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6" r:id="rId2"/>
    <p:sldId id="274" r:id="rId3"/>
    <p:sldId id="275" r:id="rId4"/>
    <p:sldId id="277" r:id="rId5"/>
    <p:sldId id="276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33B5-D8CD-B340-AE38-44A11EF61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2BCBE-3DED-4347-80EB-7E02FC4EE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D62D2-3733-984C-AA69-07AAAA8C1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1B023-B28F-F748-BCE2-D6AE902A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BEECD-ED33-AC4B-9FC6-FD968060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87F1-E303-FC4C-87CE-CCFC2BB0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1321D-69C8-8742-BF3B-C1692E668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0B50A-BE4D-674A-BEC0-9037C18A4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3E30D-4698-D24E-9748-B33672D2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2D193-4115-BF4E-8C09-88F275F2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2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EA1B39-6FD9-664E-9F3C-90F31C98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729F5-DC08-A746-96C7-3B4DE53E7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D75C5-7F0C-2D40-BEC7-AA598EDD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2BE63-37B8-6742-ABB8-293A5379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9CC7B-A945-024A-B77E-390194CE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3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7721-E0D9-4045-AE52-8CEF0E9B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EFF8-C580-5946-919B-823F0EB15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4544F-ECB0-0349-8DD5-A85C1FCD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50F94-06F9-8644-8945-A3A033D0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F090E-40C3-F547-B9F9-F239CDF5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4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A1B8-AC00-4A4A-BBFC-CB24484CC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75194-95DD-6746-9AE0-F72180786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A61F0-F55D-834A-B5BC-A1C746FB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F6AFD-BCB3-A149-A0A3-AEA78D20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22D89-BB4E-D748-BFA2-FBD975E8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9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11BD-CF73-E943-8A72-C74EDDA3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BF344-D1B3-9549-A8B3-5F482E4B5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A6292-EA2F-7049-9B9E-347D3CCC9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16FED-314E-6944-A1A4-6607F3070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DCCAD-6719-EF4E-ABDB-DEE09C73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19DA9-2E4C-044E-9E78-5B8F37B1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6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2893-809E-2441-A79E-860D097F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0F529-4E02-584D-B176-E96627BCE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E789B-C1AC-9C4C-B503-3865819C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211F0-DE2A-3542-A0CC-F30607C30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A21DC-C11B-0C44-ACE3-632C5ADEF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3DE8D4-D566-AF45-B353-C9F448101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260182-EF41-FA44-A8F2-BBBFEE71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22A4F1-5243-2C4C-980F-81D32CC4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7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7C22-2D9B-FA49-8EF2-EEBCBF1E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8E1DC8-A4D4-DB45-AA0C-322122B7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D2FDC-2A7D-9749-8A4E-7A82DAC5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57962-BACB-8043-8DF3-2124C4EF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81F85-8A22-7B44-907B-8679585C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BA2087-6B5E-AA4F-8FBB-D6EA689F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4EE13-5F2E-F64E-BB1C-02E4FB5C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1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DC9D-4C80-3F43-880B-E71867827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D5902-BA9F-C14B-A9D0-FC4A855AA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770FF-5686-5047-8048-B94925481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FD5ED-1393-F341-B182-4C610AF8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3D2D7-111C-A945-91E2-F8FE8196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A5E0D-9B25-244F-9A76-9E46000E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3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A442-351D-AB40-B487-8B35A675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49EC02-C47E-3049-9701-171269C81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C128-EAB2-B84A-A651-CCEA863E4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CE4B0-E46F-C248-8169-87AD8A58E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47C72-50E4-1942-BA2A-5BA29EFA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29FB9-8EC7-B24C-A295-1AA5D15C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0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ACD47-C33D-F249-AF21-7CA3CA4D7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F413F-0A58-F248-ABEF-C41BDBE70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6D692-B97A-0843-9922-57241763C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1D30B-498E-7B43-ABCC-D4DB862AB1D0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06BDB-F73D-E04D-999E-7759D926C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19ACC-458F-6C4A-A221-3A08AA4C4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851B5-3857-3F46-AAA4-85BC34BF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4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042289-5DBF-2444-93B4-B099B6269ED0}"/>
              </a:ext>
            </a:extLst>
          </p:cNvPr>
          <p:cNvSpPr txBox="1"/>
          <p:nvPr/>
        </p:nvSpPr>
        <p:spPr>
          <a:xfrm>
            <a:off x="2066928" y="1068326"/>
            <a:ext cx="7765139" cy="43620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2" dirty="0"/>
              <a:t>Read through the next 7 slides</a:t>
            </a:r>
          </a:p>
          <a:p>
            <a:endParaRPr lang="en-US" sz="1632" dirty="0"/>
          </a:p>
          <a:p>
            <a:r>
              <a:rPr lang="en-US" sz="1632" dirty="0"/>
              <a:t>Think about what social media sites might be the best to promote/sell/use your music on</a:t>
            </a:r>
          </a:p>
          <a:p>
            <a:endParaRPr lang="en-US" sz="1632" dirty="0"/>
          </a:p>
          <a:p>
            <a:pPr marL="259118" indent="-259118">
              <a:buFont typeface="Arial" panose="020B0604020202020204" pitchFamily="34" charset="0"/>
              <a:buChar char="•"/>
            </a:pPr>
            <a:r>
              <a:rPr lang="en-US" sz="1632" dirty="0"/>
              <a:t>Think about the amount of users</a:t>
            </a:r>
          </a:p>
          <a:p>
            <a:pPr marL="259118" indent="-259118">
              <a:buFont typeface="Arial" panose="020B0604020202020204" pitchFamily="34" charset="0"/>
              <a:buChar char="•"/>
            </a:pPr>
            <a:r>
              <a:rPr lang="en-US" sz="1632" dirty="0"/>
              <a:t>Who they are, their demographic (location, age, gender, interests </a:t>
            </a:r>
            <a:r>
              <a:rPr lang="en-US" sz="1632" dirty="0" err="1"/>
              <a:t>etc</a:t>
            </a:r>
            <a:r>
              <a:rPr lang="en-US" sz="1632" dirty="0"/>
              <a:t>) </a:t>
            </a:r>
          </a:p>
          <a:p>
            <a:pPr marL="259118" indent="-259118">
              <a:buFont typeface="Arial" panose="020B0604020202020204" pitchFamily="34" charset="0"/>
              <a:buChar char="•"/>
            </a:pPr>
            <a:r>
              <a:rPr lang="en-US" sz="1632" dirty="0"/>
              <a:t>How they use it</a:t>
            </a:r>
          </a:p>
          <a:p>
            <a:pPr marL="259118" indent="-259118">
              <a:buFont typeface="Arial" panose="020B0604020202020204" pitchFamily="34" charset="0"/>
              <a:buChar char="•"/>
            </a:pPr>
            <a:r>
              <a:rPr lang="en-US" sz="1632" dirty="0"/>
              <a:t>Why they use it</a:t>
            </a:r>
          </a:p>
          <a:p>
            <a:pPr marL="259118" indent="-259118">
              <a:buFont typeface="Arial" panose="020B0604020202020204" pitchFamily="34" charset="0"/>
              <a:buChar char="•"/>
            </a:pPr>
            <a:r>
              <a:rPr lang="en-US" sz="1632" dirty="0"/>
              <a:t>Why your music might be promoted/sold or used by them</a:t>
            </a:r>
          </a:p>
          <a:p>
            <a:pPr marL="259118" indent="-259118">
              <a:buFont typeface="Arial" panose="020B0604020202020204" pitchFamily="34" charset="0"/>
              <a:buChar char="•"/>
            </a:pPr>
            <a:r>
              <a:rPr lang="en-US" sz="1632" dirty="0"/>
              <a:t>When might be the best time to post? Why? </a:t>
            </a:r>
          </a:p>
          <a:p>
            <a:pPr marL="259118" indent="-259118">
              <a:buFont typeface="Arial" panose="020B0604020202020204" pitchFamily="34" charset="0"/>
              <a:buChar char="•"/>
            </a:pPr>
            <a:endParaRPr lang="en-US" sz="1632" dirty="0"/>
          </a:p>
          <a:p>
            <a:r>
              <a:rPr lang="en-US" sz="1632" dirty="0"/>
              <a:t>Think about how you might promote on these sites, what techniques could you use?</a:t>
            </a:r>
          </a:p>
          <a:p>
            <a:pPr marL="259118" indent="-259118">
              <a:buFont typeface="Arial" panose="020B0604020202020204" pitchFamily="34" charset="0"/>
              <a:buChar char="•"/>
            </a:pPr>
            <a:endParaRPr lang="en-US" sz="1632" dirty="0"/>
          </a:p>
          <a:p>
            <a:r>
              <a:rPr lang="en-US" sz="1632" dirty="0"/>
              <a:t>Spend 30 minutes </a:t>
            </a:r>
            <a:r>
              <a:rPr lang="en-US" sz="1632" dirty="0" err="1"/>
              <a:t>analysing</a:t>
            </a:r>
            <a:r>
              <a:rPr lang="en-US" sz="1632" dirty="0"/>
              <a:t> the above points, this will be useful in future, write up your </a:t>
            </a:r>
          </a:p>
          <a:p>
            <a:r>
              <a:rPr lang="en-US" sz="1632" dirty="0"/>
              <a:t>ideas on digital space </a:t>
            </a:r>
          </a:p>
          <a:p>
            <a:pPr marL="259118" indent="-259118">
              <a:buFont typeface="Arial" panose="020B0604020202020204" pitchFamily="34" charset="0"/>
              <a:buChar char="•"/>
            </a:pPr>
            <a:endParaRPr lang="en-US" sz="1632" dirty="0"/>
          </a:p>
          <a:p>
            <a:endParaRPr lang="en-US" sz="1632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50C82B-B605-7D43-BFA2-C938FE8D1F6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7063376" y="1451385"/>
            <a:ext cx="3614483" cy="506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5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104" y="1150008"/>
            <a:ext cx="4843011" cy="689319"/>
          </a:xfrm>
          <a:prstGeom prst="rect">
            <a:avLst/>
          </a:prstGeom>
        </p:spPr>
        <p:txBody>
          <a:bodyPr vert="horz" wrap="square" lIns="0" tIns="12092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5"/>
              </a:spcBef>
            </a:pPr>
            <a:r>
              <a:rPr dirty="0" err="1"/>
              <a:t>F</a:t>
            </a:r>
            <a:r>
              <a:rPr spc="-5" dirty="0" err="1"/>
              <a:t>a</a:t>
            </a:r>
            <a:r>
              <a:rPr dirty="0" err="1"/>
              <a:t>c</a:t>
            </a:r>
            <a:r>
              <a:rPr spc="-5" dirty="0" err="1"/>
              <a:t>eb</a:t>
            </a:r>
            <a:r>
              <a:rPr lang="en-GB" spc="-5" dirty="0"/>
              <a:t>o</a:t>
            </a:r>
            <a:r>
              <a:rPr dirty="0"/>
              <a:t>ok</a:t>
            </a:r>
          </a:p>
        </p:txBody>
      </p:sp>
      <p:sp>
        <p:nvSpPr>
          <p:cNvPr id="3" name="object 3"/>
          <p:cNvSpPr/>
          <p:nvPr/>
        </p:nvSpPr>
        <p:spPr>
          <a:xfrm>
            <a:off x="3530844" y="2732005"/>
            <a:ext cx="40883" cy="10365"/>
          </a:xfrm>
          <a:custGeom>
            <a:avLst/>
            <a:gdLst/>
            <a:ahLst/>
            <a:cxnLst/>
            <a:rect l="l" t="t" r="r" b="b"/>
            <a:pathLst>
              <a:path w="45085" h="11430">
                <a:moveTo>
                  <a:pt x="0" y="0"/>
                </a:moveTo>
                <a:lnTo>
                  <a:pt x="44550" y="0"/>
                </a:lnTo>
                <a:lnTo>
                  <a:pt x="44550" y="11137"/>
                </a:lnTo>
                <a:lnTo>
                  <a:pt x="0" y="11137"/>
                </a:lnTo>
                <a:lnTo>
                  <a:pt x="0" y="0"/>
                </a:lnTo>
                <a:close/>
              </a:path>
            </a:pathLst>
          </a:custGeom>
          <a:solidFill>
            <a:srgbClr val="0079CD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 txBox="1"/>
          <p:nvPr/>
        </p:nvSpPr>
        <p:spPr>
          <a:xfrm>
            <a:off x="1974105" y="1765076"/>
            <a:ext cx="5840528" cy="4067782"/>
          </a:xfrm>
          <a:prstGeom prst="rect">
            <a:avLst/>
          </a:prstGeom>
        </p:spPr>
        <p:txBody>
          <a:bodyPr vert="horz" wrap="square" lIns="0" tIns="127256" rIns="0" bIns="0" rtlCol="0">
            <a:spAutoFit/>
          </a:bodyPr>
          <a:lstStyle/>
          <a:p>
            <a:pPr marL="192899" indent="-181958">
              <a:spcBef>
                <a:spcPts val="1002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Total </a:t>
            </a:r>
            <a:r>
              <a:rPr sz="1360" spc="-9" dirty="0">
                <a:latin typeface="Calibri"/>
                <a:cs typeface="Calibri"/>
              </a:rPr>
              <a:t>Number of </a:t>
            </a:r>
            <a:r>
              <a:rPr sz="1360" spc="-5" dirty="0">
                <a:latin typeface="Calibri"/>
                <a:cs typeface="Calibri"/>
              </a:rPr>
              <a:t>Monthly </a:t>
            </a:r>
            <a:r>
              <a:rPr sz="1360" spc="-9" dirty="0">
                <a:latin typeface="Calibri"/>
                <a:cs typeface="Calibri"/>
              </a:rPr>
              <a:t>Active </a:t>
            </a:r>
            <a:r>
              <a:rPr sz="1360" spc="-5" dirty="0">
                <a:latin typeface="Calibri"/>
                <a:cs typeface="Calibri"/>
              </a:rPr>
              <a:t>Users: </a:t>
            </a:r>
            <a:r>
              <a:rPr sz="1360" spc="-9" dirty="0">
                <a:latin typeface="Calibri"/>
                <a:cs typeface="Calibri"/>
              </a:rPr>
              <a:t>2.</a:t>
            </a:r>
            <a:r>
              <a:rPr lang="en-GB" sz="1360" spc="-9" dirty="0">
                <a:latin typeface="Calibri"/>
                <a:cs typeface="Calibri"/>
              </a:rPr>
              <a:t>4</a:t>
            </a:r>
            <a:r>
              <a:rPr sz="1360" spc="5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billion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9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Facebook </a:t>
            </a:r>
            <a:r>
              <a:rPr sz="1360" spc="-5" dirty="0">
                <a:latin typeface="Calibri"/>
                <a:cs typeface="Calibri"/>
              </a:rPr>
              <a:t>users </a:t>
            </a:r>
            <a:r>
              <a:rPr sz="1360" spc="-9" dirty="0">
                <a:latin typeface="Calibri"/>
                <a:cs typeface="Calibri"/>
              </a:rPr>
              <a:t>are 53% </a:t>
            </a:r>
            <a:r>
              <a:rPr sz="1360" spc="-5" dirty="0">
                <a:latin typeface="Calibri"/>
                <a:cs typeface="Calibri"/>
              </a:rPr>
              <a:t>female and </a:t>
            </a:r>
            <a:r>
              <a:rPr sz="1360" spc="-9" dirty="0">
                <a:latin typeface="Calibri"/>
                <a:cs typeface="Calibri"/>
              </a:rPr>
              <a:t>47%</a:t>
            </a:r>
            <a:r>
              <a:rPr sz="1360" spc="5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male.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911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8</a:t>
            </a:r>
            <a:r>
              <a:rPr lang="en-GB" sz="1360" spc="-9" dirty="0">
                <a:latin typeface="Calibri"/>
                <a:cs typeface="Calibri"/>
              </a:rPr>
              <a:t>8</a:t>
            </a:r>
            <a:r>
              <a:rPr sz="1360" spc="-9" dirty="0">
                <a:latin typeface="Calibri"/>
                <a:cs typeface="Calibri"/>
              </a:rPr>
              <a:t>% </a:t>
            </a:r>
            <a:r>
              <a:rPr sz="1360" spc="-5" dirty="0">
                <a:latin typeface="Calibri"/>
                <a:cs typeface="Calibri"/>
              </a:rPr>
              <a:t>of online </a:t>
            </a:r>
            <a:r>
              <a:rPr sz="1360" spc="-9" dirty="0">
                <a:latin typeface="Calibri"/>
                <a:cs typeface="Calibri"/>
              </a:rPr>
              <a:t>users of age </a:t>
            </a:r>
            <a:r>
              <a:rPr sz="1360" spc="-82" dirty="0">
                <a:latin typeface="Calibri"/>
                <a:cs typeface="Calibri"/>
              </a:rPr>
              <a:t>18</a:t>
            </a:r>
            <a:r>
              <a:rPr lang="en-GB" sz="1360" spc="-82" dirty="0">
                <a:latin typeface="Calibri"/>
                <a:cs typeface="Calibri"/>
              </a:rPr>
              <a:t>-</a:t>
            </a:r>
            <a:r>
              <a:rPr sz="1360" spc="-82" dirty="0">
                <a:latin typeface="Calibri"/>
                <a:cs typeface="Calibri"/>
              </a:rPr>
              <a:t>29 </a:t>
            </a:r>
            <a:r>
              <a:rPr sz="1360" spc="-9" dirty="0">
                <a:latin typeface="Calibri"/>
                <a:cs typeface="Calibri"/>
              </a:rPr>
              <a:t>are on</a:t>
            </a:r>
            <a:r>
              <a:rPr sz="1360" spc="-131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Facebook</a:t>
            </a:r>
            <a:endParaRPr sz="1360" dirty="0">
              <a:latin typeface="Calibri"/>
              <a:cs typeface="Calibri"/>
            </a:endParaRPr>
          </a:p>
          <a:p>
            <a:pPr marL="192899" marR="105950" indent="-181958">
              <a:lnSpc>
                <a:spcPct val="107200"/>
              </a:lnSpc>
              <a:spcBef>
                <a:spcPts val="875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The </a:t>
            </a:r>
            <a:r>
              <a:rPr sz="1360" spc="-9" dirty="0">
                <a:latin typeface="Calibri"/>
                <a:cs typeface="Calibri"/>
              </a:rPr>
              <a:t>average time </a:t>
            </a:r>
            <a:r>
              <a:rPr sz="1360" spc="-5" dirty="0">
                <a:latin typeface="Calibri"/>
                <a:cs typeface="Calibri"/>
              </a:rPr>
              <a:t>spent </a:t>
            </a:r>
            <a:r>
              <a:rPr sz="1360" spc="-9" dirty="0">
                <a:latin typeface="Calibri"/>
                <a:cs typeface="Calibri"/>
              </a:rPr>
              <a:t>on Facebook </a:t>
            </a:r>
            <a:r>
              <a:rPr sz="1360" spc="-5" dirty="0">
                <a:latin typeface="Calibri"/>
                <a:cs typeface="Calibri"/>
              </a:rPr>
              <a:t>per visit is </a:t>
            </a:r>
            <a:r>
              <a:rPr lang="en-GB" sz="1360" spc="-9" dirty="0">
                <a:latin typeface="Calibri"/>
                <a:cs typeface="Calibri"/>
              </a:rPr>
              <a:t>35</a:t>
            </a:r>
            <a:r>
              <a:rPr sz="1360" spc="-9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minutes </a:t>
            </a:r>
            <a:endParaRPr lang="en-GB" sz="1360" spc="-5" dirty="0">
              <a:latin typeface="Calibri"/>
              <a:cs typeface="Calibri"/>
            </a:endParaRPr>
          </a:p>
          <a:p>
            <a:pPr marL="192899" marR="105950" indent="-181958">
              <a:lnSpc>
                <a:spcPct val="107200"/>
              </a:lnSpc>
              <a:spcBef>
                <a:spcPts val="875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Percentage </a:t>
            </a:r>
            <a:r>
              <a:rPr sz="1360" spc="-9" dirty="0">
                <a:latin typeface="Calibri"/>
                <a:cs typeface="Calibri"/>
              </a:rPr>
              <a:t>of </a:t>
            </a:r>
            <a:r>
              <a:rPr sz="1360" spc="-82" dirty="0">
                <a:latin typeface="Calibri"/>
                <a:cs typeface="Calibri"/>
              </a:rPr>
              <a:t>18</a:t>
            </a:r>
            <a:r>
              <a:rPr lang="en-GB" sz="1360" spc="-82" dirty="0">
                <a:latin typeface="Calibri"/>
                <a:cs typeface="Calibri"/>
              </a:rPr>
              <a:t>-</a:t>
            </a:r>
            <a:r>
              <a:rPr sz="1360" spc="-82" dirty="0">
                <a:latin typeface="Calibri"/>
                <a:cs typeface="Calibri"/>
              </a:rPr>
              <a:t>34 </a:t>
            </a:r>
            <a:r>
              <a:rPr sz="1360" spc="-9" dirty="0">
                <a:latin typeface="Calibri"/>
                <a:cs typeface="Calibri"/>
              </a:rPr>
              <a:t>year old who </a:t>
            </a:r>
            <a:r>
              <a:rPr sz="1360" spc="-5" dirty="0">
                <a:latin typeface="Calibri"/>
                <a:cs typeface="Calibri"/>
              </a:rPr>
              <a:t>check </a:t>
            </a:r>
            <a:r>
              <a:rPr sz="1360" spc="-9" dirty="0">
                <a:latin typeface="Calibri"/>
                <a:cs typeface="Calibri"/>
              </a:rPr>
              <a:t>Facebook when </a:t>
            </a:r>
            <a:r>
              <a:rPr sz="1360" spc="-5" dirty="0">
                <a:latin typeface="Calibri"/>
                <a:cs typeface="Calibri"/>
              </a:rPr>
              <a:t>they </a:t>
            </a:r>
            <a:r>
              <a:rPr sz="1360" spc="-9" dirty="0">
                <a:latin typeface="Calibri"/>
                <a:cs typeface="Calibri"/>
              </a:rPr>
              <a:t>wake </a:t>
            </a:r>
            <a:r>
              <a:rPr sz="1360" spc="-5" dirty="0">
                <a:latin typeface="Calibri"/>
                <a:cs typeface="Calibri"/>
              </a:rPr>
              <a:t>up is</a:t>
            </a:r>
            <a:r>
              <a:rPr sz="1360" spc="-100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48%</a:t>
            </a:r>
            <a:endParaRPr sz="1360" dirty="0">
              <a:latin typeface="Calibri"/>
              <a:cs typeface="Calibri"/>
            </a:endParaRPr>
          </a:p>
          <a:p>
            <a:pPr marL="192899" marR="70826" indent="-181958">
              <a:lnSpc>
                <a:spcPct val="112100"/>
              </a:lnSpc>
              <a:spcBef>
                <a:spcPts val="712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Thursdays and Fridays </a:t>
            </a:r>
            <a:r>
              <a:rPr sz="1360" spc="-9" dirty="0">
                <a:latin typeface="Calibri"/>
                <a:cs typeface="Calibri"/>
              </a:rPr>
              <a:t>between </a:t>
            </a:r>
            <a:r>
              <a:rPr sz="1360" spc="-5" dirty="0">
                <a:latin typeface="Calibri"/>
                <a:cs typeface="Calibri"/>
              </a:rPr>
              <a:t>1 </a:t>
            </a:r>
            <a:r>
              <a:rPr sz="1360" spc="-9" dirty="0">
                <a:latin typeface="Calibri"/>
                <a:cs typeface="Calibri"/>
              </a:rPr>
              <a:t>p.m. </a:t>
            </a:r>
            <a:r>
              <a:rPr sz="1360" spc="-5" dirty="0">
                <a:latin typeface="Calibri"/>
                <a:cs typeface="Calibri"/>
              </a:rPr>
              <a:t>and 3 </a:t>
            </a:r>
            <a:r>
              <a:rPr sz="1360" spc="-9" dirty="0">
                <a:latin typeface="Calibri"/>
                <a:cs typeface="Calibri"/>
              </a:rPr>
              <a:t>p.m. are </a:t>
            </a:r>
            <a:r>
              <a:rPr sz="1360" spc="-5" dirty="0">
                <a:latin typeface="Calibri"/>
                <a:cs typeface="Calibri"/>
              </a:rPr>
              <a:t>considered by </a:t>
            </a:r>
            <a:r>
              <a:rPr sz="1360" spc="-9" dirty="0">
                <a:latin typeface="Calibri"/>
                <a:cs typeface="Calibri"/>
              </a:rPr>
              <a:t>many </a:t>
            </a:r>
            <a:r>
              <a:rPr sz="1360" spc="-5" dirty="0">
                <a:latin typeface="Calibri"/>
                <a:cs typeface="Calibri"/>
              </a:rPr>
              <a:t>to be  the best </a:t>
            </a:r>
            <a:r>
              <a:rPr sz="1360" spc="-9" dirty="0">
                <a:latin typeface="Calibri"/>
                <a:cs typeface="Calibri"/>
              </a:rPr>
              <a:t>times </a:t>
            </a:r>
            <a:r>
              <a:rPr sz="1360" spc="-5" dirty="0">
                <a:latin typeface="Calibri"/>
                <a:cs typeface="Calibri"/>
              </a:rPr>
              <a:t>to </a:t>
            </a:r>
            <a:r>
              <a:rPr sz="1360" spc="-9" dirty="0">
                <a:latin typeface="Calibri"/>
                <a:cs typeface="Calibri"/>
              </a:rPr>
              <a:t>post on</a:t>
            </a:r>
            <a:r>
              <a:rPr sz="1360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Facebook.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911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Facebook Pages </a:t>
            </a:r>
            <a:r>
              <a:rPr sz="1360" spc="-5" dirty="0">
                <a:latin typeface="Calibri"/>
                <a:cs typeface="Calibri"/>
              </a:rPr>
              <a:t>posts </a:t>
            </a:r>
            <a:r>
              <a:rPr sz="1360" spc="-9" dirty="0">
                <a:latin typeface="Calibri"/>
                <a:cs typeface="Calibri"/>
              </a:rPr>
              <a:t>average 2.6% </a:t>
            </a:r>
            <a:r>
              <a:rPr sz="1360" spc="-5" dirty="0">
                <a:latin typeface="Calibri"/>
                <a:cs typeface="Calibri"/>
              </a:rPr>
              <a:t>organic</a:t>
            </a:r>
            <a:r>
              <a:rPr sz="1360" spc="14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reach</a:t>
            </a:r>
            <a:endParaRPr sz="1360" dirty="0">
              <a:latin typeface="Calibri"/>
              <a:cs typeface="Calibri"/>
            </a:endParaRPr>
          </a:p>
          <a:p>
            <a:pPr marL="192899" marR="4607" indent="-181958">
              <a:lnSpc>
                <a:spcPct val="112100"/>
              </a:lnSpc>
              <a:spcBef>
                <a:spcPts val="7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57% of consumers </a:t>
            </a:r>
            <a:r>
              <a:rPr sz="1360" spc="-5" dirty="0">
                <a:latin typeface="Calibri"/>
                <a:cs typeface="Calibri"/>
              </a:rPr>
              <a:t>say social media inﬂuences their shopping, led by </a:t>
            </a:r>
            <a:r>
              <a:rPr sz="1360" spc="-9" dirty="0">
                <a:latin typeface="Calibri"/>
                <a:cs typeface="Calibri"/>
              </a:rPr>
              <a:t>Facebook </a:t>
            </a:r>
            <a:r>
              <a:rPr sz="1360" spc="-5" dirty="0">
                <a:latin typeface="Calibri"/>
                <a:cs typeface="Calibri"/>
              </a:rPr>
              <a:t>at  </a:t>
            </a:r>
            <a:r>
              <a:rPr sz="1360" spc="-9" dirty="0">
                <a:latin typeface="Calibri"/>
                <a:cs typeface="Calibri"/>
              </a:rPr>
              <a:t>44%</a:t>
            </a:r>
            <a:endParaRPr lang="en-GB" sz="1360" spc="-9" dirty="0">
              <a:latin typeface="Calibri"/>
              <a:cs typeface="Calibri"/>
            </a:endParaRPr>
          </a:p>
          <a:p>
            <a:pPr marL="192899" marR="4607" indent="-181958">
              <a:lnSpc>
                <a:spcPct val="112100"/>
              </a:lnSpc>
              <a:spcBef>
                <a:spcPts val="7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lang="en-GB" sz="1360" dirty="0"/>
              <a:t>Facebook has over 5 million advertisers as of 2017.</a:t>
            </a:r>
          </a:p>
          <a:p>
            <a:pPr marL="192899" marR="4607" indent="-181958">
              <a:lnSpc>
                <a:spcPct val="112100"/>
              </a:lnSpc>
              <a:spcBef>
                <a:spcPts val="7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lang="en-GB" sz="1360" dirty="0"/>
              <a:t>20% of Facebook’s mobile ad revenue comes from Instagram.</a:t>
            </a:r>
          </a:p>
          <a:p>
            <a:pPr marL="192899" marR="4607" indent="-181958">
              <a:lnSpc>
                <a:spcPct val="112100"/>
              </a:lnSpc>
              <a:spcBef>
                <a:spcPts val="7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endParaRPr sz="136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26755" y="2452895"/>
            <a:ext cx="2150274" cy="2150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6" name="object 6"/>
          <p:cNvSpPr txBox="1"/>
          <p:nvPr/>
        </p:nvSpPr>
        <p:spPr>
          <a:xfrm>
            <a:off x="2088303" y="5629457"/>
            <a:ext cx="2060855" cy="181954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1516">
              <a:spcBef>
                <a:spcPts val="113"/>
              </a:spcBef>
            </a:pPr>
            <a:r>
              <a:rPr sz="1088" spc="5" dirty="0">
                <a:latin typeface="Calibri"/>
                <a:cs typeface="Calibri"/>
              </a:rPr>
              <a:t>Source: </a:t>
            </a:r>
            <a:r>
              <a:rPr sz="1088" spc="9" dirty="0">
                <a:latin typeface="Calibri"/>
                <a:cs typeface="Calibri"/>
              </a:rPr>
              <a:t>Omnicore and</a:t>
            </a:r>
            <a:r>
              <a:rPr sz="1088" dirty="0">
                <a:latin typeface="Calibri"/>
                <a:cs typeface="Calibri"/>
              </a:rPr>
              <a:t> </a:t>
            </a:r>
            <a:r>
              <a:rPr sz="1088" spc="9" dirty="0">
                <a:latin typeface="Calibri"/>
                <a:cs typeface="Calibri"/>
              </a:rPr>
              <a:t>Wordstream</a:t>
            </a:r>
            <a:endParaRPr sz="1088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217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103" y="1150008"/>
            <a:ext cx="3685291" cy="689319"/>
          </a:xfrm>
          <a:prstGeom prst="rect">
            <a:avLst/>
          </a:prstGeom>
        </p:spPr>
        <p:txBody>
          <a:bodyPr vert="horz" wrap="square" lIns="0" tIns="12092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5"/>
              </a:spcBef>
            </a:pPr>
            <a:r>
              <a:rPr dirty="0"/>
              <a:t>Instagram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4103" y="1779206"/>
            <a:ext cx="4752231" cy="4581167"/>
          </a:xfrm>
          <a:prstGeom prst="rect">
            <a:avLst/>
          </a:prstGeom>
        </p:spPr>
        <p:txBody>
          <a:bodyPr vert="horz" wrap="square" lIns="0" tIns="107102" rIns="0" bIns="0" rtlCol="0">
            <a:spAutoFit/>
          </a:bodyPr>
          <a:lstStyle/>
          <a:p>
            <a:pPr marL="192899" indent="-181958">
              <a:spcBef>
                <a:spcPts val="84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Total </a:t>
            </a:r>
            <a:r>
              <a:rPr sz="1360" spc="-9" dirty="0">
                <a:latin typeface="Calibri"/>
                <a:cs typeface="Calibri"/>
              </a:rPr>
              <a:t>Number of </a:t>
            </a:r>
            <a:r>
              <a:rPr sz="1360" spc="-5" dirty="0">
                <a:latin typeface="Calibri"/>
                <a:cs typeface="Calibri"/>
              </a:rPr>
              <a:t>Monthly </a:t>
            </a:r>
            <a:r>
              <a:rPr sz="1360" spc="-9" dirty="0">
                <a:latin typeface="Calibri"/>
                <a:cs typeface="Calibri"/>
              </a:rPr>
              <a:t>Active </a:t>
            </a:r>
            <a:r>
              <a:rPr sz="1360" spc="-5" dirty="0">
                <a:latin typeface="Calibri"/>
                <a:cs typeface="Calibri"/>
              </a:rPr>
              <a:t>Instagram </a:t>
            </a:r>
            <a:r>
              <a:rPr sz="1360" spc="-9" dirty="0">
                <a:latin typeface="Calibri"/>
                <a:cs typeface="Calibri"/>
              </a:rPr>
              <a:t>Users: </a:t>
            </a:r>
            <a:r>
              <a:rPr lang="en-GB" sz="1360" spc="-5" dirty="0">
                <a:latin typeface="Calibri"/>
                <a:cs typeface="Calibri"/>
              </a:rPr>
              <a:t>1 Billion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68% </a:t>
            </a:r>
            <a:r>
              <a:rPr sz="1360" spc="-5" dirty="0">
                <a:latin typeface="Calibri"/>
                <a:cs typeface="Calibri"/>
              </a:rPr>
              <a:t>of Instagram users </a:t>
            </a:r>
            <a:r>
              <a:rPr sz="1360" spc="-9" dirty="0">
                <a:latin typeface="Calibri"/>
                <a:cs typeface="Calibri"/>
              </a:rPr>
              <a:t>are</a:t>
            </a:r>
            <a:r>
              <a:rPr sz="1360" spc="-5" dirty="0">
                <a:latin typeface="Calibri"/>
                <a:cs typeface="Calibri"/>
              </a:rPr>
              <a:t> Females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59% of </a:t>
            </a:r>
            <a:r>
              <a:rPr sz="1360" spc="-82" dirty="0">
                <a:latin typeface="Calibri"/>
                <a:cs typeface="Calibri"/>
              </a:rPr>
              <a:t>18</a:t>
            </a:r>
            <a:r>
              <a:rPr lang="en-GB" sz="1360" spc="-82" dirty="0">
                <a:latin typeface="Calibri"/>
                <a:cs typeface="Calibri"/>
              </a:rPr>
              <a:t>-</a:t>
            </a:r>
            <a:r>
              <a:rPr sz="1360" spc="-82" dirty="0">
                <a:latin typeface="Calibri"/>
                <a:cs typeface="Calibri"/>
              </a:rPr>
              <a:t>29  </a:t>
            </a:r>
            <a:r>
              <a:rPr sz="1360" spc="-5" dirty="0">
                <a:latin typeface="Calibri"/>
                <a:cs typeface="Calibri"/>
              </a:rPr>
              <a:t>Year Olds Use</a:t>
            </a:r>
            <a:r>
              <a:rPr sz="1360" spc="-199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Instagram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33% of </a:t>
            </a:r>
            <a:r>
              <a:rPr sz="1360" spc="-82" dirty="0">
                <a:latin typeface="Calibri"/>
                <a:cs typeface="Calibri"/>
              </a:rPr>
              <a:t>30</a:t>
            </a:r>
            <a:r>
              <a:rPr lang="en-GB" sz="1360" spc="-82" dirty="0">
                <a:latin typeface="Calibri"/>
                <a:cs typeface="Calibri"/>
              </a:rPr>
              <a:t>-</a:t>
            </a:r>
            <a:r>
              <a:rPr sz="1360" spc="-82" dirty="0">
                <a:latin typeface="Calibri"/>
                <a:cs typeface="Calibri"/>
              </a:rPr>
              <a:t>49  </a:t>
            </a:r>
            <a:r>
              <a:rPr sz="1360" spc="-5" dirty="0">
                <a:latin typeface="Calibri"/>
                <a:cs typeface="Calibri"/>
              </a:rPr>
              <a:t>Year Olds Use</a:t>
            </a:r>
            <a:r>
              <a:rPr sz="1360" spc="-199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Instagram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Instagram is used by </a:t>
            </a:r>
            <a:r>
              <a:rPr sz="1360" spc="-9" dirty="0">
                <a:latin typeface="Calibri"/>
                <a:cs typeface="Calibri"/>
              </a:rPr>
              <a:t>48.8%of</a:t>
            </a:r>
            <a:r>
              <a:rPr sz="1360" spc="-14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brands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Posts </a:t>
            </a:r>
            <a:r>
              <a:rPr sz="1360" spc="-9" dirty="0">
                <a:latin typeface="Calibri"/>
                <a:cs typeface="Calibri"/>
              </a:rPr>
              <a:t>with </a:t>
            </a:r>
            <a:r>
              <a:rPr sz="1360" spc="-5" dirty="0">
                <a:latin typeface="Calibri"/>
                <a:cs typeface="Calibri"/>
              </a:rPr>
              <a:t>at least </a:t>
            </a:r>
            <a:r>
              <a:rPr sz="1360" spc="-9" dirty="0">
                <a:latin typeface="Calibri"/>
                <a:cs typeface="Calibri"/>
              </a:rPr>
              <a:t>one </a:t>
            </a:r>
            <a:r>
              <a:rPr sz="1360" spc="-5" dirty="0">
                <a:latin typeface="Calibri"/>
                <a:cs typeface="Calibri"/>
              </a:rPr>
              <a:t>hashtag </a:t>
            </a:r>
            <a:r>
              <a:rPr sz="1360" spc="-9" dirty="0">
                <a:latin typeface="Calibri"/>
                <a:cs typeface="Calibri"/>
              </a:rPr>
              <a:t>average 12.6% more</a:t>
            </a:r>
            <a:r>
              <a:rPr sz="1360" spc="50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engagement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Posts </a:t>
            </a:r>
            <a:r>
              <a:rPr sz="1360" spc="-9" dirty="0">
                <a:latin typeface="Calibri"/>
                <a:cs typeface="Calibri"/>
              </a:rPr>
              <a:t>With </a:t>
            </a:r>
            <a:r>
              <a:rPr sz="1360" spc="-5" dirty="0">
                <a:latin typeface="Calibri"/>
                <a:cs typeface="Calibri"/>
              </a:rPr>
              <a:t>a </a:t>
            </a:r>
            <a:r>
              <a:rPr sz="1360" spc="-9" dirty="0">
                <a:latin typeface="Calibri"/>
                <a:cs typeface="Calibri"/>
              </a:rPr>
              <a:t>Location </a:t>
            </a:r>
            <a:r>
              <a:rPr sz="1360" spc="-5" dirty="0">
                <a:latin typeface="Calibri"/>
                <a:cs typeface="Calibri"/>
              </a:rPr>
              <a:t>Get </a:t>
            </a:r>
            <a:r>
              <a:rPr sz="1360" spc="-9" dirty="0">
                <a:latin typeface="Calibri"/>
                <a:cs typeface="Calibri"/>
              </a:rPr>
              <a:t>79% More</a:t>
            </a:r>
            <a:r>
              <a:rPr sz="1360" spc="9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Engagement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70% </a:t>
            </a:r>
            <a:r>
              <a:rPr sz="1360" spc="-5" dirty="0">
                <a:latin typeface="Calibri"/>
                <a:cs typeface="Calibri"/>
              </a:rPr>
              <a:t>of Instagram Posts </a:t>
            </a:r>
            <a:r>
              <a:rPr sz="1360" spc="-9" dirty="0">
                <a:latin typeface="Calibri"/>
                <a:cs typeface="Calibri"/>
              </a:rPr>
              <a:t>Don’t </a:t>
            </a:r>
            <a:r>
              <a:rPr sz="1360" spc="-5" dirty="0">
                <a:latin typeface="Calibri"/>
                <a:cs typeface="Calibri"/>
              </a:rPr>
              <a:t>Get Seen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Instagram Users </a:t>
            </a:r>
            <a:r>
              <a:rPr sz="1360" spc="-9" dirty="0">
                <a:latin typeface="Calibri"/>
                <a:cs typeface="Calibri"/>
              </a:rPr>
              <a:t>Engage More on</a:t>
            </a:r>
            <a:r>
              <a:rPr sz="1360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Weekdays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65% </a:t>
            </a:r>
            <a:r>
              <a:rPr sz="1360" spc="-5" dirty="0">
                <a:latin typeface="Calibri"/>
                <a:cs typeface="Calibri"/>
              </a:rPr>
              <a:t>of </a:t>
            </a:r>
            <a:r>
              <a:rPr sz="1360" spc="-32" dirty="0">
                <a:latin typeface="Calibri"/>
                <a:cs typeface="Calibri"/>
              </a:rPr>
              <a:t>Top</a:t>
            </a:r>
            <a:r>
              <a:rPr lang="en-GB" sz="1360" spc="-32" dirty="0">
                <a:latin typeface="Calibri"/>
                <a:cs typeface="Calibri"/>
              </a:rPr>
              <a:t> P</a:t>
            </a:r>
            <a:r>
              <a:rPr sz="1360" spc="-32" dirty="0" err="1">
                <a:latin typeface="Calibri"/>
                <a:cs typeface="Calibri"/>
              </a:rPr>
              <a:t>erforming</a:t>
            </a:r>
            <a:r>
              <a:rPr sz="1360" spc="-32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Instagram Posts Feature</a:t>
            </a:r>
            <a:r>
              <a:rPr sz="1360" spc="9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Products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Photos With Faces </a:t>
            </a:r>
            <a:r>
              <a:rPr sz="1360" spc="-5" dirty="0">
                <a:latin typeface="Calibri"/>
                <a:cs typeface="Calibri"/>
              </a:rPr>
              <a:t>Get </a:t>
            </a:r>
            <a:r>
              <a:rPr sz="1360" spc="-9" dirty="0">
                <a:latin typeface="Calibri"/>
                <a:cs typeface="Calibri"/>
              </a:rPr>
              <a:t>38% More</a:t>
            </a:r>
            <a:r>
              <a:rPr sz="1360" spc="14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Likes</a:t>
            </a:r>
            <a:endParaRPr lang="en-GB" sz="1360" spc="-5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lang="en-GB" sz="1360" dirty="0"/>
              <a:t>The most popular hashtags on Instagram are #Love, #</a:t>
            </a:r>
            <a:r>
              <a:rPr lang="en-GB" sz="1360" dirty="0" err="1"/>
              <a:t>Instagood</a:t>
            </a:r>
            <a:r>
              <a:rPr lang="en-GB" sz="1360" dirty="0"/>
              <a:t>, #Me, #Cute, and #Follow.</a:t>
            </a: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endParaRPr lang="en-GB" sz="1360" dirty="0"/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endParaRPr sz="136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379" y="2452815"/>
            <a:ext cx="2064297" cy="2064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 txBox="1"/>
          <p:nvPr/>
        </p:nvSpPr>
        <p:spPr>
          <a:xfrm>
            <a:off x="1991901" y="5847438"/>
            <a:ext cx="2082736" cy="181954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1516">
              <a:spcBef>
                <a:spcPts val="113"/>
              </a:spcBef>
            </a:pPr>
            <a:r>
              <a:rPr sz="1088" spc="5" dirty="0">
                <a:latin typeface="Calibri"/>
                <a:cs typeface="Calibri"/>
              </a:rPr>
              <a:t>Source: </a:t>
            </a:r>
            <a:r>
              <a:rPr sz="1088" spc="9" dirty="0">
                <a:latin typeface="Calibri"/>
                <a:cs typeface="Calibri"/>
              </a:rPr>
              <a:t>Omnicore and Sprout</a:t>
            </a:r>
            <a:r>
              <a:rPr sz="1088" spc="-18" dirty="0">
                <a:latin typeface="Calibri"/>
                <a:cs typeface="Calibri"/>
              </a:rPr>
              <a:t> </a:t>
            </a:r>
            <a:r>
              <a:rPr sz="1088" spc="9" dirty="0">
                <a:latin typeface="Calibri"/>
                <a:cs typeface="Calibri"/>
              </a:rPr>
              <a:t>Social</a:t>
            </a:r>
            <a:endParaRPr sz="1088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444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105" y="1150008"/>
            <a:ext cx="3858284" cy="689319"/>
          </a:xfrm>
          <a:prstGeom prst="rect">
            <a:avLst/>
          </a:prstGeom>
        </p:spPr>
        <p:txBody>
          <a:bodyPr vert="horz" wrap="square" lIns="0" tIns="12092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You</a:t>
            </a:r>
            <a:r>
              <a:rPr dirty="0"/>
              <a:t>T</a:t>
            </a:r>
            <a:r>
              <a:rPr spc="-5" dirty="0"/>
              <a:t>ube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4104" y="1757006"/>
            <a:ext cx="5937265" cy="3436238"/>
          </a:xfrm>
          <a:prstGeom prst="rect">
            <a:avLst/>
          </a:prstGeom>
        </p:spPr>
        <p:txBody>
          <a:bodyPr vert="horz" wrap="square" lIns="0" tIns="107102" rIns="0" bIns="0" rtlCol="0">
            <a:spAutoFit/>
          </a:bodyPr>
          <a:lstStyle/>
          <a:p>
            <a:pPr marL="192899" indent="-181958">
              <a:spcBef>
                <a:spcPts val="84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Total </a:t>
            </a:r>
            <a:r>
              <a:rPr sz="1360" spc="-9" dirty="0">
                <a:latin typeface="Calibri"/>
                <a:cs typeface="Calibri"/>
              </a:rPr>
              <a:t>Number of </a:t>
            </a:r>
            <a:r>
              <a:rPr sz="1360" spc="-5" dirty="0">
                <a:latin typeface="Calibri"/>
                <a:cs typeface="Calibri"/>
              </a:rPr>
              <a:t>Monthly </a:t>
            </a:r>
            <a:r>
              <a:rPr sz="1360" spc="-9" dirty="0">
                <a:latin typeface="Calibri"/>
                <a:cs typeface="Calibri"/>
              </a:rPr>
              <a:t>Active YouTube </a:t>
            </a:r>
            <a:r>
              <a:rPr sz="1360" spc="-5" dirty="0">
                <a:latin typeface="Calibri"/>
                <a:cs typeface="Calibri"/>
              </a:rPr>
              <a:t>Users: </a:t>
            </a:r>
            <a:r>
              <a:rPr lang="en-GB" sz="1360" spc="-9" dirty="0">
                <a:latin typeface="Calibri"/>
                <a:cs typeface="Calibri"/>
              </a:rPr>
              <a:t>2</a:t>
            </a:r>
            <a:r>
              <a:rPr sz="1360" spc="14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billion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YouTube </a:t>
            </a:r>
            <a:r>
              <a:rPr sz="1360" spc="-5" dirty="0">
                <a:latin typeface="Calibri"/>
                <a:cs typeface="Calibri"/>
              </a:rPr>
              <a:t>TV Paying Subscribers: </a:t>
            </a:r>
            <a:r>
              <a:rPr sz="1360" spc="-9" dirty="0">
                <a:latin typeface="Calibri"/>
                <a:cs typeface="Calibri"/>
              </a:rPr>
              <a:t>300,000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Average </a:t>
            </a:r>
            <a:r>
              <a:rPr sz="1360" spc="-5" dirty="0">
                <a:latin typeface="Calibri"/>
                <a:cs typeface="Calibri"/>
              </a:rPr>
              <a:t>Viewing Session: </a:t>
            </a:r>
            <a:r>
              <a:rPr sz="1360" spc="-9" dirty="0">
                <a:latin typeface="Calibri"/>
                <a:cs typeface="Calibri"/>
              </a:rPr>
              <a:t>40 </a:t>
            </a:r>
            <a:r>
              <a:rPr sz="1360" spc="-5" dirty="0">
                <a:latin typeface="Calibri"/>
                <a:cs typeface="Calibri"/>
              </a:rPr>
              <a:t>minutes, up </a:t>
            </a:r>
            <a:r>
              <a:rPr sz="1360" spc="-9" dirty="0">
                <a:latin typeface="Calibri"/>
                <a:cs typeface="Calibri"/>
              </a:rPr>
              <a:t>50%</a:t>
            </a:r>
            <a:r>
              <a:rPr sz="1360" spc="5" dirty="0">
                <a:latin typeface="Calibri"/>
                <a:cs typeface="Calibri"/>
              </a:rPr>
              <a:t> </a:t>
            </a:r>
            <a:r>
              <a:rPr sz="1360" spc="-59" dirty="0">
                <a:latin typeface="Calibri"/>
                <a:cs typeface="Calibri"/>
              </a:rPr>
              <a:t>year</a:t>
            </a:r>
            <a:r>
              <a:rPr lang="en-GB" sz="1360" spc="-59" dirty="0">
                <a:latin typeface="Calibri"/>
                <a:cs typeface="Calibri"/>
              </a:rPr>
              <a:t>-</a:t>
            </a:r>
            <a:r>
              <a:rPr sz="1360" spc="-59" dirty="0">
                <a:latin typeface="Calibri"/>
                <a:cs typeface="Calibri"/>
              </a:rPr>
              <a:t>over</a:t>
            </a:r>
            <a:r>
              <a:rPr lang="en-GB" sz="1360" spc="-59" dirty="0">
                <a:latin typeface="Calibri"/>
                <a:cs typeface="Calibri"/>
              </a:rPr>
              <a:t>-</a:t>
            </a:r>
            <a:r>
              <a:rPr sz="1360" spc="-59" dirty="0">
                <a:latin typeface="Calibri"/>
                <a:cs typeface="Calibri"/>
              </a:rPr>
              <a:t>year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62% of YouTube </a:t>
            </a:r>
            <a:r>
              <a:rPr sz="1360" spc="-5" dirty="0">
                <a:latin typeface="Calibri"/>
                <a:cs typeface="Calibri"/>
              </a:rPr>
              <a:t>users </a:t>
            </a:r>
            <a:r>
              <a:rPr sz="1360" spc="-9" dirty="0">
                <a:latin typeface="Calibri"/>
                <a:cs typeface="Calibri"/>
              </a:rPr>
              <a:t>are</a:t>
            </a:r>
            <a:r>
              <a:rPr sz="1360" spc="5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Males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9% of </a:t>
            </a:r>
            <a:r>
              <a:rPr sz="1360" spc="-5" dirty="0">
                <a:latin typeface="Calibri"/>
                <a:cs typeface="Calibri"/>
              </a:rPr>
              <a:t>small businesses </a:t>
            </a:r>
            <a:r>
              <a:rPr sz="1360" spc="-9" dirty="0">
                <a:latin typeface="Calibri"/>
                <a:cs typeface="Calibri"/>
              </a:rPr>
              <a:t>are on</a:t>
            </a:r>
            <a:r>
              <a:rPr sz="1360" spc="5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YouTube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35+ </a:t>
            </a:r>
            <a:r>
              <a:rPr sz="1360" spc="-5" dirty="0">
                <a:latin typeface="Calibri"/>
                <a:cs typeface="Calibri"/>
              </a:rPr>
              <a:t>and </a:t>
            </a:r>
            <a:r>
              <a:rPr sz="1360" spc="-9" dirty="0">
                <a:latin typeface="Calibri"/>
                <a:cs typeface="Calibri"/>
              </a:rPr>
              <a:t>55+ age groups are </a:t>
            </a:r>
            <a:r>
              <a:rPr sz="1360" spc="-5" dirty="0">
                <a:latin typeface="Calibri"/>
                <a:cs typeface="Calibri"/>
              </a:rPr>
              <a:t>the fastest </a:t>
            </a:r>
            <a:r>
              <a:rPr sz="1360" spc="-9" dirty="0">
                <a:latin typeface="Calibri"/>
                <a:cs typeface="Calibri"/>
              </a:rPr>
              <a:t>growing YouTube</a:t>
            </a:r>
            <a:r>
              <a:rPr sz="1360" spc="32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demographics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75% of </a:t>
            </a:r>
            <a:r>
              <a:rPr sz="1360" spc="-5" dirty="0">
                <a:latin typeface="Calibri"/>
                <a:cs typeface="Calibri"/>
              </a:rPr>
              <a:t>adults turn to </a:t>
            </a:r>
            <a:r>
              <a:rPr sz="1360" spc="-9" dirty="0">
                <a:latin typeface="Calibri"/>
                <a:cs typeface="Calibri"/>
              </a:rPr>
              <a:t>YouTube for </a:t>
            </a:r>
            <a:r>
              <a:rPr sz="1360" spc="-5" dirty="0">
                <a:latin typeface="Calibri"/>
                <a:cs typeface="Calibri"/>
              </a:rPr>
              <a:t>nostalgia rather than tutorials </a:t>
            </a:r>
            <a:r>
              <a:rPr sz="1360" spc="-9" dirty="0">
                <a:latin typeface="Calibri"/>
                <a:cs typeface="Calibri"/>
              </a:rPr>
              <a:t>or </a:t>
            </a:r>
            <a:r>
              <a:rPr sz="1360" spc="-5" dirty="0">
                <a:latin typeface="Calibri"/>
                <a:cs typeface="Calibri"/>
              </a:rPr>
              <a:t>current</a:t>
            </a:r>
            <a:r>
              <a:rPr sz="1360" spc="36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events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Millennials prefer </a:t>
            </a:r>
            <a:r>
              <a:rPr sz="1360" spc="-9" dirty="0">
                <a:latin typeface="Calibri"/>
                <a:cs typeface="Calibri"/>
              </a:rPr>
              <a:t>YouTube two </a:t>
            </a:r>
            <a:r>
              <a:rPr sz="1360" spc="-5" dirty="0">
                <a:latin typeface="Calibri"/>
                <a:cs typeface="Calibri"/>
              </a:rPr>
              <a:t>to </a:t>
            </a:r>
            <a:r>
              <a:rPr sz="1360" spc="-9" dirty="0">
                <a:latin typeface="Calibri"/>
                <a:cs typeface="Calibri"/>
              </a:rPr>
              <a:t>one over traditional</a:t>
            </a:r>
            <a:r>
              <a:rPr sz="1360" spc="23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television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37% of </a:t>
            </a:r>
            <a:r>
              <a:rPr sz="1360" spc="-5" dirty="0">
                <a:latin typeface="Calibri"/>
                <a:cs typeface="Calibri"/>
              </a:rPr>
              <a:t>the </a:t>
            </a:r>
            <a:r>
              <a:rPr sz="1360" spc="-9" dirty="0">
                <a:latin typeface="Calibri"/>
                <a:cs typeface="Calibri"/>
              </a:rPr>
              <a:t>coveted 18 </a:t>
            </a:r>
            <a:r>
              <a:rPr sz="1360" spc="-5" dirty="0">
                <a:latin typeface="Calibri"/>
                <a:cs typeface="Calibri"/>
              </a:rPr>
              <a:t>– </a:t>
            </a:r>
            <a:r>
              <a:rPr sz="1360" spc="-9" dirty="0">
                <a:latin typeface="Calibri"/>
                <a:cs typeface="Calibri"/>
              </a:rPr>
              <a:t>34 </a:t>
            </a:r>
            <a:r>
              <a:rPr sz="1360" spc="-5" dirty="0">
                <a:latin typeface="Calibri"/>
                <a:cs typeface="Calibri"/>
              </a:rPr>
              <a:t>demographic </a:t>
            </a:r>
            <a:r>
              <a:rPr sz="1360" spc="-9" dirty="0">
                <a:latin typeface="Calibri"/>
                <a:cs typeface="Calibri"/>
              </a:rPr>
              <a:t>are</a:t>
            </a:r>
            <a:r>
              <a:rPr sz="1360" spc="18" dirty="0">
                <a:latin typeface="Calibri"/>
                <a:cs typeface="Calibri"/>
              </a:rPr>
              <a:t> </a:t>
            </a:r>
            <a:r>
              <a:rPr sz="1360" spc="-32" dirty="0">
                <a:latin typeface="Calibri"/>
                <a:cs typeface="Calibri"/>
              </a:rPr>
              <a:t>binge</a:t>
            </a:r>
            <a:r>
              <a:rPr lang="en-GB" sz="1360" spc="-32" dirty="0">
                <a:latin typeface="Calibri"/>
                <a:cs typeface="Calibri"/>
              </a:rPr>
              <a:t> </a:t>
            </a:r>
            <a:r>
              <a:rPr sz="1360" spc="-32" dirty="0">
                <a:latin typeface="Calibri"/>
                <a:cs typeface="Calibri"/>
              </a:rPr>
              <a:t>watching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20% of </a:t>
            </a:r>
            <a:r>
              <a:rPr sz="1360" spc="-5" dirty="0">
                <a:latin typeface="Calibri"/>
                <a:cs typeface="Calibri"/>
              </a:rPr>
              <a:t>users will leave a video if it hasn’t </a:t>
            </a:r>
            <a:r>
              <a:rPr sz="1360" spc="-9" dirty="0">
                <a:latin typeface="Calibri"/>
                <a:cs typeface="Calibri"/>
              </a:rPr>
              <a:t>hooked </a:t>
            </a:r>
            <a:r>
              <a:rPr sz="1360" spc="-5" dirty="0">
                <a:latin typeface="Calibri"/>
                <a:cs typeface="Calibri"/>
              </a:rPr>
              <a:t>them in the ﬁrst </a:t>
            </a:r>
            <a:r>
              <a:rPr sz="1360" spc="-9" dirty="0">
                <a:latin typeface="Calibri"/>
                <a:cs typeface="Calibri"/>
              </a:rPr>
              <a:t>10</a:t>
            </a:r>
            <a:r>
              <a:rPr sz="1360" spc="-5" dirty="0">
                <a:latin typeface="Calibri"/>
                <a:cs typeface="Calibri"/>
              </a:rPr>
              <a:t> seconds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YouTube </a:t>
            </a:r>
            <a:r>
              <a:rPr sz="1360" spc="-5" dirty="0">
                <a:latin typeface="Calibri"/>
                <a:cs typeface="Calibri"/>
              </a:rPr>
              <a:t>is technically the </a:t>
            </a:r>
            <a:r>
              <a:rPr sz="1360" spc="-9" dirty="0">
                <a:latin typeface="Calibri"/>
                <a:cs typeface="Calibri"/>
              </a:rPr>
              <a:t>second </a:t>
            </a:r>
            <a:r>
              <a:rPr sz="1360" spc="-5" dirty="0">
                <a:latin typeface="Calibri"/>
                <a:cs typeface="Calibri"/>
              </a:rPr>
              <a:t>largest search engine in the</a:t>
            </a:r>
            <a:r>
              <a:rPr sz="1360" spc="5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world</a:t>
            </a:r>
            <a:endParaRPr sz="136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82717" y="2484961"/>
            <a:ext cx="2423797" cy="1704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 txBox="1"/>
          <p:nvPr/>
        </p:nvSpPr>
        <p:spPr>
          <a:xfrm>
            <a:off x="1973840" y="5586085"/>
            <a:ext cx="1053748" cy="175558"/>
          </a:xfrm>
          <a:prstGeom prst="rect">
            <a:avLst/>
          </a:prstGeom>
        </p:spPr>
        <p:txBody>
          <a:bodyPr vert="horz" wrap="square" lIns="0" tIns="8061" rIns="0" bIns="0" rtlCol="0">
            <a:spAutoFit/>
          </a:bodyPr>
          <a:lstStyle/>
          <a:p>
            <a:pPr marL="11516">
              <a:spcBef>
                <a:spcPts val="63"/>
              </a:spcBef>
            </a:pPr>
            <a:r>
              <a:rPr sz="1088" spc="5" dirty="0">
                <a:latin typeface="Calibri"/>
                <a:cs typeface="Calibri"/>
              </a:rPr>
              <a:t>Source:</a:t>
            </a:r>
            <a:r>
              <a:rPr sz="1088" spc="-23" dirty="0">
                <a:latin typeface="Calibri"/>
                <a:cs typeface="Calibri"/>
              </a:rPr>
              <a:t> </a:t>
            </a:r>
            <a:r>
              <a:rPr sz="1088" spc="9" dirty="0">
                <a:latin typeface="Calibri"/>
                <a:cs typeface="Calibri"/>
              </a:rPr>
              <a:t>Omnicore</a:t>
            </a:r>
            <a:endParaRPr sz="1088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779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105" y="1150008"/>
            <a:ext cx="3475225" cy="689319"/>
          </a:xfrm>
          <a:prstGeom prst="rect">
            <a:avLst/>
          </a:prstGeom>
        </p:spPr>
        <p:txBody>
          <a:bodyPr vert="horz" wrap="square" lIns="0" tIns="12092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Twi</a:t>
            </a:r>
            <a:r>
              <a:rPr lang="en-GB" spc="-27" dirty="0" err="1"/>
              <a:t>tt</a:t>
            </a:r>
            <a:r>
              <a:rPr spc="-27" dirty="0" err="1"/>
              <a:t>er</a:t>
            </a:r>
            <a:endParaRPr spc="-27" dirty="0"/>
          </a:p>
        </p:txBody>
      </p:sp>
      <p:sp>
        <p:nvSpPr>
          <p:cNvPr id="3" name="object 3"/>
          <p:cNvSpPr txBox="1"/>
          <p:nvPr/>
        </p:nvSpPr>
        <p:spPr>
          <a:xfrm>
            <a:off x="1974103" y="1768105"/>
            <a:ext cx="5905595" cy="3415848"/>
          </a:xfrm>
          <a:prstGeom prst="rect">
            <a:avLst/>
          </a:prstGeom>
        </p:spPr>
        <p:txBody>
          <a:bodyPr vert="horz" wrap="square" lIns="0" tIns="107102" rIns="0" bIns="0" rtlCol="0">
            <a:spAutoFit/>
          </a:bodyPr>
          <a:lstStyle/>
          <a:p>
            <a:pPr marL="192899" indent="-181958">
              <a:spcBef>
                <a:spcPts val="84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Total </a:t>
            </a:r>
            <a:r>
              <a:rPr sz="1360" spc="-9" dirty="0">
                <a:latin typeface="Calibri"/>
                <a:cs typeface="Calibri"/>
              </a:rPr>
              <a:t>Number of </a:t>
            </a:r>
            <a:r>
              <a:rPr sz="1360" spc="-5" dirty="0">
                <a:latin typeface="Calibri"/>
                <a:cs typeface="Calibri"/>
              </a:rPr>
              <a:t>Monthly </a:t>
            </a:r>
            <a:r>
              <a:rPr sz="1360" spc="-9" dirty="0">
                <a:latin typeface="Calibri"/>
                <a:cs typeface="Calibri"/>
              </a:rPr>
              <a:t>Active </a:t>
            </a:r>
            <a:r>
              <a:rPr sz="1360" spc="-14" dirty="0">
                <a:latin typeface="Calibri"/>
                <a:cs typeface="Calibri"/>
              </a:rPr>
              <a:t>Twitter </a:t>
            </a:r>
            <a:r>
              <a:rPr sz="1360" spc="-5" dirty="0">
                <a:latin typeface="Calibri"/>
                <a:cs typeface="Calibri"/>
              </a:rPr>
              <a:t>Users: </a:t>
            </a:r>
            <a:r>
              <a:rPr lang="en-GB" sz="1360" spc="-9" dirty="0">
                <a:latin typeface="Calibri"/>
                <a:cs typeface="Calibri"/>
              </a:rPr>
              <a:t>386</a:t>
            </a:r>
            <a:r>
              <a:rPr sz="1360" spc="18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million</a:t>
            </a:r>
            <a:endParaRPr sz="1360" dirty="0">
              <a:latin typeface="Calibri"/>
              <a:cs typeface="Calibri"/>
            </a:endParaRPr>
          </a:p>
          <a:p>
            <a:pPr marL="192899" marR="224569" indent="-181958">
              <a:lnSpc>
                <a:spcPts val="1587"/>
              </a:lnSpc>
              <a:spcBef>
                <a:spcPts val="84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24% of </a:t>
            </a:r>
            <a:r>
              <a:rPr sz="1360" spc="-5" dirty="0">
                <a:latin typeface="Calibri"/>
                <a:cs typeface="Calibri"/>
              </a:rPr>
              <a:t>All Internet male users use </a:t>
            </a:r>
            <a:r>
              <a:rPr sz="1360" spc="-14" dirty="0">
                <a:latin typeface="Calibri"/>
                <a:cs typeface="Calibri"/>
              </a:rPr>
              <a:t>Twitter, </a:t>
            </a:r>
            <a:r>
              <a:rPr sz="1360" spc="-9" dirty="0">
                <a:latin typeface="Calibri"/>
                <a:cs typeface="Calibri"/>
              </a:rPr>
              <a:t>whereas 21% of </a:t>
            </a:r>
            <a:r>
              <a:rPr sz="1360" spc="-5" dirty="0">
                <a:latin typeface="Calibri"/>
                <a:cs typeface="Calibri"/>
              </a:rPr>
              <a:t>All Internet Female  </a:t>
            </a:r>
            <a:r>
              <a:rPr sz="1360" spc="-9" dirty="0">
                <a:latin typeface="Calibri"/>
                <a:cs typeface="Calibri"/>
              </a:rPr>
              <a:t>users </a:t>
            </a:r>
            <a:r>
              <a:rPr sz="1360" spc="-5" dirty="0">
                <a:latin typeface="Calibri"/>
                <a:cs typeface="Calibri"/>
              </a:rPr>
              <a:t>use </a:t>
            </a:r>
            <a:r>
              <a:rPr sz="1360" spc="-14" dirty="0">
                <a:latin typeface="Calibri"/>
                <a:cs typeface="Calibri"/>
              </a:rPr>
              <a:t>Twitter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9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37% of </a:t>
            </a:r>
            <a:r>
              <a:rPr sz="1360" spc="-14" dirty="0">
                <a:latin typeface="Calibri"/>
                <a:cs typeface="Calibri"/>
              </a:rPr>
              <a:t>Twitter </a:t>
            </a:r>
            <a:r>
              <a:rPr sz="1360" spc="-5" dirty="0">
                <a:latin typeface="Calibri"/>
                <a:cs typeface="Calibri"/>
              </a:rPr>
              <a:t>users </a:t>
            </a:r>
            <a:r>
              <a:rPr sz="1360" spc="-9" dirty="0">
                <a:latin typeface="Calibri"/>
                <a:cs typeface="Calibri"/>
              </a:rPr>
              <a:t>are between ages of 18 </a:t>
            </a:r>
            <a:r>
              <a:rPr sz="1360" spc="-5" dirty="0">
                <a:latin typeface="Calibri"/>
                <a:cs typeface="Calibri"/>
              </a:rPr>
              <a:t>and</a:t>
            </a:r>
            <a:r>
              <a:rPr sz="1360" spc="36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29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25% </a:t>
            </a:r>
            <a:r>
              <a:rPr sz="1360" spc="-5" dirty="0">
                <a:latin typeface="Calibri"/>
                <a:cs typeface="Calibri"/>
              </a:rPr>
              <a:t>users </a:t>
            </a:r>
            <a:r>
              <a:rPr sz="1360" spc="-9" dirty="0">
                <a:latin typeface="Calibri"/>
                <a:cs typeface="Calibri"/>
              </a:rPr>
              <a:t>are </a:t>
            </a:r>
            <a:r>
              <a:rPr sz="1360" spc="-82" dirty="0">
                <a:latin typeface="Calibri"/>
                <a:cs typeface="Calibri"/>
              </a:rPr>
              <a:t>30</a:t>
            </a:r>
            <a:r>
              <a:rPr lang="en-GB" sz="1360" spc="-82" dirty="0">
                <a:latin typeface="Calibri"/>
                <a:cs typeface="Calibri"/>
              </a:rPr>
              <a:t>-</a:t>
            </a:r>
            <a:r>
              <a:rPr sz="1360" spc="-82" dirty="0">
                <a:latin typeface="Calibri"/>
                <a:cs typeface="Calibri"/>
              </a:rPr>
              <a:t>49 </a:t>
            </a:r>
            <a:r>
              <a:rPr sz="1360" spc="-9" dirty="0">
                <a:latin typeface="Calibri"/>
                <a:cs typeface="Calibri"/>
              </a:rPr>
              <a:t>years</a:t>
            </a:r>
            <a:r>
              <a:rPr sz="1360" spc="-150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old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More </a:t>
            </a:r>
            <a:r>
              <a:rPr sz="1360" spc="-5" dirty="0">
                <a:latin typeface="Calibri"/>
                <a:cs typeface="Calibri"/>
              </a:rPr>
              <a:t>than </a:t>
            </a:r>
            <a:r>
              <a:rPr sz="1360" spc="-9" dirty="0">
                <a:latin typeface="Calibri"/>
                <a:cs typeface="Calibri"/>
              </a:rPr>
              <a:t>100 </a:t>
            </a:r>
            <a:r>
              <a:rPr sz="1360" spc="-5" dirty="0">
                <a:latin typeface="Calibri"/>
                <a:cs typeface="Calibri"/>
              </a:rPr>
              <a:t>million </a:t>
            </a:r>
            <a:r>
              <a:rPr sz="1360" spc="-9" dirty="0">
                <a:latin typeface="Calibri"/>
                <a:cs typeface="Calibri"/>
              </a:rPr>
              <a:t>tweets </a:t>
            </a:r>
            <a:r>
              <a:rPr sz="1360" spc="-5" dirty="0">
                <a:latin typeface="Calibri"/>
                <a:cs typeface="Calibri"/>
              </a:rPr>
              <a:t>contained GIFs in</a:t>
            </a:r>
            <a:r>
              <a:rPr sz="1360" spc="5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2015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83% of </a:t>
            </a:r>
            <a:r>
              <a:rPr sz="1360" spc="-5" dirty="0">
                <a:latin typeface="Calibri"/>
                <a:cs typeface="Calibri"/>
              </a:rPr>
              <a:t>the </a:t>
            </a:r>
            <a:r>
              <a:rPr sz="1360" spc="-9" dirty="0">
                <a:latin typeface="Calibri"/>
                <a:cs typeface="Calibri"/>
              </a:rPr>
              <a:t>world’s </a:t>
            </a:r>
            <a:r>
              <a:rPr sz="1360" spc="-5" dirty="0">
                <a:latin typeface="Calibri"/>
                <a:cs typeface="Calibri"/>
              </a:rPr>
              <a:t>leaders </a:t>
            </a:r>
            <a:r>
              <a:rPr sz="1360" spc="-9" dirty="0">
                <a:latin typeface="Calibri"/>
                <a:cs typeface="Calibri"/>
              </a:rPr>
              <a:t>are on</a:t>
            </a:r>
            <a:r>
              <a:rPr sz="1360" spc="9" dirty="0">
                <a:latin typeface="Calibri"/>
                <a:cs typeface="Calibri"/>
              </a:rPr>
              <a:t> </a:t>
            </a:r>
            <a:r>
              <a:rPr sz="1360" spc="-14" dirty="0">
                <a:latin typeface="Calibri"/>
                <a:cs typeface="Calibri"/>
              </a:rPr>
              <a:t>Twitter</a:t>
            </a:r>
            <a:endParaRPr sz="1360" dirty="0">
              <a:latin typeface="Calibri"/>
              <a:cs typeface="Calibri"/>
            </a:endParaRPr>
          </a:p>
          <a:p>
            <a:pPr marL="192899" marR="17850" indent="-181958">
              <a:lnSpc>
                <a:spcPct val="102299"/>
              </a:lnSpc>
              <a:spcBef>
                <a:spcPts val="7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77% of </a:t>
            </a:r>
            <a:r>
              <a:rPr sz="1360" spc="-14" dirty="0">
                <a:latin typeface="Calibri"/>
                <a:cs typeface="Calibri"/>
              </a:rPr>
              <a:t>Twitter </a:t>
            </a:r>
            <a:r>
              <a:rPr sz="1360" spc="-5" dirty="0">
                <a:latin typeface="Calibri"/>
                <a:cs typeface="Calibri"/>
              </a:rPr>
              <a:t>users feel </a:t>
            </a:r>
            <a:r>
              <a:rPr sz="1360" spc="-9" dirty="0">
                <a:latin typeface="Calibri"/>
                <a:cs typeface="Calibri"/>
              </a:rPr>
              <a:t>more positive about </a:t>
            </a:r>
            <a:r>
              <a:rPr sz="1360" spc="-5" dirty="0">
                <a:latin typeface="Calibri"/>
                <a:cs typeface="Calibri"/>
              </a:rPr>
              <a:t>a brand </a:t>
            </a:r>
            <a:r>
              <a:rPr sz="1360" spc="-9" dirty="0">
                <a:latin typeface="Calibri"/>
                <a:cs typeface="Calibri"/>
              </a:rPr>
              <a:t>when </a:t>
            </a:r>
            <a:r>
              <a:rPr sz="1360" spc="-5" dirty="0">
                <a:latin typeface="Calibri"/>
                <a:cs typeface="Calibri"/>
              </a:rPr>
              <a:t>their </a:t>
            </a:r>
            <a:r>
              <a:rPr sz="1360" spc="-9" dirty="0">
                <a:latin typeface="Calibri"/>
                <a:cs typeface="Calibri"/>
              </a:rPr>
              <a:t>Tweet </a:t>
            </a:r>
            <a:r>
              <a:rPr sz="1360" spc="-5" dirty="0">
                <a:latin typeface="Calibri"/>
                <a:cs typeface="Calibri"/>
              </a:rPr>
              <a:t>has been  replied</a:t>
            </a:r>
            <a:r>
              <a:rPr sz="1360" spc="-9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to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80% of </a:t>
            </a:r>
            <a:r>
              <a:rPr sz="1360" spc="-14" dirty="0">
                <a:latin typeface="Calibri"/>
                <a:cs typeface="Calibri"/>
              </a:rPr>
              <a:t>Twitter </a:t>
            </a:r>
            <a:r>
              <a:rPr sz="1360" spc="-5" dirty="0">
                <a:latin typeface="Calibri"/>
                <a:cs typeface="Calibri"/>
              </a:rPr>
              <a:t>users </a:t>
            </a:r>
            <a:r>
              <a:rPr sz="1360" spc="-9" dirty="0">
                <a:latin typeface="Calibri"/>
                <a:cs typeface="Calibri"/>
              </a:rPr>
              <a:t>have mentioned </a:t>
            </a:r>
            <a:r>
              <a:rPr sz="1360" spc="-5" dirty="0">
                <a:latin typeface="Calibri"/>
                <a:cs typeface="Calibri"/>
              </a:rPr>
              <a:t>a brand in a</a:t>
            </a:r>
            <a:r>
              <a:rPr sz="1360" spc="23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Tweet</a:t>
            </a:r>
            <a:endParaRPr sz="1360" dirty="0">
              <a:latin typeface="Calibri"/>
              <a:cs typeface="Calibri"/>
            </a:endParaRPr>
          </a:p>
          <a:p>
            <a:pPr marL="192899" marR="4607" indent="-181958">
              <a:lnSpc>
                <a:spcPct val="102299"/>
              </a:lnSpc>
              <a:spcBef>
                <a:spcPts val="7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The last </a:t>
            </a:r>
            <a:r>
              <a:rPr sz="1360" spc="-9" dirty="0">
                <a:latin typeface="Calibri"/>
                <a:cs typeface="Calibri"/>
              </a:rPr>
              <a:t>two years have </a:t>
            </a:r>
            <a:r>
              <a:rPr sz="1360" spc="-5" dirty="0">
                <a:latin typeface="Calibri"/>
                <a:cs typeface="Calibri"/>
              </a:rPr>
              <a:t>seen a </a:t>
            </a:r>
            <a:r>
              <a:rPr sz="1360" spc="-9" dirty="0">
                <a:latin typeface="Calibri"/>
                <a:cs typeface="Calibri"/>
              </a:rPr>
              <a:t>2.5x </a:t>
            </a:r>
            <a:r>
              <a:rPr sz="1360" spc="-5" dirty="0">
                <a:latin typeface="Calibri"/>
                <a:cs typeface="Calibri"/>
              </a:rPr>
              <a:t>increase in customer service </a:t>
            </a:r>
            <a:r>
              <a:rPr sz="1360" spc="-9" dirty="0">
                <a:latin typeface="Calibri"/>
                <a:cs typeface="Calibri"/>
              </a:rPr>
              <a:t>conversations on  </a:t>
            </a:r>
            <a:r>
              <a:rPr sz="1360" spc="-14" dirty="0">
                <a:latin typeface="Calibri"/>
                <a:cs typeface="Calibri"/>
              </a:rPr>
              <a:t>Twitter</a:t>
            </a:r>
            <a:endParaRPr sz="136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93356" y="2497212"/>
            <a:ext cx="2443896" cy="1987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 txBox="1"/>
          <p:nvPr/>
        </p:nvSpPr>
        <p:spPr>
          <a:xfrm>
            <a:off x="1973840" y="5586085"/>
            <a:ext cx="1906536" cy="175558"/>
          </a:xfrm>
          <a:prstGeom prst="rect">
            <a:avLst/>
          </a:prstGeom>
        </p:spPr>
        <p:txBody>
          <a:bodyPr vert="horz" wrap="square" lIns="0" tIns="8061" rIns="0" bIns="0" rtlCol="0">
            <a:spAutoFit/>
          </a:bodyPr>
          <a:lstStyle/>
          <a:p>
            <a:pPr marL="11516">
              <a:spcBef>
                <a:spcPts val="63"/>
              </a:spcBef>
            </a:pPr>
            <a:r>
              <a:rPr sz="1088" spc="5" dirty="0">
                <a:latin typeface="Calibri"/>
                <a:cs typeface="Calibri"/>
              </a:rPr>
              <a:t>Source: </a:t>
            </a:r>
            <a:r>
              <a:rPr sz="1088" spc="9" dirty="0">
                <a:latin typeface="Calibri"/>
                <a:cs typeface="Calibri"/>
              </a:rPr>
              <a:t>Omnicore </a:t>
            </a:r>
            <a:r>
              <a:rPr sz="1088" spc="14" dirty="0">
                <a:latin typeface="Calibri"/>
                <a:cs typeface="Calibri"/>
              </a:rPr>
              <a:t>&amp;</a:t>
            </a:r>
            <a:r>
              <a:rPr sz="1088" spc="-14" dirty="0">
                <a:latin typeface="Calibri"/>
                <a:cs typeface="Calibri"/>
              </a:rPr>
              <a:t> </a:t>
            </a:r>
            <a:r>
              <a:rPr sz="1088" spc="9" dirty="0">
                <a:latin typeface="Calibri"/>
                <a:cs typeface="Calibri"/>
              </a:rPr>
              <a:t>Brandwatch</a:t>
            </a:r>
            <a:endParaRPr sz="1088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9430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104" y="1150008"/>
            <a:ext cx="4121895" cy="689319"/>
          </a:xfrm>
          <a:prstGeom prst="rect">
            <a:avLst/>
          </a:prstGeom>
        </p:spPr>
        <p:txBody>
          <a:bodyPr vert="horz" wrap="square" lIns="0" tIns="12092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5"/>
              </a:spcBef>
            </a:pPr>
            <a:r>
              <a:rPr dirty="0"/>
              <a:t>Snapchat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4104" y="1790305"/>
            <a:ext cx="6098494" cy="3419567"/>
          </a:xfrm>
          <a:prstGeom prst="rect">
            <a:avLst/>
          </a:prstGeom>
        </p:spPr>
        <p:txBody>
          <a:bodyPr vert="horz" wrap="square" lIns="0" tIns="107102" rIns="0" bIns="0" rtlCol="0">
            <a:spAutoFit/>
          </a:bodyPr>
          <a:lstStyle/>
          <a:p>
            <a:pPr marL="192899" indent="-181958">
              <a:spcBef>
                <a:spcPts val="84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Total </a:t>
            </a:r>
            <a:r>
              <a:rPr sz="1360" spc="-9" dirty="0">
                <a:latin typeface="Calibri"/>
                <a:cs typeface="Calibri"/>
              </a:rPr>
              <a:t>Number of </a:t>
            </a:r>
            <a:r>
              <a:rPr sz="1360" spc="-5" dirty="0">
                <a:latin typeface="Calibri"/>
                <a:cs typeface="Calibri"/>
              </a:rPr>
              <a:t>Monthly </a:t>
            </a:r>
            <a:r>
              <a:rPr sz="1360" spc="-9" dirty="0">
                <a:latin typeface="Calibri"/>
                <a:cs typeface="Calibri"/>
              </a:rPr>
              <a:t>Active </a:t>
            </a:r>
            <a:r>
              <a:rPr sz="1360" spc="-5" dirty="0">
                <a:latin typeface="Calibri"/>
                <a:cs typeface="Calibri"/>
              </a:rPr>
              <a:t>Users: </a:t>
            </a:r>
            <a:r>
              <a:rPr sz="1360" spc="-9" dirty="0">
                <a:latin typeface="Calibri"/>
                <a:cs typeface="Calibri"/>
              </a:rPr>
              <a:t>3</a:t>
            </a:r>
            <a:r>
              <a:rPr lang="en-GB" sz="1360" spc="-9" dirty="0">
                <a:latin typeface="Calibri"/>
                <a:cs typeface="Calibri"/>
              </a:rPr>
              <a:t>98 </a:t>
            </a:r>
            <a:r>
              <a:rPr sz="1360" spc="-5" dirty="0">
                <a:latin typeface="Calibri"/>
                <a:cs typeface="Calibri"/>
              </a:rPr>
              <a:t>million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Average </a:t>
            </a:r>
            <a:r>
              <a:rPr sz="1360" spc="-5" dirty="0">
                <a:latin typeface="Calibri"/>
                <a:cs typeface="Calibri"/>
              </a:rPr>
              <a:t>Time Spent per User </a:t>
            </a:r>
            <a:r>
              <a:rPr sz="1360" spc="-9" dirty="0">
                <a:latin typeface="Calibri"/>
                <a:cs typeface="Calibri"/>
              </a:rPr>
              <a:t>on </a:t>
            </a:r>
            <a:r>
              <a:rPr sz="1360" spc="-5" dirty="0">
                <a:latin typeface="Calibri"/>
                <a:cs typeface="Calibri"/>
              </a:rPr>
              <a:t>Daily Basis: </a:t>
            </a:r>
            <a:r>
              <a:rPr sz="1360" spc="-9" dirty="0">
                <a:latin typeface="Calibri"/>
                <a:cs typeface="Calibri"/>
              </a:rPr>
              <a:t>30+</a:t>
            </a:r>
            <a:r>
              <a:rPr sz="1360" spc="-5" dirty="0">
                <a:latin typeface="Calibri"/>
                <a:cs typeface="Calibri"/>
              </a:rPr>
              <a:t> minutes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71% </a:t>
            </a:r>
            <a:r>
              <a:rPr sz="1360" spc="-5" dirty="0">
                <a:latin typeface="Calibri"/>
                <a:cs typeface="Calibri"/>
              </a:rPr>
              <a:t>of Snapchat users </a:t>
            </a:r>
            <a:r>
              <a:rPr sz="1360" spc="-9" dirty="0">
                <a:latin typeface="Calibri"/>
                <a:cs typeface="Calibri"/>
              </a:rPr>
              <a:t>are </a:t>
            </a:r>
            <a:r>
              <a:rPr sz="1360" spc="-5" dirty="0">
                <a:latin typeface="Calibri"/>
                <a:cs typeface="Calibri"/>
              </a:rPr>
              <a:t>under </a:t>
            </a:r>
            <a:r>
              <a:rPr sz="1360" spc="-9" dirty="0">
                <a:latin typeface="Calibri"/>
                <a:cs typeface="Calibri"/>
              </a:rPr>
              <a:t>34 years</a:t>
            </a:r>
            <a:r>
              <a:rPr sz="1360" spc="5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old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Roughly </a:t>
            </a:r>
            <a:r>
              <a:rPr sz="1360" spc="-9" dirty="0">
                <a:latin typeface="Calibri"/>
                <a:cs typeface="Calibri"/>
              </a:rPr>
              <a:t>70% of </a:t>
            </a:r>
            <a:r>
              <a:rPr sz="1360" spc="-5" dirty="0">
                <a:latin typeface="Calibri"/>
                <a:cs typeface="Calibri"/>
              </a:rPr>
              <a:t>Snapchat users </a:t>
            </a:r>
            <a:r>
              <a:rPr sz="1360" spc="-9" dirty="0">
                <a:latin typeface="Calibri"/>
                <a:cs typeface="Calibri"/>
              </a:rPr>
              <a:t>are</a:t>
            </a:r>
            <a:r>
              <a:rPr sz="1360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female</a:t>
            </a:r>
            <a:endParaRPr sz="1360" dirty="0">
              <a:latin typeface="Calibri"/>
              <a:cs typeface="Calibri"/>
            </a:endParaRPr>
          </a:p>
          <a:p>
            <a:pPr marL="192899" marR="4607" indent="-181958">
              <a:lnSpc>
                <a:spcPct val="102299"/>
              </a:lnSpc>
              <a:spcBef>
                <a:spcPts val="7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People </a:t>
            </a:r>
            <a:r>
              <a:rPr sz="1360" spc="-5" dirty="0">
                <a:latin typeface="Calibri"/>
                <a:cs typeface="Calibri"/>
              </a:rPr>
              <a:t>under the </a:t>
            </a:r>
            <a:r>
              <a:rPr sz="1360" spc="-9" dirty="0">
                <a:latin typeface="Calibri"/>
                <a:cs typeface="Calibri"/>
              </a:rPr>
              <a:t>age of 25 </a:t>
            </a:r>
            <a:r>
              <a:rPr sz="1360" spc="-5" dirty="0">
                <a:latin typeface="Calibri"/>
                <a:cs typeface="Calibri"/>
              </a:rPr>
              <a:t>use Snapchat </a:t>
            </a:r>
            <a:r>
              <a:rPr sz="1360" spc="-9" dirty="0">
                <a:latin typeface="Calibri"/>
                <a:cs typeface="Calibri"/>
              </a:rPr>
              <a:t>for 40 </a:t>
            </a:r>
            <a:r>
              <a:rPr sz="1360" spc="-5" dirty="0">
                <a:latin typeface="Calibri"/>
                <a:cs typeface="Calibri"/>
              </a:rPr>
              <a:t>minutes </a:t>
            </a:r>
            <a:r>
              <a:rPr sz="1360" spc="-9" dirty="0">
                <a:latin typeface="Calibri"/>
                <a:cs typeface="Calibri"/>
              </a:rPr>
              <a:t>on average </a:t>
            </a:r>
            <a:r>
              <a:rPr sz="1360" spc="-5" dirty="0">
                <a:latin typeface="Calibri"/>
                <a:cs typeface="Calibri"/>
              </a:rPr>
              <a:t>every </a:t>
            </a:r>
            <a:r>
              <a:rPr sz="1360" spc="-9" dirty="0">
                <a:latin typeface="Calibri"/>
                <a:cs typeface="Calibri"/>
              </a:rPr>
              <a:t>day, more  </a:t>
            </a:r>
            <a:r>
              <a:rPr sz="1360" spc="-5" dirty="0">
                <a:latin typeface="Calibri"/>
                <a:cs typeface="Calibri"/>
              </a:rPr>
              <a:t>than instagram’s latest stat </a:t>
            </a:r>
            <a:r>
              <a:rPr sz="1360" spc="-9" dirty="0">
                <a:latin typeface="Calibri"/>
                <a:cs typeface="Calibri"/>
              </a:rPr>
              <a:t>for same</a:t>
            </a:r>
            <a:r>
              <a:rPr sz="1360" spc="-5" dirty="0">
                <a:latin typeface="Calibri"/>
                <a:cs typeface="Calibri"/>
              </a:rPr>
              <a:t> demographic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45% </a:t>
            </a:r>
            <a:r>
              <a:rPr sz="1360" spc="-5" dirty="0">
                <a:latin typeface="Calibri"/>
                <a:cs typeface="Calibri"/>
              </a:rPr>
              <a:t>of Snapchat users </a:t>
            </a:r>
            <a:r>
              <a:rPr sz="1360" spc="-9" dirty="0">
                <a:latin typeface="Calibri"/>
                <a:cs typeface="Calibri"/>
              </a:rPr>
              <a:t>are aged between</a:t>
            </a:r>
            <a:r>
              <a:rPr sz="1360" spc="9" dirty="0">
                <a:latin typeface="Calibri"/>
                <a:cs typeface="Calibri"/>
              </a:rPr>
              <a:t> </a:t>
            </a:r>
            <a:r>
              <a:rPr sz="1360" spc="-82" dirty="0">
                <a:latin typeface="Calibri"/>
                <a:cs typeface="Calibri"/>
              </a:rPr>
              <a:t>18V24</a:t>
            </a:r>
            <a:endParaRPr sz="1360" dirty="0">
              <a:latin typeface="Calibri"/>
              <a:cs typeface="Calibri"/>
            </a:endParaRPr>
          </a:p>
          <a:p>
            <a:pPr marL="192899" marR="325337" indent="-181958">
              <a:lnSpc>
                <a:spcPct val="102299"/>
              </a:lnSpc>
              <a:spcBef>
                <a:spcPts val="7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50% of </a:t>
            </a:r>
            <a:r>
              <a:rPr sz="1360" spc="-5" dirty="0">
                <a:latin typeface="Calibri"/>
                <a:cs typeface="Calibri"/>
              </a:rPr>
              <a:t>Male College students </a:t>
            </a:r>
            <a:r>
              <a:rPr sz="1360" spc="-9" dirty="0">
                <a:latin typeface="Calibri"/>
                <a:cs typeface="Calibri"/>
              </a:rPr>
              <a:t>share selﬁes on </a:t>
            </a:r>
            <a:r>
              <a:rPr sz="1360" spc="-5" dirty="0">
                <a:latin typeface="Calibri"/>
                <a:cs typeface="Calibri"/>
              </a:rPr>
              <a:t>Snapchat, the number is higher in  Female college students. </a:t>
            </a:r>
            <a:r>
              <a:rPr sz="1360" spc="-9" dirty="0">
                <a:latin typeface="Calibri"/>
                <a:cs typeface="Calibri"/>
              </a:rPr>
              <a:t>77% </a:t>
            </a:r>
            <a:r>
              <a:rPr sz="1360" spc="-5" dirty="0">
                <a:latin typeface="Calibri"/>
                <a:cs typeface="Calibri"/>
              </a:rPr>
              <a:t>to be</a:t>
            </a:r>
            <a:r>
              <a:rPr sz="1360" spc="-9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precise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Active Snapchatters open </a:t>
            </a:r>
            <a:r>
              <a:rPr sz="1360" spc="-5" dirty="0">
                <a:latin typeface="Calibri"/>
                <a:cs typeface="Calibri"/>
              </a:rPr>
              <a:t>the app </a:t>
            </a:r>
            <a:r>
              <a:rPr sz="1360" spc="-9" dirty="0">
                <a:latin typeface="Calibri"/>
                <a:cs typeface="Calibri"/>
              </a:rPr>
              <a:t>18+ time </a:t>
            </a:r>
            <a:r>
              <a:rPr sz="1360" spc="-5" dirty="0">
                <a:latin typeface="Calibri"/>
                <a:cs typeface="Calibri"/>
              </a:rPr>
              <a:t>every</a:t>
            </a:r>
            <a:r>
              <a:rPr sz="1360" spc="14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day</a:t>
            </a:r>
            <a:endParaRPr sz="1360" dirty="0">
              <a:latin typeface="Calibri"/>
              <a:cs typeface="Calibri"/>
            </a:endParaRPr>
          </a:p>
          <a:p>
            <a:pPr marL="192899" marR="99041" indent="-181958">
              <a:lnSpc>
                <a:spcPct val="102299"/>
              </a:lnSpc>
              <a:spcBef>
                <a:spcPts val="716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The </a:t>
            </a:r>
            <a:r>
              <a:rPr sz="1360" spc="-9" dirty="0">
                <a:latin typeface="Calibri"/>
                <a:cs typeface="Calibri"/>
              </a:rPr>
              <a:t>average </a:t>
            </a:r>
            <a:r>
              <a:rPr sz="1360" spc="-5" dirty="0">
                <a:latin typeface="Calibri"/>
                <a:cs typeface="Calibri"/>
              </a:rPr>
              <a:t>daily user </a:t>
            </a:r>
            <a:r>
              <a:rPr sz="1360" spc="-9" dirty="0">
                <a:latin typeface="Calibri"/>
                <a:cs typeface="Calibri"/>
              </a:rPr>
              <a:t>of </a:t>
            </a:r>
            <a:r>
              <a:rPr sz="1360" spc="-5" dirty="0">
                <a:latin typeface="Calibri"/>
                <a:cs typeface="Calibri"/>
              </a:rPr>
              <a:t>Snapchat creates </a:t>
            </a:r>
            <a:r>
              <a:rPr sz="1360" spc="-9" dirty="0">
                <a:latin typeface="Calibri"/>
                <a:cs typeface="Calibri"/>
              </a:rPr>
              <a:t>more </a:t>
            </a:r>
            <a:r>
              <a:rPr sz="1360" spc="-5" dirty="0">
                <a:latin typeface="Calibri"/>
                <a:cs typeface="Calibri"/>
              </a:rPr>
              <a:t>than </a:t>
            </a:r>
            <a:r>
              <a:rPr sz="1360" spc="-9" dirty="0">
                <a:latin typeface="Calibri"/>
                <a:cs typeface="Calibri"/>
              </a:rPr>
              <a:t>20 </a:t>
            </a:r>
            <a:r>
              <a:rPr sz="1360" spc="-5" dirty="0">
                <a:latin typeface="Calibri"/>
                <a:cs typeface="Calibri"/>
              </a:rPr>
              <a:t>messages, </a:t>
            </a:r>
            <a:r>
              <a:rPr sz="1360" spc="-9" dirty="0">
                <a:latin typeface="Calibri"/>
                <a:cs typeface="Calibri"/>
              </a:rPr>
              <a:t>or </a:t>
            </a:r>
            <a:r>
              <a:rPr sz="1360" spc="-5" dirty="0">
                <a:latin typeface="Calibri"/>
                <a:cs typeface="Calibri"/>
              </a:rPr>
              <a:t>“snaps,” per  day</a:t>
            </a:r>
            <a:endParaRPr sz="136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37856" y="2519360"/>
            <a:ext cx="1964564" cy="1964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 txBox="1"/>
          <p:nvPr/>
        </p:nvSpPr>
        <p:spPr>
          <a:xfrm>
            <a:off x="1973840" y="5586085"/>
            <a:ext cx="1053748" cy="175558"/>
          </a:xfrm>
          <a:prstGeom prst="rect">
            <a:avLst/>
          </a:prstGeom>
        </p:spPr>
        <p:txBody>
          <a:bodyPr vert="horz" wrap="square" lIns="0" tIns="8061" rIns="0" bIns="0" rtlCol="0">
            <a:spAutoFit/>
          </a:bodyPr>
          <a:lstStyle/>
          <a:p>
            <a:pPr marL="11516">
              <a:spcBef>
                <a:spcPts val="63"/>
              </a:spcBef>
            </a:pPr>
            <a:r>
              <a:rPr sz="1088" spc="5" dirty="0">
                <a:latin typeface="Calibri"/>
                <a:cs typeface="Calibri"/>
              </a:rPr>
              <a:t>Source:</a:t>
            </a:r>
            <a:r>
              <a:rPr sz="1088" spc="-23" dirty="0">
                <a:latin typeface="Calibri"/>
                <a:cs typeface="Calibri"/>
              </a:rPr>
              <a:t> </a:t>
            </a:r>
            <a:r>
              <a:rPr sz="1088" spc="9" dirty="0">
                <a:latin typeface="Calibri"/>
                <a:cs typeface="Calibri"/>
              </a:rPr>
              <a:t>Omnicore</a:t>
            </a:r>
            <a:endParaRPr sz="1088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5315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104" y="1150008"/>
            <a:ext cx="4401981" cy="689319"/>
          </a:xfrm>
          <a:prstGeom prst="rect">
            <a:avLst/>
          </a:prstGeom>
        </p:spPr>
        <p:txBody>
          <a:bodyPr vert="horz" wrap="square" lIns="0" tIns="12092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Pinterest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4105" y="1812505"/>
            <a:ext cx="6158380" cy="3124358"/>
          </a:xfrm>
          <a:prstGeom prst="rect">
            <a:avLst/>
          </a:prstGeom>
        </p:spPr>
        <p:txBody>
          <a:bodyPr vert="horz" wrap="square" lIns="0" tIns="107102" rIns="0" bIns="0" rtlCol="0">
            <a:spAutoFit/>
          </a:bodyPr>
          <a:lstStyle/>
          <a:p>
            <a:pPr marL="192899" indent="-181958">
              <a:spcBef>
                <a:spcPts val="84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Total </a:t>
            </a:r>
            <a:r>
              <a:rPr sz="1360" spc="-9" dirty="0">
                <a:latin typeface="Calibri"/>
                <a:cs typeface="Calibri"/>
              </a:rPr>
              <a:t>Number of </a:t>
            </a:r>
            <a:r>
              <a:rPr sz="1360" spc="-5" dirty="0">
                <a:latin typeface="Calibri"/>
                <a:cs typeface="Calibri"/>
              </a:rPr>
              <a:t>Monthly </a:t>
            </a:r>
            <a:r>
              <a:rPr sz="1360" spc="-9" dirty="0">
                <a:latin typeface="Calibri"/>
                <a:cs typeface="Calibri"/>
              </a:rPr>
              <a:t>Active </a:t>
            </a:r>
            <a:r>
              <a:rPr sz="1360" spc="-5" dirty="0">
                <a:latin typeface="Calibri"/>
                <a:cs typeface="Calibri"/>
              </a:rPr>
              <a:t>Pinterest </a:t>
            </a:r>
            <a:r>
              <a:rPr sz="1360" spc="-9" dirty="0">
                <a:latin typeface="Calibri"/>
                <a:cs typeface="Calibri"/>
              </a:rPr>
              <a:t>Users: </a:t>
            </a:r>
            <a:r>
              <a:rPr lang="en-GB" sz="1360" spc="-5" dirty="0">
                <a:latin typeface="Calibri"/>
                <a:cs typeface="Calibri"/>
              </a:rPr>
              <a:t>386</a:t>
            </a:r>
            <a:r>
              <a:rPr sz="1360" spc="14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million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81% </a:t>
            </a:r>
            <a:r>
              <a:rPr sz="1360" spc="-5" dirty="0">
                <a:latin typeface="Calibri"/>
                <a:cs typeface="Calibri"/>
              </a:rPr>
              <a:t>of Pinterest users </a:t>
            </a:r>
            <a:r>
              <a:rPr sz="1360" spc="-9" dirty="0">
                <a:latin typeface="Calibri"/>
                <a:cs typeface="Calibri"/>
              </a:rPr>
              <a:t>are </a:t>
            </a:r>
            <a:r>
              <a:rPr sz="1360" spc="-5" dirty="0">
                <a:latin typeface="Calibri"/>
                <a:cs typeface="Calibri"/>
              </a:rPr>
              <a:t>actually</a:t>
            </a:r>
            <a:r>
              <a:rPr sz="1360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Females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Men account for only 7% of </a:t>
            </a:r>
            <a:r>
              <a:rPr sz="1360" spc="-5" dirty="0">
                <a:latin typeface="Calibri"/>
                <a:cs typeface="Calibri"/>
              </a:rPr>
              <a:t>total pins </a:t>
            </a:r>
            <a:r>
              <a:rPr sz="1360" spc="-9" dirty="0">
                <a:latin typeface="Calibri"/>
                <a:cs typeface="Calibri"/>
              </a:rPr>
              <a:t>on</a:t>
            </a:r>
            <a:r>
              <a:rPr sz="1360" spc="23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Pinterest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Millennials </a:t>
            </a:r>
            <a:r>
              <a:rPr sz="1360" spc="-9" dirty="0">
                <a:latin typeface="Calibri"/>
                <a:cs typeface="Calibri"/>
              </a:rPr>
              <a:t>use </a:t>
            </a:r>
            <a:r>
              <a:rPr sz="1360" spc="-5" dirty="0">
                <a:latin typeface="Calibri"/>
                <a:cs typeface="Calibri"/>
              </a:rPr>
              <a:t>Pinterest as </a:t>
            </a:r>
            <a:r>
              <a:rPr sz="1360" spc="-9" dirty="0">
                <a:latin typeface="Calibri"/>
                <a:cs typeface="Calibri"/>
              </a:rPr>
              <a:t>much </a:t>
            </a:r>
            <a:r>
              <a:rPr sz="1360" spc="-5" dirty="0">
                <a:latin typeface="Calibri"/>
                <a:cs typeface="Calibri"/>
              </a:rPr>
              <a:t>as</a:t>
            </a:r>
            <a:r>
              <a:rPr sz="1360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Instagram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Median age of </a:t>
            </a:r>
            <a:r>
              <a:rPr sz="1360" spc="-5" dirty="0">
                <a:latin typeface="Calibri"/>
                <a:cs typeface="Calibri"/>
              </a:rPr>
              <a:t>a Pinterest user is </a:t>
            </a:r>
            <a:r>
              <a:rPr sz="1360" spc="-9" dirty="0">
                <a:latin typeface="Calibri"/>
                <a:cs typeface="Calibri"/>
              </a:rPr>
              <a:t>40, however </a:t>
            </a:r>
            <a:r>
              <a:rPr sz="1360" spc="-5" dirty="0">
                <a:latin typeface="Calibri"/>
                <a:cs typeface="Calibri"/>
              </a:rPr>
              <a:t>majority </a:t>
            </a:r>
            <a:r>
              <a:rPr sz="1360" spc="-9" dirty="0">
                <a:latin typeface="Calibri"/>
                <a:cs typeface="Calibri"/>
              </a:rPr>
              <a:t>of active </a:t>
            </a:r>
            <a:r>
              <a:rPr sz="1360" spc="-5" dirty="0">
                <a:latin typeface="Calibri"/>
                <a:cs typeface="Calibri"/>
              </a:rPr>
              <a:t>pinners </a:t>
            </a:r>
            <a:r>
              <a:rPr sz="1360" spc="-9" dirty="0">
                <a:latin typeface="Calibri"/>
                <a:cs typeface="Calibri"/>
              </a:rPr>
              <a:t>are below</a:t>
            </a:r>
            <a:r>
              <a:rPr sz="1360" spc="95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40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87% of </a:t>
            </a:r>
            <a:r>
              <a:rPr sz="1360" spc="-5" dirty="0">
                <a:latin typeface="Calibri"/>
                <a:cs typeface="Calibri"/>
              </a:rPr>
              <a:t>Pinners </a:t>
            </a:r>
            <a:r>
              <a:rPr sz="1360" spc="-9" dirty="0">
                <a:latin typeface="Calibri"/>
                <a:cs typeface="Calibri"/>
              </a:rPr>
              <a:t>have </a:t>
            </a:r>
            <a:r>
              <a:rPr sz="1360" spc="-5" dirty="0">
                <a:latin typeface="Calibri"/>
                <a:cs typeface="Calibri"/>
              </a:rPr>
              <a:t>purchased a product because </a:t>
            </a:r>
            <a:r>
              <a:rPr sz="1360" spc="-9" dirty="0">
                <a:latin typeface="Calibri"/>
                <a:cs typeface="Calibri"/>
              </a:rPr>
              <a:t>of</a:t>
            </a:r>
            <a:r>
              <a:rPr sz="1360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Pinterest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72% </a:t>
            </a:r>
            <a:r>
              <a:rPr sz="1360" spc="-5" dirty="0">
                <a:latin typeface="Calibri"/>
                <a:cs typeface="Calibri"/>
              </a:rPr>
              <a:t>of Pinners </a:t>
            </a:r>
            <a:r>
              <a:rPr sz="1360" spc="-9" dirty="0">
                <a:latin typeface="Calibri"/>
                <a:cs typeface="Calibri"/>
              </a:rPr>
              <a:t>use </a:t>
            </a:r>
            <a:r>
              <a:rPr sz="1360" spc="-5" dirty="0">
                <a:latin typeface="Calibri"/>
                <a:cs typeface="Calibri"/>
              </a:rPr>
              <a:t>Pinterest to decide </a:t>
            </a:r>
            <a:r>
              <a:rPr sz="1360" spc="-9" dirty="0">
                <a:latin typeface="Calibri"/>
                <a:cs typeface="Calibri"/>
              </a:rPr>
              <a:t>what </a:t>
            </a:r>
            <a:r>
              <a:rPr sz="1360" spc="-5" dirty="0">
                <a:latin typeface="Calibri"/>
                <a:cs typeface="Calibri"/>
              </a:rPr>
              <a:t>to buy</a:t>
            </a:r>
            <a:r>
              <a:rPr sz="1360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oﬄine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41" dirty="0">
                <a:latin typeface="Calibri"/>
                <a:cs typeface="Calibri"/>
              </a:rPr>
              <a:t>TwoVthirds </a:t>
            </a:r>
            <a:r>
              <a:rPr sz="1360" spc="-9" dirty="0">
                <a:latin typeface="Calibri"/>
                <a:cs typeface="Calibri"/>
              </a:rPr>
              <a:t>of </a:t>
            </a:r>
            <a:r>
              <a:rPr sz="1360" spc="-5" dirty="0">
                <a:latin typeface="Calibri"/>
                <a:cs typeface="Calibri"/>
              </a:rPr>
              <a:t>pins represent brands and</a:t>
            </a:r>
            <a:r>
              <a:rPr sz="1360" spc="27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products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Food &amp; </a:t>
            </a:r>
            <a:r>
              <a:rPr sz="1360" spc="-5" dirty="0">
                <a:latin typeface="Calibri"/>
                <a:cs typeface="Calibri"/>
              </a:rPr>
              <a:t>Drink </a:t>
            </a:r>
            <a:r>
              <a:rPr sz="1360" spc="-9" dirty="0">
                <a:latin typeface="Calibri"/>
                <a:cs typeface="Calibri"/>
              </a:rPr>
              <a:t>&amp; Technology are </a:t>
            </a:r>
            <a:r>
              <a:rPr sz="1360" spc="-5" dirty="0">
                <a:latin typeface="Calibri"/>
                <a:cs typeface="Calibri"/>
              </a:rPr>
              <a:t>the </a:t>
            </a:r>
            <a:r>
              <a:rPr sz="1360" spc="-9" dirty="0">
                <a:latin typeface="Calibri"/>
                <a:cs typeface="Calibri"/>
              </a:rPr>
              <a:t>most </a:t>
            </a:r>
            <a:r>
              <a:rPr sz="1360" spc="-5" dirty="0">
                <a:latin typeface="Calibri"/>
                <a:cs typeface="Calibri"/>
              </a:rPr>
              <a:t>popular categories </a:t>
            </a:r>
            <a:r>
              <a:rPr sz="1360" spc="-9" dirty="0">
                <a:latin typeface="Calibri"/>
                <a:cs typeface="Calibri"/>
              </a:rPr>
              <a:t>for</a:t>
            </a:r>
            <a:r>
              <a:rPr sz="1360" spc="27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men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Average time </a:t>
            </a:r>
            <a:r>
              <a:rPr sz="1360" spc="-5" dirty="0">
                <a:latin typeface="Calibri"/>
                <a:cs typeface="Calibri"/>
              </a:rPr>
              <a:t>spent </a:t>
            </a:r>
            <a:r>
              <a:rPr sz="1360" spc="-9" dirty="0">
                <a:latin typeface="Calibri"/>
                <a:cs typeface="Calibri"/>
              </a:rPr>
              <a:t>on </a:t>
            </a:r>
            <a:r>
              <a:rPr sz="1360" spc="-5" dirty="0">
                <a:latin typeface="Calibri"/>
                <a:cs typeface="Calibri"/>
              </a:rPr>
              <a:t>Pinterest per visit is </a:t>
            </a:r>
            <a:r>
              <a:rPr sz="1360" spc="-9" dirty="0">
                <a:latin typeface="Calibri"/>
                <a:cs typeface="Calibri"/>
              </a:rPr>
              <a:t>14.2</a:t>
            </a:r>
            <a:r>
              <a:rPr sz="1360" spc="5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minutes</a:t>
            </a:r>
            <a:endParaRPr sz="136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59938" y="2397399"/>
            <a:ext cx="1879991" cy="18799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 txBox="1"/>
          <p:nvPr/>
        </p:nvSpPr>
        <p:spPr>
          <a:xfrm>
            <a:off x="1973840" y="5586085"/>
            <a:ext cx="1053748" cy="175558"/>
          </a:xfrm>
          <a:prstGeom prst="rect">
            <a:avLst/>
          </a:prstGeom>
        </p:spPr>
        <p:txBody>
          <a:bodyPr vert="horz" wrap="square" lIns="0" tIns="8061" rIns="0" bIns="0" rtlCol="0">
            <a:spAutoFit/>
          </a:bodyPr>
          <a:lstStyle/>
          <a:p>
            <a:pPr marL="11516">
              <a:spcBef>
                <a:spcPts val="63"/>
              </a:spcBef>
            </a:pPr>
            <a:r>
              <a:rPr sz="1088" spc="5" dirty="0">
                <a:latin typeface="Calibri"/>
                <a:cs typeface="Calibri"/>
              </a:rPr>
              <a:t>Source:</a:t>
            </a:r>
            <a:r>
              <a:rPr sz="1088" spc="-23" dirty="0">
                <a:latin typeface="Calibri"/>
                <a:cs typeface="Calibri"/>
              </a:rPr>
              <a:t> </a:t>
            </a:r>
            <a:r>
              <a:rPr sz="1088" spc="9" dirty="0">
                <a:latin typeface="Calibri"/>
                <a:cs typeface="Calibri"/>
              </a:rPr>
              <a:t>Omnicore</a:t>
            </a:r>
            <a:endParaRPr sz="1088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946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105" y="1150008"/>
            <a:ext cx="4315484" cy="689319"/>
          </a:xfrm>
          <a:prstGeom prst="rect">
            <a:avLst/>
          </a:prstGeom>
        </p:spPr>
        <p:txBody>
          <a:bodyPr vert="horz" wrap="square" lIns="0" tIns="12092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5"/>
              </a:spcBef>
            </a:pPr>
            <a:r>
              <a:rPr dirty="0"/>
              <a:t>Li</a:t>
            </a:r>
            <a:r>
              <a:rPr spc="-5" dirty="0"/>
              <a:t>n</a:t>
            </a:r>
            <a:r>
              <a:rPr dirty="0"/>
              <a:t>ke</a:t>
            </a:r>
            <a:r>
              <a:rPr spc="-5" dirty="0"/>
              <a:t>d</a:t>
            </a:r>
            <a:r>
              <a:rPr dirty="0"/>
              <a:t>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4104" y="1801404"/>
            <a:ext cx="5907899" cy="2389798"/>
          </a:xfrm>
          <a:prstGeom prst="rect">
            <a:avLst/>
          </a:prstGeom>
        </p:spPr>
        <p:txBody>
          <a:bodyPr vert="horz" wrap="square" lIns="0" tIns="107102" rIns="0" bIns="0" rtlCol="0">
            <a:spAutoFit/>
          </a:bodyPr>
          <a:lstStyle/>
          <a:p>
            <a:pPr marL="192899" indent="-181958">
              <a:spcBef>
                <a:spcPts val="84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Total </a:t>
            </a:r>
            <a:r>
              <a:rPr sz="1360" spc="-9" dirty="0">
                <a:latin typeface="Calibri"/>
                <a:cs typeface="Calibri"/>
              </a:rPr>
              <a:t>Number of Linkedin Users: </a:t>
            </a:r>
            <a:r>
              <a:rPr sz="1360" spc="-5" dirty="0">
                <a:latin typeface="Calibri"/>
                <a:cs typeface="Calibri"/>
              </a:rPr>
              <a:t>5</a:t>
            </a:r>
            <a:r>
              <a:rPr lang="en-GB" sz="1360" spc="-5" dirty="0">
                <a:latin typeface="Calibri"/>
                <a:cs typeface="Calibri"/>
              </a:rPr>
              <a:t>75</a:t>
            </a:r>
            <a:r>
              <a:rPr sz="1360" spc="14" dirty="0">
                <a:latin typeface="Calibri"/>
                <a:cs typeface="Calibri"/>
              </a:rPr>
              <a:t> </a:t>
            </a:r>
            <a:r>
              <a:rPr sz="1360" spc="-5" dirty="0">
                <a:latin typeface="Calibri"/>
                <a:cs typeface="Calibri"/>
              </a:rPr>
              <a:t>million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There </a:t>
            </a:r>
            <a:r>
              <a:rPr sz="1360" spc="-9" dirty="0">
                <a:latin typeface="Calibri"/>
                <a:cs typeface="Calibri"/>
              </a:rPr>
              <a:t>are 57% of </a:t>
            </a:r>
            <a:r>
              <a:rPr sz="1360" spc="-5" dirty="0">
                <a:latin typeface="Calibri"/>
                <a:cs typeface="Calibri"/>
              </a:rPr>
              <a:t>male users and </a:t>
            </a:r>
            <a:r>
              <a:rPr sz="1360" spc="-9" dirty="0">
                <a:latin typeface="Calibri"/>
                <a:cs typeface="Calibri"/>
              </a:rPr>
              <a:t>44% </a:t>
            </a:r>
            <a:r>
              <a:rPr sz="1360" spc="-5" dirty="0">
                <a:latin typeface="Calibri"/>
                <a:cs typeface="Calibri"/>
              </a:rPr>
              <a:t>female users </a:t>
            </a:r>
            <a:r>
              <a:rPr sz="1360" spc="-9" dirty="0">
                <a:latin typeface="Calibri"/>
                <a:cs typeface="Calibri"/>
              </a:rPr>
              <a:t>on</a:t>
            </a:r>
            <a:r>
              <a:rPr sz="1360" spc="9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Linkedin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13% </a:t>
            </a:r>
            <a:r>
              <a:rPr sz="1360" spc="-5" dirty="0">
                <a:latin typeface="Calibri"/>
                <a:cs typeface="Calibri"/>
              </a:rPr>
              <a:t>of Millennials </a:t>
            </a:r>
            <a:r>
              <a:rPr sz="1360" spc="-68" dirty="0">
                <a:latin typeface="Calibri"/>
                <a:cs typeface="Calibri"/>
              </a:rPr>
              <a:t>(15V34 </a:t>
            </a:r>
            <a:r>
              <a:rPr sz="1360" spc="-5" dirty="0">
                <a:latin typeface="Calibri"/>
                <a:cs typeface="Calibri"/>
              </a:rPr>
              <a:t>Years old) use</a:t>
            </a:r>
            <a:r>
              <a:rPr sz="1360" spc="59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Linkedin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44% of </a:t>
            </a:r>
            <a:r>
              <a:rPr sz="1360" spc="-5" dirty="0">
                <a:latin typeface="Calibri"/>
                <a:cs typeface="Calibri"/>
              </a:rPr>
              <a:t>Linked users </a:t>
            </a:r>
            <a:r>
              <a:rPr sz="1360" spc="-9" dirty="0">
                <a:latin typeface="Calibri"/>
                <a:cs typeface="Calibri"/>
              </a:rPr>
              <a:t>earn more </a:t>
            </a:r>
            <a:r>
              <a:rPr sz="1360" spc="-5" dirty="0">
                <a:latin typeface="Calibri"/>
                <a:cs typeface="Calibri"/>
              </a:rPr>
              <a:t>than </a:t>
            </a:r>
            <a:r>
              <a:rPr sz="1360" spc="-9" dirty="0">
                <a:latin typeface="Calibri"/>
                <a:cs typeface="Calibri"/>
              </a:rPr>
              <a:t>$75,000 </a:t>
            </a:r>
            <a:r>
              <a:rPr sz="1360" spc="-5" dirty="0">
                <a:latin typeface="Calibri"/>
                <a:cs typeface="Calibri"/>
              </a:rPr>
              <a:t>in a</a:t>
            </a:r>
            <a:r>
              <a:rPr sz="1360" spc="14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year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757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There </a:t>
            </a:r>
            <a:r>
              <a:rPr sz="1360" spc="-9" dirty="0">
                <a:latin typeface="Calibri"/>
                <a:cs typeface="Calibri"/>
              </a:rPr>
              <a:t>are over 39 </a:t>
            </a:r>
            <a:r>
              <a:rPr sz="1360" spc="-5" dirty="0">
                <a:latin typeface="Calibri"/>
                <a:cs typeface="Calibri"/>
              </a:rPr>
              <a:t>million students and recent grads </a:t>
            </a:r>
            <a:r>
              <a:rPr sz="1360" spc="-9" dirty="0">
                <a:latin typeface="Calibri"/>
                <a:cs typeface="Calibri"/>
              </a:rPr>
              <a:t>on</a:t>
            </a:r>
            <a:r>
              <a:rPr sz="1360" spc="9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Linkedin</a:t>
            </a:r>
            <a:endParaRPr sz="1360" dirty="0">
              <a:latin typeface="Calibri"/>
              <a:cs typeface="Calibri"/>
            </a:endParaRPr>
          </a:p>
          <a:p>
            <a:pPr marL="192899" indent="-181958">
              <a:spcBef>
                <a:spcPts val="830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9" dirty="0">
                <a:latin typeface="Calibri"/>
                <a:cs typeface="Calibri"/>
              </a:rPr>
              <a:t>An average </a:t>
            </a:r>
            <a:r>
              <a:rPr sz="1360" spc="-5" dirty="0">
                <a:latin typeface="Calibri"/>
                <a:cs typeface="Calibri"/>
              </a:rPr>
              <a:t>user spends </a:t>
            </a:r>
            <a:r>
              <a:rPr sz="1360" spc="-9" dirty="0">
                <a:latin typeface="Calibri"/>
                <a:cs typeface="Calibri"/>
              </a:rPr>
              <a:t>17 </a:t>
            </a:r>
            <a:r>
              <a:rPr sz="1360" spc="-5" dirty="0">
                <a:latin typeface="Calibri"/>
                <a:cs typeface="Calibri"/>
              </a:rPr>
              <a:t>minutes </a:t>
            </a:r>
            <a:r>
              <a:rPr sz="1360" spc="-9" dirty="0">
                <a:latin typeface="Calibri"/>
                <a:cs typeface="Calibri"/>
              </a:rPr>
              <a:t>monthly on</a:t>
            </a:r>
            <a:r>
              <a:rPr sz="1360" spc="14" dirty="0">
                <a:latin typeface="Calibri"/>
                <a:cs typeface="Calibri"/>
              </a:rPr>
              <a:t> </a:t>
            </a:r>
            <a:r>
              <a:rPr sz="1360" spc="-9" dirty="0">
                <a:latin typeface="Calibri"/>
                <a:cs typeface="Calibri"/>
              </a:rPr>
              <a:t>Linkedin</a:t>
            </a:r>
            <a:endParaRPr sz="1360" dirty="0">
              <a:latin typeface="Calibri"/>
              <a:cs typeface="Calibri"/>
            </a:endParaRPr>
          </a:p>
          <a:p>
            <a:pPr marL="192899" marR="4607" indent="-181958">
              <a:lnSpc>
                <a:spcPts val="1587"/>
              </a:lnSpc>
              <a:spcBef>
                <a:spcPts val="843"/>
              </a:spcBef>
              <a:buFont typeface="Arial"/>
              <a:buChar char="•"/>
              <a:tabLst>
                <a:tab pos="192899" algn="l"/>
                <a:tab pos="193475" algn="l"/>
              </a:tabLst>
            </a:pPr>
            <a:r>
              <a:rPr sz="1360" spc="-5" dirty="0">
                <a:latin typeface="Calibri"/>
                <a:cs typeface="Calibri"/>
              </a:rPr>
              <a:t>The </a:t>
            </a:r>
            <a:r>
              <a:rPr sz="1360" spc="-9" dirty="0">
                <a:latin typeface="Calibri"/>
                <a:cs typeface="Calibri"/>
              </a:rPr>
              <a:t>most </a:t>
            </a:r>
            <a:r>
              <a:rPr sz="1360" spc="-5" dirty="0">
                <a:latin typeface="Calibri"/>
                <a:cs typeface="Calibri"/>
              </a:rPr>
              <a:t>overused proﬁle </a:t>
            </a:r>
            <a:r>
              <a:rPr sz="1360" spc="-9" dirty="0">
                <a:latin typeface="Calibri"/>
                <a:cs typeface="Calibri"/>
              </a:rPr>
              <a:t>word continues </a:t>
            </a:r>
            <a:r>
              <a:rPr sz="1360" spc="-5" dirty="0">
                <a:latin typeface="Calibri"/>
                <a:cs typeface="Calibri"/>
              </a:rPr>
              <a:t>to be </a:t>
            </a:r>
            <a:r>
              <a:rPr sz="1360" spc="-9" dirty="0">
                <a:latin typeface="Calibri"/>
                <a:cs typeface="Calibri"/>
              </a:rPr>
              <a:t>“Motivated” </a:t>
            </a:r>
            <a:r>
              <a:rPr sz="1360" spc="-5" dirty="0">
                <a:latin typeface="Calibri"/>
                <a:cs typeface="Calibri"/>
              </a:rPr>
              <a:t>– </a:t>
            </a:r>
            <a:r>
              <a:rPr sz="1360" spc="-9" dirty="0">
                <a:latin typeface="Calibri"/>
                <a:cs typeface="Calibri"/>
              </a:rPr>
              <a:t>which </a:t>
            </a:r>
            <a:r>
              <a:rPr sz="1360" spc="-5" dirty="0">
                <a:latin typeface="Calibri"/>
                <a:cs typeface="Calibri"/>
              </a:rPr>
              <a:t>also topped  </a:t>
            </a:r>
            <a:r>
              <a:rPr sz="1360" spc="-9" dirty="0">
                <a:latin typeface="Calibri"/>
                <a:cs typeface="Calibri"/>
              </a:rPr>
              <a:t>2014 </a:t>
            </a:r>
            <a:r>
              <a:rPr sz="1360" spc="-5" dirty="0">
                <a:latin typeface="Calibri"/>
                <a:cs typeface="Calibri"/>
              </a:rPr>
              <a:t>and </a:t>
            </a:r>
            <a:r>
              <a:rPr sz="1360" spc="-9" dirty="0">
                <a:latin typeface="Calibri"/>
                <a:cs typeface="Calibri"/>
              </a:rPr>
              <a:t>2015</a:t>
            </a:r>
            <a:endParaRPr sz="136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6589" y="2563808"/>
            <a:ext cx="1857852" cy="1857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 txBox="1"/>
          <p:nvPr/>
        </p:nvSpPr>
        <p:spPr>
          <a:xfrm>
            <a:off x="1973840" y="5586085"/>
            <a:ext cx="1053748" cy="175558"/>
          </a:xfrm>
          <a:prstGeom prst="rect">
            <a:avLst/>
          </a:prstGeom>
        </p:spPr>
        <p:txBody>
          <a:bodyPr vert="horz" wrap="square" lIns="0" tIns="8061" rIns="0" bIns="0" rtlCol="0">
            <a:spAutoFit/>
          </a:bodyPr>
          <a:lstStyle/>
          <a:p>
            <a:pPr marL="11516">
              <a:spcBef>
                <a:spcPts val="63"/>
              </a:spcBef>
            </a:pPr>
            <a:r>
              <a:rPr sz="1088" spc="5" dirty="0">
                <a:latin typeface="Calibri"/>
                <a:cs typeface="Calibri"/>
              </a:rPr>
              <a:t>Source:</a:t>
            </a:r>
            <a:r>
              <a:rPr sz="1088" spc="-23" dirty="0">
                <a:latin typeface="Calibri"/>
                <a:cs typeface="Calibri"/>
              </a:rPr>
              <a:t> </a:t>
            </a:r>
            <a:r>
              <a:rPr sz="1088" spc="9" dirty="0">
                <a:latin typeface="Calibri"/>
                <a:cs typeface="Calibri"/>
              </a:rPr>
              <a:t>Omnicore</a:t>
            </a:r>
            <a:endParaRPr sz="1088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575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967</Words>
  <Application>Microsoft Macintosh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Facebook</vt:lpstr>
      <vt:lpstr>Instagram</vt:lpstr>
      <vt:lpstr>YouTube</vt:lpstr>
      <vt:lpstr>Twitter</vt:lpstr>
      <vt:lpstr>Snapchat</vt:lpstr>
      <vt:lpstr>Pinterest</vt:lpstr>
      <vt:lpstr>LinkedIn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Blofeld</dc:creator>
  <cp:lastModifiedBy>Lewis Blofeld</cp:lastModifiedBy>
  <cp:revision>1</cp:revision>
  <dcterms:created xsi:type="dcterms:W3CDTF">2020-05-14T14:12:21Z</dcterms:created>
  <dcterms:modified xsi:type="dcterms:W3CDTF">2020-05-14T14:13:28Z</dcterms:modified>
</cp:coreProperties>
</file>