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5" r:id="rId2"/>
    <p:sldId id="256" r:id="rId3"/>
    <p:sldId id="266" r:id="rId4"/>
    <p:sldId id="273" r:id="rId5"/>
    <p:sldId id="280"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57" r:id="rId20"/>
    <p:sldId id="314" r:id="rId21"/>
    <p:sldId id="281" r:id="rId22"/>
    <p:sldId id="270" r:id="rId23"/>
    <p:sldId id="258" r:id="rId24"/>
    <p:sldId id="282" r:id="rId25"/>
    <p:sldId id="261" r:id="rId26"/>
    <p:sldId id="262" r:id="rId27"/>
    <p:sldId id="268" r:id="rId28"/>
    <p:sldId id="259" r:id="rId29"/>
    <p:sldId id="260" r:id="rId30"/>
    <p:sldId id="263" r:id="rId31"/>
    <p:sldId id="269" r:id="rId32"/>
    <p:sldId id="264" r:id="rId33"/>
    <p:sldId id="283" r:id="rId34"/>
    <p:sldId id="284" r:id="rId35"/>
    <p:sldId id="285" r:id="rId36"/>
    <p:sldId id="271" r:id="rId37"/>
    <p:sldId id="299" r:id="rId38"/>
    <p:sldId id="275" r:id="rId39"/>
    <p:sldId id="300" r:id="rId40"/>
    <p:sldId id="301" r:id="rId41"/>
    <p:sldId id="302" r:id="rId42"/>
    <p:sldId id="303" r:id="rId43"/>
    <p:sldId id="304" r:id="rId44"/>
    <p:sldId id="305" r:id="rId45"/>
    <p:sldId id="272" r:id="rId46"/>
    <p:sldId id="307" r:id="rId47"/>
    <p:sldId id="308" r:id="rId48"/>
    <p:sldId id="309" r:id="rId49"/>
    <p:sldId id="311" r:id="rId50"/>
    <p:sldId id="312" r:id="rId51"/>
    <p:sldId id="313" r:id="rId52"/>
    <p:sldId id="306" r:id="rId53"/>
    <p:sldId id="317"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autoAdjust="0"/>
    <p:restoredTop sz="93023"/>
  </p:normalViewPr>
  <p:slideViewPr>
    <p:cSldViewPr>
      <p:cViewPr>
        <p:scale>
          <a:sx n="80" d="100"/>
          <a:sy n="80" d="100"/>
        </p:scale>
        <p:origin x="256" y="-6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E63C9-D021-4473-9EB4-FA86D631C0E6}" type="doc">
      <dgm:prSet loTypeId="urn:microsoft.com/office/officeart/2011/layout/ConvergingText" loCatId="process" qsTypeId="urn:microsoft.com/office/officeart/2005/8/quickstyle/simple1" qsCatId="simple" csTypeId="urn:microsoft.com/office/officeart/2005/8/colors/accent1_2" csCatId="accent1" phldr="1"/>
      <dgm:spPr/>
    </dgm:pt>
    <dgm:pt modelId="{5B165607-B26F-41C3-86A2-F6443A40F123}" type="pres">
      <dgm:prSet presAssocID="{F6DE63C9-D021-4473-9EB4-FA86D631C0E6}" presName="Name0" presStyleCnt="0">
        <dgm:presLayoutVars>
          <dgm:chMax/>
          <dgm:chPref val="1"/>
          <dgm:dir/>
          <dgm:animOne val="branch"/>
          <dgm:animLvl val="lvl"/>
          <dgm:resizeHandles/>
        </dgm:presLayoutVars>
      </dgm:prSet>
      <dgm:spPr/>
    </dgm:pt>
  </dgm:ptLst>
  <dgm:cxnLst>
    <dgm:cxn modelId="{7801D9E1-337D-4C5E-8A07-C478A0CEDC4C}" type="presOf" srcId="{F6DE63C9-D021-4473-9EB4-FA86D631C0E6}" destId="{5B165607-B26F-41C3-86A2-F6443A40F123}" srcOrd="0"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ACA71-FAB9-4767-8415-699C88D6D899}"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GB"/>
        </a:p>
      </dgm:t>
    </dgm:pt>
    <dgm:pt modelId="{DA043C0A-A246-4B75-9290-97E0C6D39CDF}">
      <dgm:prSet phldrT="[Text]"/>
      <dgm:spPr>
        <a:solidFill>
          <a:schemeClr val="bg2">
            <a:lumMod val="50000"/>
          </a:schemeClr>
        </a:solidFill>
        <a:ln>
          <a:solidFill>
            <a:schemeClr val="bg2">
              <a:lumMod val="25000"/>
            </a:schemeClr>
          </a:solidFill>
        </a:ln>
      </dgm:spPr>
      <dgm:t>
        <a:bodyPr/>
        <a:lstStyle/>
        <a:p>
          <a:r>
            <a:rPr lang="en-GB" dirty="0"/>
            <a:t>Bus (Aux)</a:t>
          </a:r>
        </a:p>
      </dgm:t>
    </dgm:pt>
    <dgm:pt modelId="{A3F67015-4EF2-4A23-A9A5-0D3171118904}" type="parTrans" cxnId="{0649DF1E-9993-40BC-94B3-E188B7E4BF56}">
      <dgm:prSet/>
      <dgm:spPr/>
      <dgm:t>
        <a:bodyPr/>
        <a:lstStyle/>
        <a:p>
          <a:endParaRPr lang="en-GB"/>
        </a:p>
      </dgm:t>
    </dgm:pt>
    <dgm:pt modelId="{F28315B1-2187-482A-B1A8-6E46E948A6E5}" type="sibTrans" cxnId="{0649DF1E-9993-40BC-94B3-E188B7E4BF56}">
      <dgm:prSet/>
      <dgm:spPr/>
      <dgm:t>
        <a:bodyPr/>
        <a:lstStyle/>
        <a:p>
          <a:endParaRPr lang="en-GB"/>
        </a:p>
      </dgm:t>
    </dgm:pt>
    <dgm:pt modelId="{72A9120B-FCA2-4887-80B9-3A0BD741DFE8}">
      <dgm:prSet phldrT="[Text]"/>
      <dgm:spPr/>
      <dgm:t>
        <a:bodyPr/>
        <a:lstStyle/>
        <a:p>
          <a:r>
            <a:rPr lang="en-GB" dirty="0"/>
            <a:t>Audio 1</a:t>
          </a:r>
        </a:p>
      </dgm:t>
    </dgm:pt>
    <dgm:pt modelId="{D51B11F2-B0CA-4704-AF67-EB8FC276D022}" type="sibTrans" cxnId="{4E88B458-67C8-42E2-A6CE-9DB77510A4F8}">
      <dgm:prSet/>
      <dgm:spPr/>
      <dgm:t>
        <a:bodyPr/>
        <a:lstStyle/>
        <a:p>
          <a:endParaRPr lang="en-GB"/>
        </a:p>
      </dgm:t>
    </dgm:pt>
    <dgm:pt modelId="{5B8332F4-9B86-4028-BA11-F9ADEA73FDBB}" type="parTrans" cxnId="{4E88B458-67C8-42E2-A6CE-9DB77510A4F8}">
      <dgm:prSet/>
      <dgm:spPr/>
      <dgm:t>
        <a:bodyPr/>
        <a:lstStyle/>
        <a:p>
          <a:endParaRPr lang="en-GB"/>
        </a:p>
      </dgm:t>
    </dgm:pt>
    <dgm:pt modelId="{E1E7EC58-69F2-43D9-9D8B-FBDAB1A26151}">
      <dgm:prSet phldrT="[Text]"/>
      <dgm:spPr/>
      <dgm:t>
        <a:bodyPr/>
        <a:lstStyle/>
        <a:p>
          <a:r>
            <a:rPr lang="en-GB" dirty="0"/>
            <a:t>Audio 2</a:t>
          </a:r>
        </a:p>
      </dgm:t>
    </dgm:pt>
    <dgm:pt modelId="{C3340F8C-E214-4DFA-8F8B-001FB947BFB0}" type="sibTrans" cxnId="{50112FF2-AF72-4453-B896-BDD03CA9C136}">
      <dgm:prSet/>
      <dgm:spPr/>
      <dgm:t>
        <a:bodyPr/>
        <a:lstStyle/>
        <a:p>
          <a:endParaRPr lang="en-GB"/>
        </a:p>
      </dgm:t>
    </dgm:pt>
    <dgm:pt modelId="{ADC25221-51BB-403B-9534-9D33F0AC0056}" type="parTrans" cxnId="{50112FF2-AF72-4453-B896-BDD03CA9C136}">
      <dgm:prSet/>
      <dgm:spPr/>
      <dgm:t>
        <a:bodyPr/>
        <a:lstStyle/>
        <a:p>
          <a:endParaRPr lang="en-GB"/>
        </a:p>
      </dgm:t>
    </dgm:pt>
    <dgm:pt modelId="{E5A36E77-5B93-4281-AD52-F1EED5F7560D}">
      <dgm:prSet phldrT="[Text]"/>
      <dgm:spPr/>
      <dgm:t>
        <a:bodyPr/>
        <a:lstStyle/>
        <a:p>
          <a:r>
            <a:rPr lang="en-GB" dirty="0"/>
            <a:t>MIDI</a:t>
          </a:r>
        </a:p>
      </dgm:t>
    </dgm:pt>
    <dgm:pt modelId="{87E8124B-85B8-4EE8-8D3A-E27971B1284D}" type="sibTrans" cxnId="{DDEF7BEC-A315-4304-82CD-A4556E14F823}">
      <dgm:prSet/>
      <dgm:spPr/>
      <dgm:t>
        <a:bodyPr/>
        <a:lstStyle/>
        <a:p>
          <a:endParaRPr lang="en-GB"/>
        </a:p>
      </dgm:t>
    </dgm:pt>
    <dgm:pt modelId="{955AF754-C347-49FD-A712-AC2C96371E7C}" type="parTrans" cxnId="{DDEF7BEC-A315-4304-82CD-A4556E14F823}">
      <dgm:prSet/>
      <dgm:spPr/>
      <dgm:t>
        <a:bodyPr/>
        <a:lstStyle/>
        <a:p>
          <a:endParaRPr lang="en-GB"/>
        </a:p>
      </dgm:t>
    </dgm:pt>
    <dgm:pt modelId="{EBE5B8D9-A33B-48CA-AB76-BD14A568A03D}" type="pres">
      <dgm:prSet presAssocID="{E0BACA71-FAB9-4767-8415-699C88D6D899}" presName="Name0" presStyleCnt="0">
        <dgm:presLayoutVars>
          <dgm:chMax/>
          <dgm:chPref val="1"/>
          <dgm:dir/>
          <dgm:animOne val="branch"/>
          <dgm:animLvl val="lvl"/>
          <dgm:resizeHandles/>
        </dgm:presLayoutVars>
      </dgm:prSet>
      <dgm:spPr/>
    </dgm:pt>
    <dgm:pt modelId="{F4951059-D4EF-42A5-A1F0-ADCA86CD0869}" type="pres">
      <dgm:prSet presAssocID="{DA043C0A-A246-4B75-9290-97E0C6D39CDF}" presName="composite" presStyleCnt="0"/>
      <dgm:spPr/>
    </dgm:pt>
    <dgm:pt modelId="{09812EA4-E48D-4DDB-BF6A-76749951D6E3}" type="pres">
      <dgm:prSet presAssocID="{DA043C0A-A246-4B75-9290-97E0C6D39CDF}" presName="ParentAccent1" presStyleLbl="alignNode1" presStyleIdx="0" presStyleCnt="34"/>
      <dgm:spPr>
        <a:solidFill>
          <a:srgbClr val="CC0099"/>
        </a:solidFill>
        <a:ln>
          <a:solidFill>
            <a:schemeClr val="accent2">
              <a:lumMod val="50000"/>
            </a:schemeClr>
          </a:solidFill>
        </a:ln>
      </dgm:spPr>
    </dgm:pt>
    <dgm:pt modelId="{A781D543-168E-47DB-80D3-BE316B89D3D4}" type="pres">
      <dgm:prSet presAssocID="{DA043C0A-A246-4B75-9290-97E0C6D39CDF}" presName="ParentAccent2" presStyleLbl="alignNode1" presStyleIdx="1" presStyleCnt="34"/>
      <dgm:spPr>
        <a:solidFill>
          <a:srgbClr val="CC0099"/>
        </a:solidFill>
        <a:ln>
          <a:solidFill>
            <a:schemeClr val="accent2">
              <a:lumMod val="50000"/>
            </a:schemeClr>
          </a:solidFill>
        </a:ln>
      </dgm:spPr>
    </dgm:pt>
    <dgm:pt modelId="{31130D1B-D96E-4FD9-9D86-939B98CECF52}" type="pres">
      <dgm:prSet presAssocID="{DA043C0A-A246-4B75-9290-97E0C6D39CDF}" presName="ParentAccent3" presStyleLbl="alignNode1" presStyleIdx="2" presStyleCnt="34"/>
      <dgm:spPr>
        <a:solidFill>
          <a:srgbClr val="CC0099"/>
        </a:solidFill>
        <a:ln>
          <a:solidFill>
            <a:schemeClr val="accent2">
              <a:lumMod val="50000"/>
            </a:schemeClr>
          </a:solidFill>
        </a:ln>
      </dgm:spPr>
    </dgm:pt>
    <dgm:pt modelId="{EE12AFBC-2FBC-422A-BE4E-993E37102729}" type="pres">
      <dgm:prSet presAssocID="{DA043C0A-A246-4B75-9290-97E0C6D39CDF}" presName="ParentAccent4" presStyleLbl="alignNode1" presStyleIdx="3" presStyleCnt="34"/>
      <dgm:spPr>
        <a:solidFill>
          <a:srgbClr val="CC0099"/>
        </a:solidFill>
        <a:ln>
          <a:solidFill>
            <a:schemeClr val="accent2">
              <a:lumMod val="50000"/>
            </a:schemeClr>
          </a:solidFill>
        </a:ln>
      </dgm:spPr>
    </dgm:pt>
    <dgm:pt modelId="{A32CD450-1095-4EE5-ACC1-11C14A9BF61B}" type="pres">
      <dgm:prSet presAssocID="{DA043C0A-A246-4B75-9290-97E0C6D39CDF}" presName="ParentAccent5" presStyleLbl="alignNode1" presStyleIdx="4" presStyleCnt="34"/>
      <dgm:spPr>
        <a:solidFill>
          <a:srgbClr val="CC0099"/>
        </a:solidFill>
        <a:ln>
          <a:solidFill>
            <a:schemeClr val="accent2">
              <a:lumMod val="50000"/>
            </a:schemeClr>
          </a:solidFill>
        </a:ln>
      </dgm:spPr>
    </dgm:pt>
    <dgm:pt modelId="{DC1DC036-076E-4B14-BC4C-F5D13D378A9F}" type="pres">
      <dgm:prSet presAssocID="{DA043C0A-A246-4B75-9290-97E0C6D39CDF}" presName="ParentAccent6" presStyleLbl="alignNode1" presStyleIdx="5" presStyleCnt="34"/>
      <dgm:spPr>
        <a:solidFill>
          <a:schemeClr val="bg2">
            <a:lumMod val="50000"/>
          </a:schemeClr>
        </a:solidFill>
        <a:ln>
          <a:solidFill>
            <a:schemeClr val="bg2">
              <a:lumMod val="25000"/>
            </a:schemeClr>
          </a:solidFill>
        </a:ln>
      </dgm:spPr>
    </dgm:pt>
    <dgm:pt modelId="{F6FB06C9-A2E8-4C5E-92E6-DDBC4A7785C1}" type="pres">
      <dgm:prSet presAssocID="{DA043C0A-A246-4B75-9290-97E0C6D39CDF}" presName="ParentAccent7" presStyleLbl="alignNode1" presStyleIdx="6" presStyleCnt="34"/>
      <dgm:spPr>
        <a:solidFill>
          <a:srgbClr val="CC0099"/>
        </a:solidFill>
        <a:ln>
          <a:solidFill>
            <a:schemeClr val="accent2">
              <a:lumMod val="50000"/>
            </a:schemeClr>
          </a:solidFill>
        </a:ln>
      </dgm:spPr>
    </dgm:pt>
    <dgm:pt modelId="{3C064F7B-1B44-47F5-8341-DDE0F0209AB9}" type="pres">
      <dgm:prSet presAssocID="{DA043C0A-A246-4B75-9290-97E0C6D39CDF}" presName="ParentAccent8" presStyleLbl="alignNode1" presStyleIdx="7" presStyleCnt="34"/>
      <dgm:spPr>
        <a:solidFill>
          <a:srgbClr val="CC0099"/>
        </a:solidFill>
        <a:ln>
          <a:solidFill>
            <a:schemeClr val="accent2">
              <a:lumMod val="50000"/>
            </a:schemeClr>
          </a:solidFill>
        </a:ln>
      </dgm:spPr>
    </dgm:pt>
    <dgm:pt modelId="{1A5ABB3C-10AB-40EA-A02A-6D87EAD25762}" type="pres">
      <dgm:prSet presAssocID="{DA043C0A-A246-4B75-9290-97E0C6D39CDF}" presName="ParentAccent9" presStyleLbl="alignNode1" presStyleIdx="8" presStyleCnt="34"/>
      <dgm:spPr>
        <a:solidFill>
          <a:srgbClr val="CC0099"/>
        </a:solidFill>
        <a:ln>
          <a:solidFill>
            <a:schemeClr val="accent2">
              <a:lumMod val="50000"/>
            </a:schemeClr>
          </a:solidFill>
        </a:ln>
      </dgm:spPr>
    </dgm:pt>
    <dgm:pt modelId="{0955964A-7293-4871-821E-C39AB90E188E}" type="pres">
      <dgm:prSet presAssocID="{DA043C0A-A246-4B75-9290-97E0C6D39CDF}" presName="ParentAccent10" presStyleLbl="alignNode1" presStyleIdx="9" presStyleCnt="34"/>
      <dgm:spPr>
        <a:solidFill>
          <a:srgbClr val="CC0099"/>
        </a:solidFill>
        <a:ln>
          <a:solidFill>
            <a:schemeClr val="accent2">
              <a:lumMod val="50000"/>
            </a:schemeClr>
          </a:solidFill>
        </a:ln>
      </dgm:spPr>
    </dgm:pt>
    <dgm:pt modelId="{07101CED-437C-4E44-9030-AFF48D1760E9}" type="pres">
      <dgm:prSet presAssocID="{DA043C0A-A246-4B75-9290-97E0C6D39CDF}" presName="Parent" presStyleLbl="alignNode1" presStyleIdx="10" presStyleCnt="34">
        <dgm:presLayoutVars>
          <dgm:chMax val="5"/>
          <dgm:chPref val="3"/>
          <dgm:bulletEnabled val="1"/>
        </dgm:presLayoutVars>
      </dgm:prSet>
      <dgm:spPr/>
    </dgm:pt>
    <dgm:pt modelId="{8B255A2F-0CAE-49A9-9896-BA552A9E3704}" type="pres">
      <dgm:prSet presAssocID="{72A9120B-FCA2-4887-80B9-3A0BD741DFE8}" presName="Child1Accent1" presStyleLbl="alignNode1" presStyleIdx="11" presStyleCnt="34"/>
      <dgm:spPr>
        <a:solidFill>
          <a:schemeClr val="bg2">
            <a:lumMod val="50000"/>
          </a:schemeClr>
        </a:solidFill>
        <a:ln>
          <a:solidFill>
            <a:schemeClr val="bg2">
              <a:lumMod val="25000"/>
            </a:schemeClr>
          </a:solidFill>
        </a:ln>
      </dgm:spPr>
    </dgm:pt>
    <dgm:pt modelId="{A24B1A88-067E-4B2B-85B0-5C36FF48AA9A}" type="pres">
      <dgm:prSet presAssocID="{72A9120B-FCA2-4887-80B9-3A0BD741DFE8}" presName="Child1Accent2" presStyleLbl="alignNode1" presStyleIdx="12" presStyleCnt="34"/>
      <dgm:spPr/>
    </dgm:pt>
    <dgm:pt modelId="{CC355062-7FBC-4386-B3E4-4C08187EECD0}" type="pres">
      <dgm:prSet presAssocID="{72A9120B-FCA2-4887-80B9-3A0BD741DFE8}" presName="Child1Accent3" presStyleLbl="alignNode1" presStyleIdx="13" presStyleCnt="34"/>
      <dgm:spPr/>
    </dgm:pt>
    <dgm:pt modelId="{7AEF8F62-C096-43C3-AE79-AA9667CC46F4}" type="pres">
      <dgm:prSet presAssocID="{72A9120B-FCA2-4887-80B9-3A0BD741DFE8}" presName="Child1Accent4" presStyleLbl="alignNode1" presStyleIdx="14" presStyleCnt="34"/>
      <dgm:spPr/>
    </dgm:pt>
    <dgm:pt modelId="{15C456E0-2CA9-4E11-B129-C421440886C8}" type="pres">
      <dgm:prSet presAssocID="{72A9120B-FCA2-4887-80B9-3A0BD741DFE8}" presName="Child1Accent5" presStyleLbl="alignNode1" presStyleIdx="15" presStyleCnt="34"/>
      <dgm:spPr/>
    </dgm:pt>
    <dgm:pt modelId="{A7F7638E-4854-4AEF-A97E-1D7E2E0FC832}" type="pres">
      <dgm:prSet presAssocID="{72A9120B-FCA2-4887-80B9-3A0BD741DFE8}" presName="Child1Accent6" presStyleLbl="alignNode1" presStyleIdx="16" presStyleCnt="34"/>
      <dgm:spPr/>
    </dgm:pt>
    <dgm:pt modelId="{A12E4DBF-3755-4182-97BD-E5D02AD10D51}" type="pres">
      <dgm:prSet presAssocID="{72A9120B-FCA2-4887-80B9-3A0BD741DFE8}" presName="Child1Accent7" presStyleLbl="alignNode1" presStyleIdx="17" presStyleCnt="34"/>
      <dgm:spPr/>
    </dgm:pt>
    <dgm:pt modelId="{0E040659-552A-4F85-BEDC-D5D6D11A05E4}" type="pres">
      <dgm:prSet presAssocID="{72A9120B-FCA2-4887-80B9-3A0BD741DFE8}" presName="Child1Accent8" presStyleLbl="alignNode1" presStyleIdx="18" presStyleCnt="34"/>
      <dgm:spPr/>
    </dgm:pt>
    <dgm:pt modelId="{6268E67E-F0A7-4972-B116-7A929BC53FB1}" type="pres">
      <dgm:prSet presAssocID="{72A9120B-FCA2-4887-80B9-3A0BD741DFE8}" presName="Child1Accent9" presStyleLbl="alignNode1" presStyleIdx="19" presStyleCnt="34"/>
      <dgm:spPr/>
    </dgm:pt>
    <dgm:pt modelId="{510B641C-05B3-41D9-A6C0-BFBEC22EEFA8}" type="pres">
      <dgm:prSet presAssocID="{72A9120B-FCA2-4887-80B9-3A0BD741DFE8}" presName="Child1" presStyleLbl="revTx" presStyleIdx="0" presStyleCnt="3">
        <dgm:presLayoutVars>
          <dgm:chMax/>
          <dgm:chPref val="0"/>
          <dgm:bulletEnabled val="1"/>
        </dgm:presLayoutVars>
      </dgm:prSet>
      <dgm:spPr/>
    </dgm:pt>
    <dgm:pt modelId="{AE9219A5-BC86-432B-9159-87D55A0D5413}" type="pres">
      <dgm:prSet presAssocID="{E1E7EC58-69F2-43D9-9D8B-FBDAB1A26151}" presName="Child2Accent1" presStyleLbl="alignNode1" presStyleIdx="20" presStyleCnt="34"/>
      <dgm:spPr>
        <a:solidFill>
          <a:schemeClr val="bg2">
            <a:lumMod val="50000"/>
          </a:schemeClr>
        </a:solidFill>
        <a:ln>
          <a:solidFill>
            <a:schemeClr val="bg2">
              <a:lumMod val="25000"/>
            </a:schemeClr>
          </a:solidFill>
        </a:ln>
      </dgm:spPr>
    </dgm:pt>
    <dgm:pt modelId="{25A26816-BE19-4F45-83DF-00E3ADF67F71}" type="pres">
      <dgm:prSet presAssocID="{E1E7EC58-69F2-43D9-9D8B-FBDAB1A26151}" presName="Child2Accent2" presStyleLbl="alignNode1" presStyleIdx="21" presStyleCnt="34"/>
      <dgm:spPr/>
    </dgm:pt>
    <dgm:pt modelId="{6270DB5D-0C6D-413B-B741-FBC22473E03B}" type="pres">
      <dgm:prSet presAssocID="{E1E7EC58-69F2-43D9-9D8B-FBDAB1A26151}" presName="Child2Accent3" presStyleLbl="alignNode1" presStyleIdx="22" presStyleCnt="34"/>
      <dgm:spPr/>
    </dgm:pt>
    <dgm:pt modelId="{B9033192-4577-4FF9-A945-114084AAED3C}" type="pres">
      <dgm:prSet presAssocID="{E1E7EC58-69F2-43D9-9D8B-FBDAB1A26151}" presName="Child2Accent4" presStyleLbl="alignNode1" presStyleIdx="23" presStyleCnt="34"/>
      <dgm:spPr/>
    </dgm:pt>
    <dgm:pt modelId="{0FA07DE4-435E-42C7-A976-836B9B96E9A4}" type="pres">
      <dgm:prSet presAssocID="{E1E7EC58-69F2-43D9-9D8B-FBDAB1A26151}" presName="Child2Accent5" presStyleLbl="alignNode1" presStyleIdx="24" presStyleCnt="34"/>
      <dgm:spPr/>
    </dgm:pt>
    <dgm:pt modelId="{76CAF2FE-57A1-4618-B0DE-AEE7D1E215CD}" type="pres">
      <dgm:prSet presAssocID="{E1E7EC58-69F2-43D9-9D8B-FBDAB1A26151}" presName="Child2Accent6" presStyleLbl="alignNode1" presStyleIdx="25" presStyleCnt="34"/>
      <dgm:spPr/>
    </dgm:pt>
    <dgm:pt modelId="{9043A706-86B9-41C8-BAA1-21093FA55F76}" type="pres">
      <dgm:prSet presAssocID="{E1E7EC58-69F2-43D9-9D8B-FBDAB1A26151}" presName="Child2Accent7" presStyleLbl="alignNode1" presStyleIdx="26" presStyleCnt="34"/>
      <dgm:spPr/>
    </dgm:pt>
    <dgm:pt modelId="{EE791CAD-1016-48B3-A704-AEFF1521E959}" type="pres">
      <dgm:prSet presAssocID="{E1E7EC58-69F2-43D9-9D8B-FBDAB1A26151}" presName="Child2" presStyleLbl="revTx" presStyleIdx="1" presStyleCnt="3">
        <dgm:presLayoutVars>
          <dgm:chMax/>
          <dgm:chPref val="0"/>
          <dgm:bulletEnabled val="1"/>
        </dgm:presLayoutVars>
      </dgm:prSet>
      <dgm:spPr/>
    </dgm:pt>
    <dgm:pt modelId="{A88C883A-213A-4AB2-9711-D2C453BF2508}" type="pres">
      <dgm:prSet presAssocID="{E5A36E77-5B93-4281-AD52-F1EED5F7560D}" presName="Child3Accent1" presStyleLbl="alignNode1" presStyleIdx="27" presStyleCnt="34"/>
      <dgm:spPr>
        <a:solidFill>
          <a:schemeClr val="bg2">
            <a:lumMod val="50000"/>
          </a:schemeClr>
        </a:solidFill>
        <a:ln>
          <a:solidFill>
            <a:schemeClr val="bg2">
              <a:lumMod val="25000"/>
            </a:schemeClr>
          </a:solidFill>
        </a:ln>
      </dgm:spPr>
    </dgm:pt>
    <dgm:pt modelId="{AD1EFA8E-5841-4B02-804F-BAA611DFAE7D}" type="pres">
      <dgm:prSet presAssocID="{E5A36E77-5B93-4281-AD52-F1EED5F7560D}" presName="Child3Accent2" presStyleLbl="alignNode1" presStyleIdx="28" presStyleCnt="34"/>
      <dgm:spPr>
        <a:solidFill>
          <a:srgbClr val="00B050"/>
        </a:solidFill>
        <a:ln>
          <a:solidFill>
            <a:schemeClr val="accent3">
              <a:lumMod val="50000"/>
            </a:schemeClr>
          </a:solidFill>
        </a:ln>
      </dgm:spPr>
    </dgm:pt>
    <dgm:pt modelId="{4A99BA15-C5EC-48ED-A605-154D1BC85412}" type="pres">
      <dgm:prSet presAssocID="{E5A36E77-5B93-4281-AD52-F1EED5F7560D}" presName="Child3Accent3" presStyleLbl="alignNode1" presStyleIdx="29" presStyleCnt="34"/>
      <dgm:spPr>
        <a:solidFill>
          <a:srgbClr val="00B050"/>
        </a:solidFill>
        <a:ln>
          <a:solidFill>
            <a:schemeClr val="accent3">
              <a:lumMod val="50000"/>
            </a:schemeClr>
          </a:solidFill>
        </a:ln>
      </dgm:spPr>
    </dgm:pt>
    <dgm:pt modelId="{8A60AFC4-BD7B-4D9C-9426-54D56160F638}" type="pres">
      <dgm:prSet presAssocID="{E5A36E77-5B93-4281-AD52-F1EED5F7560D}" presName="Child3Accent4" presStyleLbl="alignNode1" presStyleIdx="30" presStyleCnt="34"/>
      <dgm:spPr>
        <a:solidFill>
          <a:srgbClr val="00B050"/>
        </a:solidFill>
        <a:ln>
          <a:solidFill>
            <a:schemeClr val="accent3">
              <a:lumMod val="50000"/>
            </a:schemeClr>
          </a:solidFill>
        </a:ln>
      </dgm:spPr>
    </dgm:pt>
    <dgm:pt modelId="{28E1FB68-E086-4DF0-BB4D-17961C23B586}" type="pres">
      <dgm:prSet presAssocID="{E5A36E77-5B93-4281-AD52-F1EED5F7560D}" presName="Child3Accent5" presStyleLbl="alignNode1" presStyleIdx="31" presStyleCnt="34"/>
      <dgm:spPr>
        <a:solidFill>
          <a:srgbClr val="00B050"/>
        </a:solidFill>
        <a:ln>
          <a:solidFill>
            <a:schemeClr val="accent3">
              <a:lumMod val="50000"/>
            </a:schemeClr>
          </a:solidFill>
        </a:ln>
      </dgm:spPr>
    </dgm:pt>
    <dgm:pt modelId="{B1B807DE-726A-40F2-99F2-1666E5088474}" type="pres">
      <dgm:prSet presAssocID="{E5A36E77-5B93-4281-AD52-F1EED5F7560D}" presName="Child3Accent6" presStyleLbl="alignNode1" presStyleIdx="32" presStyleCnt="34"/>
      <dgm:spPr>
        <a:solidFill>
          <a:srgbClr val="00B050"/>
        </a:solidFill>
        <a:ln>
          <a:solidFill>
            <a:schemeClr val="accent3">
              <a:lumMod val="50000"/>
            </a:schemeClr>
          </a:solidFill>
        </a:ln>
      </dgm:spPr>
    </dgm:pt>
    <dgm:pt modelId="{9E445E23-09CF-4FCA-BBE4-590E155B454B}" type="pres">
      <dgm:prSet presAssocID="{E5A36E77-5B93-4281-AD52-F1EED5F7560D}" presName="Child3Accent7" presStyleLbl="alignNode1" presStyleIdx="33" presStyleCnt="34"/>
      <dgm:spPr>
        <a:solidFill>
          <a:srgbClr val="00B050"/>
        </a:solidFill>
        <a:ln>
          <a:solidFill>
            <a:schemeClr val="accent3">
              <a:lumMod val="50000"/>
            </a:schemeClr>
          </a:solidFill>
        </a:ln>
      </dgm:spPr>
    </dgm:pt>
    <dgm:pt modelId="{F8CF9BA9-646F-4563-9107-311C57AF0425}" type="pres">
      <dgm:prSet presAssocID="{E5A36E77-5B93-4281-AD52-F1EED5F7560D}" presName="Child3" presStyleLbl="revTx" presStyleIdx="2" presStyleCnt="3">
        <dgm:presLayoutVars>
          <dgm:chMax/>
          <dgm:chPref val="0"/>
          <dgm:bulletEnabled val="1"/>
        </dgm:presLayoutVars>
      </dgm:prSet>
      <dgm:spPr/>
    </dgm:pt>
  </dgm:ptLst>
  <dgm:cxnLst>
    <dgm:cxn modelId="{7BDEEC0A-7057-4B8E-B4F3-37F1E43D5927}" type="presOf" srcId="{E5A36E77-5B93-4281-AD52-F1EED5F7560D}" destId="{F8CF9BA9-646F-4563-9107-311C57AF0425}" srcOrd="0" destOrd="0" presId="urn:microsoft.com/office/officeart/2011/layout/ConvergingText"/>
    <dgm:cxn modelId="{0649DF1E-9993-40BC-94B3-E188B7E4BF56}" srcId="{E0BACA71-FAB9-4767-8415-699C88D6D899}" destId="{DA043C0A-A246-4B75-9290-97E0C6D39CDF}" srcOrd="0" destOrd="0" parTransId="{A3F67015-4EF2-4A23-A9A5-0D3171118904}" sibTransId="{F28315B1-2187-482A-B1A8-6E46E948A6E5}"/>
    <dgm:cxn modelId="{C1FC3C40-0EED-419A-A814-67E6697DFD51}" type="presOf" srcId="{72A9120B-FCA2-4887-80B9-3A0BD741DFE8}" destId="{510B641C-05B3-41D9-A6C0-BFBEC22EEFA8}" srcOrd="0" destOrd="0" presId="urn:microsoft.com/office/officeart/2011/layout/ConvergingText"/>
    <dgm:cxn modelId="{E1AA0A4E-1C46-4CB8-9758-A29AA70D2436}" type="presOf" srcId="{DA043C0A-A246-4B75-9290-97E0C6D39CDF}" destId="{07101CED-437C-4E44-9030-AFF48D1760E9}" srcOrd="0" destOrd="0" presId="urn:microsoft.com/office/officeart/2011/layout/ConvergingText"/>
    <dgm:cxn modelId="{4E88B458-67C8-42E2-A6CE-9DB77510A4F8}" srcId="{DA043C0A-A246-4B75-9290-97E0C6D39CDF}" destId="{72A9120B-FCA2-4887-80B9-3A0BD741DFE8}" srcOrd="0" destOrd="0" parTransId="{5B8332F4-9B86-4028-BA11-F9ADEA73FDBB}" sibTransId="{D51B11F2-B0CA-4704-AF67-EB8FC276D022}"/>
    <dgm:cxn modelId="{DDEF7BEC-A315-4304-82CD-A4556E14F823}" srcId="{DA043C0A-A246-4B75-9290-97E0C6D39CDF}" destId="{E5A36E77-5B93-4281-AD52-F1EED5F7560D}" srcOrd="2" destOrd="0" parTransId="{955AF754-C347-49FD-A712-AC2C96371E7C}" sibTransId="{87E8124B-85B8-4EE8-8D3A-E27971B1284D}"/>
    <dgm:cxn modelId="{153959ED-1A35-434D-A284-5F982689C6A6}" type="presOf" srcId="{E0BACA71-FAB9-4767-8415-699C88D6D899}" destId="{EBE5B8D9-A33B-48CA-AB76-BD14A568A03D}" srcOrd="0" destOrd="0" presId="urn:microsoft.com/office/officeart/2011/layout/ConvergingText"/>
    <dgm:cxn modelId="{50112FF2-AF72-4453-B896-BDD03CA9C136}" srcId="{DA043C0A-A246-4B75-9290-97E0C6D39CDF}" destId="{E1E7EC58-69F2-43D9-9D8B-FBDAB1A26151}" srcOrd="1" destOrd="0" parTransId="{ADC25221-51BB-403B-9534-9D33F0AC0056}" sibTransId="{C3340F8C-E214-4DFA-8F8B-001FB947BFB0}"/>
    <dgm:cxn modelId="{4DEE63F5-EDB6-4C6A-9A77-16410DC0B470}" type="presOf" srcId="{E1E7EC58-69F2-43D9-9D8B-FBDAB1A26151}" destId="{EE791CAD-1016-48B3-A704-AEFF1521E959}" srcOrd="0" destOrd="0" presId="urn:microsoft.com/office/officeart/2011/layout/ConvergingText"/>
    <dgm:cxn modelId="{5BF61AEF-BC65-4608-8D12-A69FC01604E1}" type="presParOf" srcId="{EBE5B8D9-A33B-48CA-AB76-BD14A568A03D}" destId="{F4951059-D4EF-42A5-A1F0-ADCA86CD0869}" srcOrd="0" destOrd="0" presId="urn:microsoft.com/office/officeart/2011/layout/ConvergingText"/>
    <dgm:cxn modelId="{992A4B13-AFFF-4B09-B4B9-808D22A6BCF7}" type="presParOf" srcId="{F4951059-D4EF-42A5-A1F0-ADCA86CD0869}" destId="{09812EA4-E48D-4DDB-BF6A-76749951D6E3}" srcOrd="0" destOrd="0" presId="urn:microsoft.com/office/officeart/2011/layout/ConvergingText"/>
    <dgm:cxn modelId="{9B564D2F-FDAE-4D5F-AB57-CCFD983EA5AC}" type="presParOf" srcId="{F4951059-D4EF-42A5-A1F0-ADCA86CD0869}" destId="{A781D543-168E-47DB-80D3-BE316B89D3D4}" srcOrd="1" destOrd="0" presId="urn:microsoft.com/office/officeart/2011/layout/ConvergingText"/>
    <dgm:cxn modelId="{E4288903-9183-46A0-9E94-CC2E4FB0B522}" type="presParOf" srcId="{F4951059-D4EF-42A5-A1F0-ADCA86CD0869}" destId="{31130D1B-D96E-4FD9-9D86-939B98CECF52}" srcOrd="2" destOrd="0" presId="urn:microsoft.com/office/officeart/2011/layout/ConvergingText"/>
    <dgm:cxn modelId="{590CAB10-1E91-448C-A41E-200264D0FC2F}" type="presParOf" srcId="{F4951059-D4EF-42A5-A1F0-ADCA86CD0869}" destId="{EE12AFBC-2FBC-422A-BE4E-993E37102729}" srcOrd="3" destOrd="0" presId="urn:microsoft.com/office/officeart/2011/layout/ConvergingText"/>
    <dgm:cxn modelId="{0362B8AC-04EE-4EEC-B8C9-84FC7B026532}" type="presParOf" srcId="{F4951059-D4EF-42A5-A1F0-ADCA86CD0869}" destId="{A32CD450-1095-4EE5-ACC1-11C14A9BF61B}" srcOrd="4" destOrd="0" presId="urn:microsoft.com/office/officeart/2011/layout/ConvergingText"/>
    <dgm:cxn modelId="{61DCFE7C-BF35-45E8-9E50-FAD9DCB94708}" type="presParOf" srcId="{F4951059-D4EF-42A5-A1F0-ADCA86CD0869}" destId="{DC1DC036-076E-4B14-BC4C-F5D13D378A9F}" srcOrd="5" destOrd="0" presId="urn:microsoft.com/office/officeart/2011/layout/ConvergingText"/>
    <dgm:cxn modelId="{7B32D450-DBD5-4FF7-9E26-CAC554437106}" type="presParOf" srcId="{F4951059-D4EF-42A5-A1F0-ADCA86CD0869}" destId="{F6FB06C9-A2E8-4C5E-92E6-DDBC4A7785C1}" srcOrd="6" destOrd="0" presId="urn:microsoft.com/office/officeart/2011/layout/ConvergingText"/>
    <dgm:cxn modelId="{BAC9538C-7398-4B33-B7C2-85B1E0344F8C}" type="presParOf" srcId="{F4951059-D4EF-42A5-A1F0-ADCA86CD0869}" destId="{3C064F7B-1B44-47F5-8341-DDE0F0209AB9}" srcOrd="7" destOrd="0" presId="urn:microsoft.com/office/officeart/2011/layout/ConvergingText"/>
    <dgm:cxn modelId="{811C8BCE-524A-4B0A-9A03-0731E6DEEA06}" type="presParOf" srcId="{F4951059-D4EF-42A5-A1F0-ADCA86CD0869}" destId="{1A5ABB3C-10AB-40EA-A02A-6D87EAD25762}" srcOrd="8" destOrd="0" presId="urn:microsoft.com/office/officeart/2011/layout/ConvergingText"/>
    <dgm:cxn modelId="{C8580256-BB55-4AFF-838D-0F90067878DA}" type="presParOf" srcId="{F4951059-D4EF-42A5-A1F0-ADCA86CD0869}" destId="{0955964A-7293-4871-821E-C39AB90E188E}" srcOrd="9" destOrd="0" presId="urn:microsoft.com/office/officeart/2011/layout/ConvergingText"/>
    <dgm:cxn modelId="{73B50B8C-A05E-4548-B1F2-8957DB1111EA}" type="presParOf" srcId="{F4951059-D4EF-42A5-A1F0-ADCA86CD0869}" destId="{07101CED-437C-4E44-9030-AFF48D1760E9}" srcOrd="10" destOrd="0" presId="urn:microsoft.com/office/officeart/2011/layout/ConvergingText"/>
    <dgm:cxn modelId="{71323B92-2B5A-4F12-81F3-20342E437484}" type="presParOf" srcId="{F4951059-D4EF-42A5-A1F0-ADCA86CD0869}" destId="{8B255A2F-0CAE-49A9-9896-BA552A9E3704}" srcOrd="11" destOrd="0" presId="urn:microsoft.com/office/officeart/2011/layout/ConvergingText"/>
    <dgm:cxn modelId="{25B220D6-980F-4117-9CDC-E74C6AA72095}" type="presParOf" srcId="{F4951059-D4EF-42A5-A1F0-ADCA86CD0869}" destId="{A24B1A88-067E-4B2B-85B0-5C36FF48AA9A}" srcOrd="12" destOrd="0" presId="urn:microsoft.com/office/officeart/2011/layout/ConvergingText"/>
    <dgm:cxn modelId="{5F0BAF92-7847-4D6E-92C1-7D847F810422}" type="presParOf" srcId="{F4951059-D4EF-42A5-A1F0-ADCA86CD0869}" destId="{CC355062-7FBC-4386-B3E4-4C08187EECD0}" srcOrd="13" destOrd="0" presId="urn:microsoft.com/office/officeart/2011/layout/ConvergingText"/>
    <dgm:cxn modelId="{F5BC9563-A34B-4EF9-A2B0-82CC9E739EEA}" type="presParOf" srcId="{F4951059-D4EF-42A5-A1F0-ADCA86CD0869}" destId="{7AEF8F62-C096-43C3-AE79-AA9667CC46F4}" srcOrd="14" destOrd="0" presId="urn:microsoft.com/office/officeart/2011/layout/ConvergingText"/>
    <dgm:cxn modelId="{44694B1E-B1E3-4B82-A524-88142C6252D8}" type="presParOf" srcId="{F4951059-D4EF-42A5-A1F0-ADCA86CD0869}" destId="{15C456E0-2CA9-4E11-B129-C421440886C8}" srcOrd="15" destOrd="0" presId="urn:microsoft.com/office/officeart/2011/layout/ConvergingText"/>
    <dgm:cxn modelId="{CA5F5B5D-0EE6-4CE9-8EDC-81BF268D8D32}" type="presParOf" srcId="{F4951059-D4EF-42A5-A1F0-ADCA86CD0869}" destId="{A7F7638E-4854-4AEF-A97E-1D7E2E0FC832}" srcOrd="16" destOrd="0" presId="urn:microsoft.com/office/officeart/2011/layout/ConvergingText"/>
    <dgm:cxn modelId="{53AAD663-0736-4039-A86A-B234ACFDE0D0}" type="presParOf" srcId="{F4951059-D4EF-42A5-A1F0-ADCA86CD0869}" destId="{A12E4DBF-3755-4182-97BD-E5D02AD10D51}" srcOrd="17" destOrd="0" presId="urn:microsoft.com/office/officeart/2011/layout/ConvergingText"/>
    <dgm:cxn modelId="{EF3EF57B-A7C5-4AFD-97DA-710A4A6FD6FD}" type="presParOf" srcId="{F4951059-D4EF-42A5-A1F0-ADCA86CD0869}" destId="{0E040659-552A-4F85-BEDC-D5D6D11A05E4}" srcOrd="18" destOrd="0" presId="urn:microsoft.com/office/officeart/2011/layout/ConvergingText"/>
    <dgm:cxn modelId="{79C783A3-C8B2-42B8-B63A-4E585F9F1429}" type="presParOf" srcId="{F4951059-D4EF-42A5-A1F0-ADCA86CD0869}" destId="{6268E67E-F0A7-4972-B116-7A929BC53FB1}" srcOrd="19" destOrd="0" presId="urn:microsoft.com/office/officeart/2011/layout/ConvergingText"/>
    <dgm:cxn modelId="{6E972638-6CE3-42BD-BCB1-28DCF6A0638F}" type="presParOf" srcId="{F4951059-D4EF-42A5-A1F0-ADCA86CD0869}" destId="{510B641C-05B3-41D9-A6C0-BFBEC22EEFA8}" srcOrd="20" destOrd="0" presId="urn:microsoft.com/office/officeart/2011/layout/ConvergingText"/>
    <dgm:cxn modelId="{96F3A57A-9ADC-4125-8534-2022F360AD02}" type="presParOf" srcId="{F4951059-D4EF-42A5-A1F0-ADCA86CD0869}" destId="{AE9219A5-BC86-432B-9159-87D55A0D5413}" srcOrd="21" destOrd="0" presId="urn:microsoft.com/office/officeart/2011/layout/ConvergingText"/>
    <dgm:cxn modelId="{4CC855CD-9F51-40C5-B76E-65865043CDDB}" type="presParOf" srcId="{F4951059-D4EF-42A5-A1F0-ADCA86CD0869}" destId="{25A26816-BE19-4F45-83DF-00E3ADF67F71}" srcOrd="22" destOrd="0" presId="urn:microsoft.com/office/officeart/2011/layout/ConvergingText"/>
    <dgm:cxn modelId="{452AD1E4-E9DF-4431-B19A-53E93EBE083E}" type="presParOf" srcId="{F4951059-D4EF-42A5-A1F0-ADCA86CD0869}" destId="{6270DB5D-0C6D-413B-B741-FBC22473E03B}" srcOrd="23" destOrd="0" presId="urn:microsoft.com/office/officeart/2011/layout/ConvergingText"/>
    <dgm:cxn modelId="{812860A6-285F-472C-88EF-87265A797161}" type="presParOf" srcId="{F4951059-D4EF-42A5-A1F0-ADCA86CD0869}" destId="{B9033192-4577-4FF9-A945-114084AAED3C}" srcOrd="24" destOrd="0" presId="urn:microsoft.com/office/officeart/2011/layout/ConvergingText"/>
    <dgm:cxn modelId="{CF5905DA-D94D-45FC-A947-6CD2A1877667}" type="presParOf" srcId="{F4951059-D4EF-42A5-A1F0-ADCA86CD0869}" destId="{0FA07DE4-435E-42C7-A976-836B9B96E9A4}" srcOrd="25" destOrd="0" presId="urn:microsoft.com/office/officeart/2011/layout/ConvergingText"/>
    <dgm:cxn modelId="{F17E78EC-A75C-4CC0-B4B1-C1226F603BA0}" type="presParOf" srcId="{F4951059-D4EF-42A5-A1F0-ADCA86CD0869}" destId="{76CAF2FE-57A1-4618-B0DE-AEE7D1E215CD}" srcOrd="26" destOrd="0" presId="urn:microsoft.com/office/officeart/2011/layout/ConvergingText"/>
    <dgm:cxn modelId="{9BBD8A15-A8C5-4877-A1ED-3D0F0E11A82B}" type="presParOf" srcId="{F4951059-D4EF-42A5-A1F0-ADCA86CD0869}" destId="{9043A706-86B9-41C8-BAA1-21093FA55F76}" srcOrd="27" destOrd="0" presId="urn:microsoft.com/office/officeart/2011/layout/ConvergingText"/>
    <dgm:cxn modelId="{B476065F-BF20-4B3B-8063-1885C5A77E07}" type="presParOf" srcId="{F4951059-D4EF-42A5-A1F0-ADCA86CD0869}" destId="{EE791CAD-1016-48B3-A704-AEFF1521E959}" srcOrd="28" destOrd="0" presId="urn:microsoft.com/office/officeart/2011/layout/ConvergingText"/>
    <dgm:cxn modelId="{E14F0B4F-952B-4603-9730-BE037A601796}" type="presParOf" srcId="{F4951059-D4EF-42A5-A1F0-ADCA86CD0869}" destId="{A88C883A-213A-4AB2-9711-D2C453BF2508}" srcOrd="29" destOrd="0" presId="urn:microsoft.com/office/officeart/2011/layout/ConvergingText"/>
    <dgm:cxn modelId="{E773D105-C75D-49A8-8A1B-FA21E6D5C05B}" type="presParOf" srcId="{F4951059-D4EF-42A5-A1F0-ADCA86CD0869}" destId="{AD1EFA8E-5841-4B02-804F-BAA611DFAE7D}" srcOrd="30" destOrd="0" presId="urn:microsoft.com/office/officeart/2011/layout/ConvergingText"/>
    <dgm:cxn modelId="{9EE3300C-F3BD-4E02-9223-B3469AFD5E6B}" type="presParOf" srcId="{F4951059-D4EF-42A5-A1F0-ADCA86CD0869}" destId="{4A99BA15-C5EC-48ED-A605-154D1BC85412}" srcOrd="31" destOrd="0" presId="urn:microsoft.com/office/officeart/2011/layout/ConvergingText"/>
    <dgm:cxn modelId="{884AD83F-0E63-48DD-860C-0D968569AEA3}" type="presParOf" srcId="{F4951059-D4EF-42A5-A1F0-ADCA86CD0869}" destId="{8A60AFC4-BD7B-4D9C-9426-54D56160F638}" srcOrd="32" destOrd="0" presId="urn:microsoft.com/office/officeart/2011/layout/ConvergingText"/>
    <dgm:cxn modelId="{95AC02D9-392D-469D-A553-88E3D45C8275}" type="presParOf" srcId="{F4951059-D4EF-42A5-A1F0-ADCA86CD0869}" destId="{28E1FB68-E086-4DF0-BB4D-17961C23B586}" srcOrd="33" destOrd="0" presId="urn:microsoft.com/office/officeart/2011/layout/ConvergingText"/>
    <dgm:cxn modelId="{AC83F6E5-D4A0-47C6-8801-DCFE08014FA6}" type="presParOf" srcId="{F4951059-D4EF-42A5-A1F0-ADCA86CD0869}" destId="{B1B807DE-726A-40F2-99F2-1666E5088474}" srcOrd="34" destOrd="0" presId="urn:microsoft.com/office/officeart/2011/layout/ConvergingText"/>
    <dgm:cxn modelId="{545F92B9-959B-4662-ADE0-7C40CFEECC11}" type="presParOf" srcId="{F4951059-D4EF-42A5-A1F0-ADCA86CD0869}" destId="{9E445E23-09CF-4FCA-BBE4-590E155B454B}" srcOrd="35" destOrd="0" presId="urn:microsoft.com/office/officeart/2011/layout/ConvergingText"/>
    <dgm:cxn modelId="{B18530ED-748C-44DF-8734-9AFF7F0A0681}" type="presParOf" srcId="{F4951059-D4EF-42A5-A1F0-ADCA86CD0869}" destId="{F8CF9BA9-646F-4563-9107-311C57AF0425}"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CB645E-8BDB-4D85-98F8-07E74BDBD47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C093C30B-3A20-481E-BCC4-A165115A37A2}">
      <dgm:prSet phldrT="[Text]"/>
      <dgm:spPr/>
      <dgm:t>
        <a:bodyPr/>
        <a:lstStyle/>
        <a:p>
          <a:r>
            <a:rPr lang="en-GB" dirty="0"/>
            <a:t>Too repetitive</a:t>
          </a:r>
        </a:p>
      </dgm:t>
    </dgm:pt>
    <dgm:pt modelId="{A8BCB2A9-BD88-4A89-A77E-57A842D27AD9}" type="parTrans" cxnId="{A5DD6A81-CF7C-49C7-8629-C16C47F11873}">
      <dgm:prSet/>
      <dgm:spPr/>
      <dgm:t>
        <a:bodyPr/>
        <a:lstStyle/>
        <a:p>
          <a:endParaRPr lang="en-GB"/>
        </a:p>
      </dgm:t>
    </dgm:pt>
    <dgm:pt modelId="{1C474BCE-090B-4490-B71F-C6F7D579F337}" type="sibTrans" cxnId="{A5DD6A81-CF7C-49C7-8629-C16C47F11873}">
      <dgm:prSet/>
      <dgm:spPr/>
      <dgm:t>
        <a:bodyPr/>
        <a:lstStyle/>
        <a:p>
          <a:endParaRPr lang="en-GB"/>
        </a:p>
      </dgm:t>
    </dgm:pt>
    <dgm:pt modelId="{A9EABF72-0015-41D8-A3F2-B28496FAA93B}">
      <dgm:prSet phldrT="[Text]"/>
      <dgm:spPr/>
      <dgm:t>
        <a:bodyPr/>
        <a:lstStyle/>
        <a:p>
          <a:r>
            <a:rPr lang="en-GB" dirty="0"/>
            <a:t>Too many ideas</a:t>
          </a:r>
        </a:p>
      </dgm:t>
    </dgm:pt>
    <dgm:pt modelId="{3D7B407C-4B86-4C69-B2F7-570D689739C9}" type="parTrans" cxnId="{8432A2BF-6E8F-438B-A3D8-E376EF700584}">
      <dgm:prSet/>
      <dgm:spPr/>
      <dgm:t>
        <a:bodyPr/>
        <a:lstStyle/>
        <a:p>
          <a:endParaRPr lang="en-GB"/>
        </a:p>
      </dgm:t>
    </dgm:pt>
    <dgm:pt modelId="{38ACFF89-FD5D-4E06-B488-218294851321}" type="sibTrans" cxnId="{8432A2BF-6E8F-438B-A3D8-E376EF700584}">
      <dgm:prSet/>
      <dgm:spPr/>
      <dgm:t>
        <a:bodyPr/>
        <a:lstStyle/>
        <a:p>
          <a:endParaRPr lang="en-GB"/>
        </a:p>
      </dgm:t>
    </dgm:pt>
    <dgm:pt modelId="{2919B5A4-A95C-4B64-A21B-3266FA242117}" type="pres">
      <dgm:prSet presAssocID="{C8CB645E-8BDB-4D85-98F8-07E74BDBD478}" presName="cycle" presStyleCnt="0">
        <dgm:presLayoutVars>
          <dgm:dir/>
          <dgm:resizeHandles val="exact"/>
        </dgm:presLayoutVars>
      </dgm:prSet>
      <dgm:spPr/>
    </dgm:pt>
    <dgm:pt modelId="{F9C39699-C901-4F56-A630-551F3D012EEE}" type="pres">
      <dgm:prSet presAssocID="{C093C30B-3A20-481E-BCC4-A165115A37A2}" presName="arrow" presStyleLbl="node1" presStyleIdx="0" presStyleCnt="2" custScaleX="154463" custScaleY="100221">
        <dgm:presLayoutVars>
          <dgm:bulletEnabled val="1"/>
        </dgm:presLayoutVars>
      </dgm:prSet>
      <dgm:spPr/>
    </dgm:pt>
    <dgm:pt modelId="{312F03CB-984C-4870-8850-9FC359BF392C}" type="pres">
      <dgm:prSet presAssocID="{A9EABF72-0015-41D8-A3F2-B28496FAA93B}" presName="arrow" presStyleLbl="node1" presStyleIdx="1" presStyleCnt="2" custScaleX="154463" custScaleY="100221">
        <dgm:presLayoutVars>
          <dgm:bulletEnabled val="1"/>
        </dgm:presLayoutVars>
      </dgm:prSet>
      <dgm:spPr/>
    </dgm:pt>
  </dgm:ptLst>
  <dgm:cxnLst>
    <dgm:cxn modelId="{4B69B104-41F3-49D5-8744-8E11DA1420EA}" type="presOf" srcId="{A9EABF72-0015-41D8-A3F2-B28496FAA93B}" destId="{312F03CB-984C-4870-8850-9FC359BF392C}" srcOrd="0" destOrd="0" presId="urn:microsoft.com/office/officeart/2005/8/layout/arrow1"/>
    <dgm:cxn modelId="{85BD7663-7B81-4479-87A4-D6880AFFAF74}" type="presOf" srcId="{C8CB645E-8BDB-4D85-98F8-07E74BDBD478}" destId="{2919B5A4-A95C-4B64-A21B-3266FA242117}" srcOrd="0" destOrd="0" presId="urn:microsoft.com/office/officeart/2005/8/layout/arrow1"/>
    <dgm:cxn modelId="{A5DD6A81-CF7C-49C7-8629-C16C47F11873}" srcId="{C8CB645E-8BDB-4D85-98F8-07E74BDBD478}" destId="{C093C30B-3A20-481E-BCC4-A165115A37A2}" srcOrd="0" destOrd="0" parTransId="{A8BCB2A9-BD88-4A89-A77E-57A842D27AD9}" sibTransId="{1C474BCE-090B-4490-B71F-C6F7D579F337}"/>
    <dgm:cxn modelId="{8432A2BF-6E8F-438B-A3D8-E376EF700584}" srcId="{C8CB645E-8BDB-4D85-98F8-07E74BDBD478}" destId="{A9EABF72-0015-41D8-A3F2-B28496FAA93B}" srcOrd="1" destOrd="0" parTransId="{3D7B407C-4B86-4C69-B2F7-570D689739C9}" sibTransId="{38ACFF89-FD5D-4E06-B488-218294851321}"/>
    <dgm:cxn modelId="{97EF89C3-6BB5-4DD4-8C90-738A7A00FDAD}" type="presOf" srcId="{C093C30B-3A20-481E-BCC4-A165115A37A2}" destId="{F9C39699-C901-4F56-A630-551F3D012EEE}" srcOrd="0" destOrd="0" presId="urn:microsoft.com/office/officeart/2005/8/layout/arrow1"/>
    <dgm:cxn modelId="{EE9981F2-4060-4628-8F6D-9CA85A3345D5}" type="presParOf" srcId="{2919B5A4-A95C-4B64-A21B-3266FA242117}" destId="{F9C39699-C901-4F56-A630-551F3D012EEE}" srcOrd="0" destOrd="0" presId="urn:microsoft.com/office/officeart/2005/8/layout/arrow1"/>
    <dgm:cxn modelId="{DDF90F34-A3BA-4B7E-9F78-1FCEB709447F}" type="presParOf" srcId="{2919B5A4-A95C-4B64-A21B-3266FA242117}" destId="{312F03CB-984C-4870-8850-9FC359BF392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12EA4-E48D-4DDB-BF6A-76749951D6E3}">
      <dsp:nvSpPr>
        <dsp:cNvPr id="0" name=""/>
        <dsp:cNvSpPr/>
      </dsp:nvSpPr>
      <dsp:spPr>
        <a:xfrm>
          <a:off x="5921044" y="2179040"/>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A781D543-168E-47DB-80D3-BE316B89D3D4}">
      <dsp:nvSpPr>
        <dsp:cNvPr id="0" name=""/>
        <dsp:cNvSpPr/>
      </dsp:nvSpPr>
      <dsp:spPr>
        <a:xfrm>
          <a:off x="5600395" y="2179040"/>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1130D1B-D96E-4FD9-9D86-939B98CECF52}">
      <dsp:nvSpPr>
        <dsp:cNvPr id="0" name=""/>
        <dsp:cNvSpPr/>
      </dsp:nvSpPr>
      <dsp:spPr>
        <a:xfrm>
          <a:off x="5279745" y="2179040"/>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EE12AFBC-2FBC-422A-BE4E-993E37102729}">
      <dsp:nvSpPr>
        <dsp:cNvPr id="0" name=""/>
        <dsp:cNvSpPr/>
      </dsp:nvSpPr>
      <dsp:spPr>
        <a:xfrm>
          <a:off x="4959705" y="2179040"/>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A32CD450-1095-4EE5-ACC1-11C14A9BF61B}">
      <dsp:nvSpPr>
        <dsp:cNvPr id="0" name=""/>
        <dsp:cNvSpPr/>
      </dsp:nvSpPr>
      <dsp:spPr>
        <a:xfrm>
          <a:off x="4639056" y="2179040"/>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C1DC036-076E-4B14-BC4C-F5D13D378A9F}">
      <dsp:nvSpPr>
        <dsp:cNvPr id="0" name=""/>
        <dsp:cNvSpPr/>
      </dsp:nvSpPr>
      <dsp:spPr>
        <a:xfrm>
          <a:off x="4143451" y="2091564"/>
          <a:ext cx="349910" cy="350192"/>
        </a:xfrm>
        <a:prstGeom prst="ellipse">
          <a:avLst/>
        </a:prstGeom>
        <a:solidFill>
          <a:schemeClr val="bg2">
            <a:lumMod val="50000"/>
          </a:schemeClr>
        </a:solidFill>
        <a:ln w="127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F6FB06C9-A2E8-4C5E-92E6-DDBC4A7785C1}">
      <dsp:nvSpPr>
        <dsp:cNvPr id="0" name=""/>
        <dsp:cNvSpPr/>
      </dsp:nvSpPr>
      <dsp:spPr>
        <a:xfrm>
          <a:off x="5635752" y="1817625"/>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C064F7B-1B44-47F5-8341-DDE0F0209AB9}">
      <dsp:nvSpPr>
        <dsp:cNvPr id="0" name=""/>
        <dsp:cNvSpPr/>
      </dsp:nvSpPr>
      <dsp:spPr>
        <a:xfrm>
          <a:off x="5635752" y="2543045"/>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1A5ABB3C-10AB-40EA-A02A-6D87EAD25762}">
      <dsp:nvSpPr>
        <dsp:cNvPr id="0" name=""/>
        <dsp:cNvSpPr/>
      </dsp:nvSpPr>
      <dsp:spPr>
        <a:xfrm>
          <a:off x="5791809" y="1974737"/>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0955964A-7293-4871-821E-C39AB90E188E}">
      <dsp:nvSpPr>
        <dsp:cNvPr id="0" name=""/>
        <dsp:cNvSpPr/>
      </dsp:nvSpPr>
      <dsp:spPr>
        <a:xfrm>
          <a:off x="5802172" y="2386796"/>
          <a:ext cx="174955" cy="174952"/>
        </a:xfrm>
        <a:prstGeom prst="ellipse">
          <a:avLst/>
        </a:prstGeom>
        <a:solidFill>
          <a:srgbClr val="CC0099"/>
        </a:solidFill>
        <a:ln w="127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07101CED-437C-4E44-9030-AFF48D1760E9}">
      <dsp:nvSpPr>
        <dsp:cNvPr id="0" name=""/>
        <dsp:cNvSpPr/>
      </dsp:nvSpPr>
      <dsp:spPr>
        <a:xfrm>
          <a:off x="2226868" y="1380820"/>
          <a:ext cx="1771497" cy="1771681"/>
        </a:xfrm>
        <a:prstGeom prst="ellipse">
          <a:avLst/>
        </a:prstGeom>
        <a:solidFill>
          <a:schemeClr val="bg2">
            <a:lumMod val="50000"/>
          </a:schemeClr>
        </a:solidFill>
        <a:ln w="127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Bus (Aux)</a:t>
          </a:r>
        </a:p>
      </dsp:txBody>
      <dsp:txXfrm>
        <a:off x="2486298" y="1640277"/>
        <a:ext cx="1252637" cy="1252767"/>
      </dsp:txXfrm>
    </dsp:sp>
    <dsp:sp modelId="{8B255A2F-0CAE-49A9-9896-BA552A9E3704}">
      <dsp:nvSpPr>
        <dsp:cNvPr id="0" name=""/>
        <dsp:cNvSpPr/>
      </dsp:nvSpPr>
      <dsp:spPr>
        <a:xfrm>
          <a:off x="2094585" y="1229463"/>
          <a:ext cx="349910" cy="350192"/>
        </a:xfrm>
        <a:prstGeom prst="ellipse">
          <a:avLst/>
        </a:prstGeom>
        <a:solidFill>
          <a:schemeClr val="bg2">
            <a:lumMod val="50000"/>
          </a:schemeClr>
        </a:solidFill>
        <a:ln w="127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24B1A88-067E-4B2B-85B0-5C36FF48AA9A}">
      <dsp:nvSpPr>
        <dsp:cNvPr id="0" name=""/>
        <dsp:cNvSpPr/>
      </dsp:nvSpPr>
      <dsp:spPr>
        <a:xfrm>
          <a:off x="1870252" y="1044727"/>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55062-7FBC-4386-B3E4-4C08187EECD0}">
      <dsp:nvSpPr>
        <dsp:cNvPr id="0" name=""/>
        <dsp:cNvSpPr/>
      </dsp:nvSpPr>
      <dsp:spPr>
        <a:xfrm>
          <a:off x="1496568" y="1044727"/>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F8F62-C096-43C3-AE79-AA9667CC46F4}">
      <dsp:nvSpPr>
        <dsp:cNvPr id="0" name=""/>
        <dsp:cNvSpPr/>
      </dsp:nvSpPr>
      <dsp:spPr>
        <a:xfrm>
          <a:off x="1122883" y="1044727"/>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456E0-2CA9-4E11-B129-C421440886C8}">
      <dsp:nvSpPr>
        <dsp:cNvPr id="0" name=""/>
        <dsp:cNvSpPr/>
      </dsp:nvSpPr>
      <dsp:spPr>
        <a:xfrm>
          <a:off x="749198" y="1044727"/>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7638E-4854-4AEF-A97E-1D7E2E0FC832}">
      <dsp:nvSpPr>
        <dsp:cNvPr id="0" name=""/>
        <dsp:cNvSpPr/>
      </dsp:nvSpPr>
      <dsp:spPr>
        <a:xfrm>
          <a:off x="374904" y="1044727"/>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E4DBF-3755-4182-97BD-E5D02AD10D51}">
      <dsp:nvSpPr>
        <dsp:cNvPr id="0" name=""/>
        <dsp:cNvSpPr/>
      </dsp:nvSpPr>
      <dsp:spPr>
        <a:xfrm>
          <a:off x="1219" y="1044727"/>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B641C-05B3-41D9-A6C0-BFBEC22EEFA8}">
      <dsp:nvSpPr>
        <dsp:cNvPr id="0" name=""/>
        <dsp:cNvSpPr/>
      </dsp:nvSpPr>
      <dsp:spPr>
        <a:xfrm>
          <a:off x="0" y="593246"/>
          <a:ext cx="2050694" cy="45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466850">
            <a:lnSpc>
              <a:spcPct val="90000"/>
            </a:lnSpc>
            <a:spcBef>
              <a:spcPct val="0"/>
            </a:spcBef>
            <a:spcAft>
              <a:spcPct val="35000"/>
            </a:spcAft>
            <a:buNone/>
          </a:pPr>
          <a:r>
            <a:rPr lang="en-GB" sz="3300" kern="1200" dirty="0"/>
            <a:t>Audio 1</a:t>
          </a:r>
        </a:p>
      </dsp:txBody>
      <dsp:txXfrm>
        <a:off x="0" y="593246"/>
        <a:ext cx="2050694" cy="450042"/>
      </dsp:txXfrm>
    </dsp:sp>
    <dsp:sp modelId="{AE9219A5-BC86-432B-9159-87D55A0D5413}">
      <dsp:nvSpPr>
        <dsp:cNvPr id="0" name=""/>
        <dsp:cNvSpPr/>
      </dsp:nvSpPr>
      <dsp:spPr>
        <a:xfrm>
          <a:off x="1731264" y="2091564"/>
          <a:ext cx="349910" cy="350192"/>
        </a:xfrm>
        <a:prstGeom prst="ellipse">
          <a:avLst/>
        </a:prstGeom>
        <a:solidFill>
          <a:schemeClr val="bg2">
            <a:lumMod val="50000"/>
          </a:schemeClr>
        </a:solidFill>
        <a:ln w="127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25A26816-BE19-4F45-83DF-00E3ADF67F71}">
      <dsp:nvSpPr>
        <dsp:cNvPr id="0" name=""/>
        <dsp:cNvSpPr/>
      </dsp:nvSpPr>
      <dsp:spPr>
        <a:xfrm>
          <a:off x="1385011" y="2179040"/>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0DB5D-0C6D-413B-B741-FBC22473E03B}">
      <dsp:nvSpPr>
        <dsp:cNvPr id="0" name=""/>
        <dsp:cNvSpPr/>
      </dsp:nvSpPr>
      <dsp:spPr>
        <a:xfrm>
          <a:off x="1039368" y="2179040"/>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33192-4577-4FF9-A945-114084AAED3C}">
      <dsp:nvSpPr>
        <dsp:cNvPr id="0" name=""/>
        <dsp:cNvSpPr/>
      </dsp:nvSpPr>
      <dsp:spPr>
        <a:xfrm>
          <a:off x="693115" y="2179040"/>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07DE4-435E-42C7-A976-836B9B96E9A4}">
      <dsp:nvSpPr>
        <dsp:cNvPr id="0" name=""/>
        <dsp:cNvSpPr/>
      </dsp:nvSpPr>
      <dsp:spPr>
        <a:xfrm>
          <a:off x="347472" y="2179040"/>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AF2FE-57A1-4618-B0DE-AEE7D1E215CD}">
      <dsp:nvSpPr>
        <dsp:cNvPr id="0" name=""/>
        <dsp:cNvSpPr/>
      </dsp:nvSpPr>
      <dsp:spPr>
        <a:xfrm>
          <a:off x="1219" y="2179040"/>
          <a:ext cx="174955" cy="1749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91CAD-1016-48B3-A704-AEFF1521E959}">
      <dsp:nvSpPr>
        <dsp:cNvPr id="0" name=""/>
        <dsp:cNvSpPr/>
      </dsp:nvSpPr>
      <dsp:spPr>
        <a:xfrm>
          <a:off x="0" y="1731300"/>
          <a:ext cx="1550822" cy="45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466850">
            <a:lnSpc>
              <a:spcPct val="90000"/>
            </a:lnSpc>
            <a:spcBef>
              <a:spcPct val="0"/>
            </a:spcBef>
            <a:spcAft>
              <a:spcPct val="35000"/>
            </a:spcAft>
            <a:buNone/>
          </a:pPr>
          <a:r>
            <a:rPr lang="en-GB" sz="3300" kern="1200" dirty="0"/>
            <a:t>Audio 2</a:t>
          </a:r>
        </a:p>
      </dsp:txBody>
      <dsp:txXfrm>
        <a:off x="0" y="1731300"/>
        <a:ext cx="1550822" cy="450042"/>
      </dsp:txXfrm>
    </dsp:sp>
    <dsp:sp modelId="{A88C883A-213A-4AB2-9711-D2C453BF2508}">
      <dsp:nvSpPr>
        <dsp:cNvPr id="0" name=""/>
        <dsp:cNvSpPr/>
      </dsp:nvSpPr>
      <dsp:spPr>
        <a:xfrm>
          <a:off x="2094585" y="2939278"/>
          <a:ext cx="349910" cy="350192"/>
        </a:xfrm>
        <a:prstGeom prst="ellipse">
          <a:avLst/>
        </a:prstGeom>
        <a:solidFill>
          <a:schemeClr val="bg2">
            <a:lumMod val="50000"/>
          </a:schemeClr>
        </a:solidFill>
        <a:ln w="127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D1EFA8E-5841-4B02-804F-BAA611DFAE7D}">
      <dsp:nvSpPr>
        <dsp:cNvPr id="0" name=""/>
        <dsp:cNvSpPr/>
      </dsp:nvSpPr>
      <dsp:spPr>
        <a:xfrm>
          <a:off x="1870252" y="3295801"/>
          <a:ext cx="174955" cy="174952"/>
        </a:xfrm>
        <a:prstGeom prst="ellipse">
          <a:avLst/>
        </a:prstGeom>
        <a:solidFill>
          <a:srgbClr val="00B050"/>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4A99BA15-C5EC-48ED-A605-154D1BC85412}">
      <dsp:nvSpPr>
        <dsp:cNvPr id="0" name=""/>
        <dsp:cNvSpPr/>
      </dsp:nvSpPr>
      <dsp:spPr>
        <a:xfrm>
          <a:off x="1496568" y="3295801"/>
          <a:ext cx="174955" cy="174952"/>
        </a:xfrm>
        <a:prstGeom prst="ellipse">
          <a:avLst/>
        </a:prstGeom>
        <a:solidFill>
          <a:srgbClr val="00B050"/>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8A60AFC4-BD7B-4D9C-9426-54D56160F638}">
      <dsp:nvSpPr>
        <dsp:cNvPr id="0" name=""/>
        <dsp:cNvSpPr/>
      </dsp:nvSpPr>
      <dsp:spPr>
        <a:xfrm>
          <a:off x="1122883" y="3295801"/>
          <a:ext cx="174955" cy="174952"/>
        </a:xfrm>
        <a:prstGeom prst="ellipse">
          <a:avLst/>
        </a:prstGeom>
        <a:solidFill>
          <a:srgbClr val="00B050"/>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8E1FB68-E086-4DF0-BB4D-17961C23B586}">
      <dsp:nvSpPr>
        <dsp:cNvPr id="0" name=""/>
        <dsp:cNvSpPr/>
      </dsp:nvSpPr>
      <dsp:spPr>
        <a:xfrm>
          <a:off x="749198" y="3295801"/>
          <a:ext cx="174955" cy="174952"/>
        </a:xfrm>
        <a:prstGeom prst="ellipse">
          <a:avLst/>
        </a:prstGeom>
        <a:solidFill>
          <a:srgbClr val="00B050"/>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1B807DE-726A-40F2-99F2-1666E5088474}">
      <dsp:nvSpPr>
        <dsp:cNvPr id="0" name=""/>
        <dsp:cNvSpPr/>
      </dsp:nvSpPr>
      <dsp:spPr>
        <a:xfrm>
          <a:off x="374904" y="3295801"/>
          <a:ext cx="174955" cy="174952"/>
        </a:xfrm>
        <a:prstGeom prst="ellipse">
          <a:avLst/>
        </a:prstGeom>
        <a:solidFill>
          <a:srgbClr val="00B050"/>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9E445E23-09CF-4FCA-BBE4-590E155B454B}">
      <dsp:nvSpPr>
        <dsp:cNvPr id="0" name=""/>
        <dsp:cNvSpPr/>
      </dsp:nvSpPr>
      <dsp:spPr>
        <a:xfrm>
          <a:off x="1219" y="3295801"/>
          <a:ext cx="174955" cy="174952"/>
        </a:xfrm>
        <a:prstGeom prst="ellipse">
          <a:avLst/>
        </a:prstGeom>
        <a:solidFill>
          <a:srgbClr val="00B050"/>
        </a:solidFill>
        <a:ln w="127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8CF9BA9-646F-4563-9107-311C57AF0425}">
      <dsp:nvSpPr>
        <dsp:cNvPr id="0" name=""/>
        <dsp:cNvSpPr/>
      </dsp:nvSpPr>
      <dsp:spPr>
        <a:xfrm>
          <a:off x="0" y="2844032"/>
          <a:ext cx="2050694" cy="45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466850">
            <a:lnSpc>
              <a:spcPct val="90000"/>
            </a:lnSpc>
            <a:spcBef>
              <a:spcPct val="0"/>
            </a:spcBef>
            <a:spcAft>
              <a:spcPct val="35000"/>
            </a:spcAft>
            <a:buNone/>
          </a:pPr>
          <a:r>
            <a:rPr lang="en-GB" sz="3300" kern="1200" dirty="0"/>
            <a:t>MIDI</a:t>
          </a:r>
        </a:p>
      </dsp:txBody>
      <dsp:txXfrm>
        <a:off x="0" y="2844032"/>
        <a:ext cx="2050694" cy="450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9699-C901-4F56-A630-551F3D012EEE}">
      <dsp:nvSpPr>
        <dsp:cNvPr id="0" name=""/>
        <dsp:cNvSpPr/>
      </dsp:nvSpPr>
      <dsp:spPr>
        <a:xfrm rot="16200000">
          <a:off x="-312738" y="2"/>
          <a:ext cx="1799994" cy="1167899"/>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Too repetitive</a:t>
          </a:r>
        </a:p>
      </dsp:txBody>
      <dsp:txXfrm rot="5400000">
        <a:off x="207692" y="133952"/>
        <a:ext cx="963517" cy="899997"/>
      </dsp:txXfrm>
    </dsp:sp>
    <dsp:sp modelId="{312F03CB-984C-4870-8850-9FC359BF392C}">
      <dsp:nvSpPr>
        <dsp:cNvPr id="0" name=""/>
        <dsp:cNvSpPr/>
      </dsp:nvSpPr>
      <dsp:spPr>
        <a:xfrm rot="5400000">
          <a:off x="4608743" y="2"/>
          <a:ext cx="1799994" cy="1167899"/>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Too many ideas</a:t>
          </a:r>
        </a:p>
      </dsp:txBody>
      <dsp:txXfrm rot="-5400000">
        <a:off x="4924791" y="133954"/>
        <a:ext cx="963517" cy="899997"/>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78111E6-0E6D-460F-A207-E12D65CA68BC}"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11400776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111E6-0E6D-460F-A207-E12D65CA68BC}"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382322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111E6-0E6D-460F-A207-E12D65CA68BC}"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246776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111E6-0E6D-460F-A207-E12D65CA68BC}"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132843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78111E6-0E6D-460F-A207-E12D65CA68BC}"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7563699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78111E6-0E6D-460F-A207-E12D65CA68BC}" type="datetimeFigureOut">
              <a:rPr lang="en-GB" smtClean="0"/>
              <a:t>21/11/2018</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349120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78111E6-0E6D-460F-A207-E12D65CA68BC}"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A26A3-2432-4F2B-B605-9200143D5F94}"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184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111E6-0E6D-460F-A207-E12D65CA68BC}" type="datetimeFigureOut">
              <a:rPr lang="en-GB" smtClean="0"/>
              <a:t>21/11/2018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260219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11E6-0E6D-460F-A207-E12D65CA68BC}" type="datetimeFigureOut">
              <a:rPr lang="en-GB" smtClean="0"/>
              <a:t>21/11/2018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17071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78111E6-0E6D-460F-A207-E12D65CA68BC}" type="datetimeFigureOut">
              <a:rPr lang="en-GB" smtClean="0"/>
              <a:t>21/11/2018</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137516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78111E6-0E6D-460F-A207-E12D65CA68BC}" type="datetimeFigureOut">
              <a:rPr lang="en-GB" smtClean="0"/>
              <a:t>21/11/2018</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AAA26A3-2432-4F2B-B605-9200143D5F94}" type="slidenum">
              <a:rPr lang="en-GB" smtClean="0"/>
              <a:t>‹#›</a:t>
            </a:fld>
            <a:endParaRPr lang="en-GB"/>
          </a:p>
        </p:txBody>
      </p:sp>
    </p:spTree>
    <p:extLst>
      <p:ext uri="{BB962C8B-B14F-4D97-AF65-F5344CB8AC3E}">
        <p14:creationId xmlns:p14="http://schemas.microsoft.com/office/powerpoint/2010/main" val="12114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78111E6-0E6D-460F-A207-E12D65CA68BC}" type="datetimeFigureOut">
              <a:rPr lang="en-GB" smtClean="0"/>
              <a:t>21/11/2018</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AAA26A3-2432-4F2B-B605-9200143D5F94}" type="slidenum">
              <a:rPr lang="en-GB" smtClean="0"/>
              <a:t>‹#›</a:t>
            </a:fld>
            <a:endParaRPr lang="en-GB"/>
          </a:p>
        </p:txBody>
      </p:sp>
    </p:spTree>
    <p:extLst>
      <p:ext uri="{BB962C8B-B14F-4D97-AF65-F5344CB8AC3E}">
        <p14:creationId xmlns:p14="http://schemas.microsoft.com/office/powerpoint/2010/main" val="33753219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2B6D-52E4-DC44-BB6E-04A75D87D4E0}"/>
              </a:ext>
            </a:extLst>
          </p:cNvPr>
          <p:cNvSpPr>
            <a:spLocks noGrp="1"/>
          </p:cNvSpPr>
          <p:nvPr>
            <p:ph type="title"/>
          </p:nvPr>
        </p:nvSpPr>
        <p:spPr>
          <a:xfrm>
            <a:off x="1547664" y="188640"/>
            <a:ext cx="5937755" cy="1188720"/>
          </a:xfrm>
        </p:spPr>
        <p:txBody>
          <a:bodyPr/>
          <a:lstStyle/>
          <a:p>
            <a:r>
              <a:rPr lang="en-GB" dirty="0"/>
              <a:t>Feedback </a:t>
            </a:r>
          </a:p>
        </p:txBody>
      </p:sp>
      <p:sp>
        <p:nvSpPr>
          <p:cNvPr id="3" name="Content Placeholder 2">
            <a:extLst>
              <a:ext uri="{FF2B5EF4-FFF2-40B4-BE49-F238E27FC236}">
                <a16:creationId xmlns:a16="http://schemas.microsoft.com/office/drawing/2014/main" id="{2F243BB8-1B43-394E-A2B7-41D05EE24FBD}"/>
              </a:ext>
            </a:extLst>
          </p:cNvPr>
          <p:cNvSpPr>
            <a:spLocks noGrp="1"/>
          </p:cNvSpPr>
          <p:nvPr>
            <p:ph idx="1"/>
          </p:nvPr>
        </p:nvSpPr>
        <p:spPr>
          <a:xfrm>
            <a:off x="1528232" y="1556792"/>
            <a:ext cx="5937755" cy="3101983"/>
          </a:xfrm>
        </p:spPr>
        <p:txBody>
          <a:bodyPr/>
          <a:lstStyle/>
          <a:p>
            <a:r>
              <a:rPr lang="en-GB" dirty="0"/>
              <a:t>Assessment criteria </a:t>
            </a:r>
          </a:p>
          <a:p>
            <a:r>
              <a:rPr lang="en-GB" dirty="0"/>
              <a:t>Evaluation throughout the project </a:t>
            </a:r>
          </a:p>
          <a:p>
            <a:r>
              <a:rPr lang="en-GB" dirty="0"/>
              <a:t>Log on and pull up your feedback, look back at the project </a:t>
            </a:r>
          </a:p>
          <a:p>
            <a:r>
              <a:rPr lang="en-GB" dirty="0"/>
              <a:t>Upload the feedback to your digital space </a:t>
            </a:r>
          </a:p>
          <a:p>
            <a:r>
              <a:rPr lang="en-GB" dirty="0"/>
              <a:t>Add three comments on how you will improve from your feedback </a:t>
            </a:r>
          </a:p>
        </p:txBody>
      </p:sp>
    </p:spTree>
    <p:extLst>
      <p:ext uri="{BB962C8B-B14F-4D97-AF65-F5344CB8AC3E}">
        <p14:creationId xmlns:p14="http://schemas.microsoft.com/office/powerpoint/2010/main" val="289975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High / low pass filter graphs…. </a:t>
            </a:r>
          </a:p>
        </p:txBody>
      </p:sp>
      <p:sp>
        <p:nvSpPr>
          <p:cNvPr id="8" name="Content Placeholder 7"/>
          <p:cNvSpPr>
            <a:spLocks noGrp="1"/>
          </p:cNvSpPr>
          <p:nvPr>
            <p:ph sz="half" idx="1"/>
          </p:nvPr>
        </p:nvSpPr>
        <p:spPr/>
        <p:txBody>
          <a:bodyPr/>
          <a:lstStyle/>
          <a:p>
            <a:r>
              <a:rPr lang="en-GB" dirty="0"/>
              <a:t>High pass filter example</a:t>
            </a:r>
          </a:p>
        </p:txBody>
      </p:sp>
      <p:sp>
        <p:nvSpPr>
          <p:cNvPr id="9" name="Content Placeholder 8"/>
          <p:cNvSpPr>
            <a:spLocks noGrp="1"/>
          </p:cNvSpPr>
          <p:nvPr>
            <p:ph sz="half" idx="2"/>
          </p:nvPr>
        </p:nvSpPr>
        <p:spPr/>
        <p:txBody>
          <a:bodyPr/>
          <a:lstStyle/>
          <a:p>
            <a:r>
              <a:rPr lang="en-GB" dirty="0"/>
              <a:t>Low pass filter example</a:t>
            </a:r>
          </a:p>
        </p:txBody>
      </p:sp>
      <p:pic>
        <p:nvPicPr>
          <p:cNvPr id="3074" name="Picture 2" descr="low pass filter respons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075816"/>
            <a:ext cx="25908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igh pass filter response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942465"/>
            <a:ext cx="2857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1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Shelving filter</a:t>
            </a:r>
          </a:p>
        </p:txBody>
      </p:sp>
      <p:sp>
        <p:nvSpPr>
          <p:cNvPr id="5" name="Content Placeholder 4"/>
          <p:cNvSpPr>
            <a:spLocks noGrp="1"/>
          </p:cNvSpPr>
          <p:nvPr>
            <p:ph idx="1"/>
          </p:nvPr>
        </p:nvSpPr>
        <p:spPr/>
        <p:txBody>
          <a:bodyPr>
            <a:normAutofit/>
          </a:bodyPr>
          <a:lstStyle/>
          <a:p>
            <a:r>
              <a:rPr lang="en-GB" dirty="0"/>
              <a:t>A shelving filter is used to boost frequencies near the frequency </a:t>
            </a:r>
            <a:r>
              <a:rPr lang="en-GB" dirty="0" err="1"/>
              <a:t>cutoff</a:t>
            </a:r>
            <a:endParaRPr lang="en-GB" dirty="0"/>
          </a:p>
          <a:p>
            <a:endParaRPr lang="en-GB" dirty="0"/>
          </a:p>
          <a:p>
            <a:pPr marL="0" indent="0">
              <a:buNone/>
            </a:pPr>
            <a:r>
              <a:rPr lang="en-GB" dirty="0">
                <a:solidFill>
                  <a:srgbClr val="FF0000"/>
                </a:solidFill>
              </a:rPr>
              <a:t>IT IS NOT THE SAME AS A HIGH / LOW PASS FILTER</a:t>
            </a:r>
          </a:p>
          <a:p>
            <a:pPr marL="0" indent="0">
              <a:buNone/>
            </a:pPr>
            <a:endParaRPr lang="en-GB" dirty="0"/>
          </a:p>
          <a:p>
            <a:pPr marL="0" indent="0">
              <a:buNone/>
            </a:pPr>
            <a:r>
              <a:rPr lang="en-GB" dirty="0"/>
              <a:t>A low shelf is used commonly in </a:t>
            </a:r>
            <a:r>
              <a:rPr lang="en-GB" dirty="0" err="1"/>
              <a:t>EQing</a:t>
            </a:r>
            <a:r>
              <a:rPr lang="en-GB" dirty="0"/>
              <a:t> guitar and vocals </a:t>
            </a:r>
          </a:p>
        </p:txBody>
      </p:sp>
    </p:spTree>
    <p:extLst>
      <p:ext uri="{BB962C8B-B14F-4D97-AF65-F5344CB8AC3E}">
        <p14:creationId xmlns:p14="http://schemas.microsoft.com/office/powerpoint/2010/main" val="317657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581" y="160293"/>
            <a:ext cx="5937755" cy="1188720"/>
          </a:xfrm>
        </p:spPr>
        <p:txBody>
          <a:bodyPr/>
          <a:lstStyle/>
          <a:p>
            <a:r>
              <a:rPr lang="en-GB" dirty="0"/>
              <a:t>Low shelf filter</a:t>
            </a:r>
          </a:p>
        </p:txBody>
      </p:sp>
      <p:pic>
        <p:nvPicPr>
          <p:cNvPr id="4100" name="Picture 4" descr="low shelf filter cutting of sig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908" y="1501175"/>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ow shelf cutoff boosting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908" y="4057675"/>
            <a:ext cx="285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ow pass filter response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00387"/>
            <a:ext cx="25908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7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3878"/>
            <a:ext cx="5937755" cy="1188720"/>
          </a:xfrm>
        </p:spPr>
        <p:txBody>
          <a:bodyPr/>
          <a:lstStyle/>
          <a:p>
            <a:r>
              <a:rPr lang="en-GB" dirty="0"/>
              <a:t>High shelf filter</a:t>
            </a:r>
          </a:p>
        </p:txBody>
      </p:sp>
      <p:pic>
        <p:nvPicPr>
          <p:cNvPr id="5122" name="Picture 2" descr="High pass filter respons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285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igh shelf filter used in boo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93096"/>
            <a:ext cx="28575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igh shelf filter used in cu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718" y="1389480"/>
            <a:ext cx="28575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7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are the shelf filters?</a:t>
            </a:r>
          </a:p>
        </p:txBody>
      </p:sp>
      <p:sp>
        <p:nvSpPr>
          <p:cNvPr id="7" name="Content Placeholder 6"/>
          <p:cNvSpPr>
            <a:spLocks noGrp="1"/>
          </p:cNvSpPr>
          <p:nvPr>
            <p:ph sz="half" idx="1"/>
          </p:nvPr>
        </p:nvSpPr>
        <p:spPr/>
        <p:txBody>
          <a:bodyPr/>
          <a:lstStyle/>
          <a:p>
            <a:r>
              <a:rPr lang="en-GB" dirty="0"/>
              <a:t>Low shelf filter</a:t>
            </a:r>
          </a:p>
        </p:txBody>
      </p:sp>
      <p:sp>
        <p:nvSpPr>
          <p:cNvPr id="8" name="Content Placeholder 7"/>
          <p:cNvSpPr>
            <a:spLocks noGrp="1"/>
          </p:cNvSpPr>
          <p:nvPr>
            <p:ph sz="half" idx="2"/>
          </p:nvPr>
        </p:nvSpPr>
        <p:spPr/>
        <p:txBody>
          <a:bodyPr/>
          <a:lstStyle/>
          <a:p>
            <a:r>
              <a:rPr lang="en-GB" dirty="0"/>
              <a:t>High shelf filter</a:t>
            </a:r>
          </a:p>
        </p:txBody>
      </p:sp>
      <p:pic>
        <p:nvPicPr>
          <p:cNvPr id="9" name="Picture 2" descr="http://macprovid.vo.llnwd.net/o43/hub/media/1095/8145/Figure_2.png"/>
          <p:cNvPicPr>
            <a:picLocks noChangeAspect="1" noChangeArrowheads="1"/>
          </p:cNvPicPr>
          <p:nvPr/>
        </p:nvPicPr>
        <p:blipFill rotWithShape="1">
          <a:blip r:embed="rId2">
            <a:extLst>
              <a:ext uri="{28A0092B-C50C-407E-A947-70E740481C1C}">
                <a14:useLocalDpi xmlns:a14="http://schemas.microsoft.com/office/drawing/2010/main" val="0"/>
              </a:ext>
            </a:extLst>
          </a:blip>
          <a:srcRect l="14129" t="9733" r="1870" b="79401"/>
          <a:stretch/>
        </p:blipFill>
        <p:spPr bwMode="auto">
          <a:xfrm>
            <a:off x="1187624" y="4005064"/>
            <a:ext cx="6400800" cy="50405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a:cxnSpLocks/>
          </p:cNvCxnSpPr>
          <p:nvPr/>
        </p:nvCxnSpPr>
        <p:spPr>
          <a:xfrm>
            <a:off x="1979712" y="2996952"/>
            <a:ext cx="432048"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6372200" y="2996952"/>
            <a:ext cx="216024" cy="10065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32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are the differences?</a:t>
            </a:r>
          </a:p>
        </p:txBody>
      </p:sp>
      <p:sp>
        <p:nvSpPr>
          <p:cNvPr id="3" name="Content Placeholder 2"/>
          <p:cNvSpPr>
            <a:spLocks noGrp="1"/>
          </p:cNvSpPr>
          <p:nvPr>
            <p:ph idx="1"/>
          </p:nvPr>
        </p:nvSpPr>
        <p:spPr/>
        <p:txBody>
          <a:bodyPr/>
          <a:lstStyle/>
          <a:p>
            <a:r>
              <a:rPr lang="en-GB" dirty="0"/>
              <a:t>High / low pass filters are only used to allow certain frequencies through, which are unaltered</a:t>
            </a:r>
          </a:p>
          <a:p>
            <a:endParaRPr lang="en-GB" dirty="0"/>
          </a:p>
          <a:p>
            <a:r>
              <a:rPr lang="en-GB" dirty="0"/>
              <a:t>High shelf filters are used to boost frequencies above the </a:t>
            </a:r>
            <a:r>
              <a:rPr lang="en-GB" dirty="0" err="1"/>
              <a:t>cutoff</a:t>
            </a:r>
            <a:endParaRPr lang="en-GB" dirty="0"/>
          </a:p>
          <a:p>
            <a:r>
              <a:rPr lang="en-GB" dirty="0"/>
              <a:t>Low shelf filters are used to boost frequencies below the </a:t>
            </a:r>
            <a:r>
              <a:rPr lang="en-GB" dirty="0" err="1"/>
              <a:t>cutoff</a:t>
            </a:r>
            <a:endParaRPr lang="en-GB" dirty="0"/>
          </a:p>
        </p:txBody>
      </p:sp>
    </p:spTree>
    <p:extLst>
      <p:ext uri="{BB962C8B-B14F-4D97-AF65-F5344CB8AC3E}">
        <p14:creationId xmlns:p14="http://schemas.microsoft.com/office/powerpoint/2010/main" val="334978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is </a:t>
            </a:r>
            <a:r>
              <a:rPr lang="en-GB" dirty="0" err="1"/>
              <a:t>Analyzer</a:t>
            </a:r>
            <a:endParaRPr lang="en-GB" dirty="0"/>
          </a:p>
        </p:txBody>
      </p:sp>
      <p:sp>
        <p:nvSpPr>
          <p:cNvPr id="6" name="Content Placeholder 5"/>
          <p:cNvSpPr>
            <a:spLocks noGrp="1"/>
          </p:cNvSpPr>
          <p:nvPr>
            <p:ph sz="half" idx="1"/>
          </p:nvPr>
        </p:nvSpPr>
        <p:spPr/>
        <p:txBody>
          <a:bodyPr/>
          <a:lstStyle/>
          <a:p>
            <a:r>
              <a:rPr lang="en-GB" dirty="0"/>
              <a:t>This is a graphical image of the frequencies for the audio sample you are using.  It gives you an idea of what frequencies are being used in the audio</a:t>
            </a:r>
          </a:p>
          <a:p>
            <a:pPr marL="0" indent="0">
              <a:buNone/>
            </a:pPr>
            <a:endParaRPr lang="en-GB" dirty="0"/>
          </a:p>
        </p:txBody>
      </p:sp>
      <p:sp>
        <p:nvSpPr>
          <p:cNvPr id="7" name="Content Placeholder 6"/>
          <p:cNvSpPr>
            <a:spLocks noGrp="1"/>
          </p:cNvSpPr>
          <p:nvPr>
            <p:ph sz="half" idx="2"/>
          </p:nvPr>
        </p:nvSpPr>
        <p:spPr/>
        <p:txBody>
          <a:bodyPr/>
          <a:lstStyle/>
          <a:p>
            <a:endParaRPr lang="en-GB"/>
          </a:p>
        </p:txBody>
      </p:sp>
      <p:pic>
        <p:nvPicPr>
          <p:cNvPr id="6146" name="Picture 2" descr="http://macprovid.vo.llnwd.net/o43/hub/media/1095/8145/Figur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695" y="2329782"/>
            <a:ext cx="4229735" cy="25748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3347864" y="4005064"/>
            <a:ext cx="1241831" cy="8995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6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do the numbers mean?</a:t>
            </a:r>
          </a:p>
        </p:txBody>
      </p:sp>
      <p:sp>
        <p:nvSpPr>
          <p:cNvPr id="6" name="Content Placeholder 5"/>
          <p:cNvSpPr>
            <a:spLocks noGrp="1"/>
          </p:cNvSpPr>
          <p:nvPr>
            <p:ph idx="1"/>
          </p:nvPr>
        </p:nvSpPr>
        <p:spPr/>
        <p:txBody>
          <a:bodyPr/>
          <a:lstStyle/>
          <a:p>
            <a:pPr marL="0" indent="0">
              <a:buNone/>
            </a:pPr>
            <a:r>
              <a:rPr lang="en-GB" dirty="0"/>
              <a:t>FREQUENCY – how high / low the sound is in pitch</a:t>
            </a:r>
          </a:p>
          <a:p>
            <a:pPr marL="0" indent="0">
              <a:buNone/>
            </a:pPr>
            <a:r>
              <a:rPr lang="en-GB" dirty="0"/>
              <a:t>GAIN / SLOPE – how much dB it is increased / reduced</a:t>
            </a:r>
          </a:p>
          <a:p>
            <a:pPr marL="0" indent="0">
              <a:buNone/>
            </a:pPr>
            <a:r>
              <a:rPr lang="en-GB" dirty="0"/>
              <a:t>Q – how wide / narrow the filter is</a:t>
            </a:r>
          </a:p>
        </p:txBody>
      </p:sp>
      <p:pic>
        <p:nvPicPr>
          <p:cNvPr id="8194" name="Picture 2" descr="http://macprovid.vo.llnwd.net/o43/hub/media/1095/8145/Figure_2.png"/>
          <p:cNvPicPr>
            <a:picLocks noChangeAspect="1" noChangeArrowheads="1"/>
          </p:cNvPicPr>
          <p:nvPr/>
        </p:nvPicPr>
        <p:blipFill rotWithShape="1">
          <a:blip r:embed="rId2">
            <a:extLst>
              <a:ext uri="{28A0092B-C50C-407E-A947-70E740481C1C}">
                <a14:useLocalDpi xmlns:a14="http://schemas.microsoft.com/office/drawing/2010/main" val="0"/>
              </a:ext>
            </a:extLst>
          </a:blip>
          <a:srcRect t="75400" r="12046"/>
          <a:stretch/>
        </p:blipFill>
        <p:spPr bwMode="auto">
          <a:xfrm>
            <a:off x="1254264" y="4365104"/>
            <a:ext cx="6702112" cy="114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4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HINTS</a:t>
            </a:r>
          </a:p>
        </p:txBody>
      </p:sp>
      <p:sp>
        <p:nvSpPr>
          <p:cNvPr id="3" name="Content Placeholder 2"/>
          <p:cNvSpPr>
            <a:spLocks noGrp="1"/>
          </p:cNvSpPr>
          <p:nvPr>
            <p:ph idx="1"/>
          </p:nvPr>
        </p:nvSpPr>
        <p:spPr/>
        <p:txBody>
          <a:bodyPr/>
          <a:lstStyle/>
          <a:p>
            <a:r>
              <a:rPr lang="en-GB" dirty="0"/>
              <a:t>Don’t overdo all frequencies – this can lead to it sounding unnatural and distorted</a:t>
            </a:r>
          </a:p>
          <a:p>
            <a:endParaRPr lang="en-GB" dirty="0"/>
          </a:p>
          <a:p>
            <a:r>
              <a:rPr lang="en-GB" dirty="0"/>
              <a:t>Work on the ‘problem’ areas only</a:t>
            </a:r>
          </a:p>
          <a:p>
            <a:endParaRPr lang="en-GB" dirty="0"/>
          </a:p>
          <a:p>
            <a:r>
              <a:rPr lang="en-GB" dirty="0"/>
              <a:t>USE YOUR EARS – keep your volumes reasonable… it’s not a rave!</a:t>
            </a:r>
          </a:p>
        </p:txBody>
      </p:sp>
    </p:spTree>
    <p:extLst>
      <p:ext uri="{BB962C8B-B14F-4D97-AF65-F5344CB8AC3E}">
        <p14:creationId xmlns:p14="http://schemas.microsoft.com/office/powerpoint/2010/main" val="36365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Compression</a:t>
            </a:r>
          </a:p>
        </p:txBody>
      </p:sp>
      <p:sp>
        <p:nvSpPr>
          <p:cNvPr id="3" name="Content Placeholder 2"/>
          <p:cNvSpPr>
            <a:spLocks noGrp="1"/>
          </p:cNvSpPr>
          <p:nvPr>
            <p:ph idx="1"/>
          </p:nvPr>
        </p:nvSpPr>
        <p:spPr/>
        <p:txBody>
          <a:bodyPr>
            <a:normAutofit/>
          </a:bodyPr>
          <a:lstStyle/>
          <a:p>
            <a:r>
              <a:rPr lang="en-GB" dirty="0"/>
              <a:t>Why use it in the first place?</a:t>
            </a:r>
          </a:p>
          <a:p>
            <a:pPr marL="0" indent="0">
              <a:buNone/>
            </a:pPr>
            <a:r>
              <a:rPr lang="en-GB" dirty="0">
                <a:solidFill>
                  <a:schemeClr val="accent5">
                    <a:lumMod val="75000"/>
                  </a:schemeClr>
                </a:solidFill>
              </a:rPr>
              <a:t>Compression is used to help reduce / avoid the dynamics in the song varying too much.  It will control the loud parts of the signal and trying to make it punchier and rounder with the quieter parts.</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There is no magic solution…. Just keep experimenting</a:t>
            </a:r>
          </a:p>
        </p:txBody>
      </p:sp>
    </p:spTree>
    <p:extLst>
      <p:ext uri="{BB962C8B-B14F-4D97-AF65-F5344CB8AC3E}">
        <p14:creationId xmlns:p14="http://schemas.microsoft.com/office/powerpoint/2010/main" val="174385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Sequencing</a:t>
            </a:r>
          </a:p>
        </p:txBody>
      </p:sp>
    </p:spTree>
    <p:extLst>
      <p:ext uri="{BB962C8B-B14F-4D97-AF65-F5344CB8AC3E}">
        <p14:creationId xmlns:p14="http://schemas.microsoft.com/office/powerpoint/2010/main" val="25237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creen Shot 2016-01-07 at 22.06.25.png">
            <a:extLst>
              <a:ext uri="{FF2B5EF4-FFF2-40B4-BE49-F238E27FC236}">
                <a16:creationId xmlns:a16="http://schemas.microsoft.com/office/drawing/2014/main" id="{DD64F112-F7DA-B347-B9EA-628D503D63FD}"/>
              </a:ext>
            </a:extLst>
          </p:cNvPr>
          <p:cNvPicPr>
            <a:picLocks noChangeAspect="1"/>
          </p:cNvPicPr>
          <p:nvPr/>
        </p:nvPicPr>
        <p:blipFill>
          <a:blip r:embed="rId2">
            <a:extLst/>
          </a:blip>
          <a:stretch>
            <a:fillRect/>
          </a:stretch>
        </p:blipFill>
        <p:spPr>
          <a:xfrm flipV="1">
            <a:off x="1277113" y="3511516"/>
            <a:ext cx="6453076" cy="2837657"/>
          </a:xfrm>
          <a:prstGeom prst="rect">
            <a:avLst/>
          </a:prstGeom>
          <a:ln w="12700">
            <a:miter lim="400000"/>
          </a:ln>
        </p:spPr>
      </p:pic>
      <p:pic>
        <p:nvPicPr>
          <p:cNvPr id="7" name="Screen Shot 2016-01-07 at 22.05.53.png">
            <a:extLst>
              <a:ext uri="{FF2B5EF4-FFF2-40B4-BE49-F238E27FC236}">
                <a16:creationId xmlns:a16="http://schemas.microsoft.com/office/drawing/2014/main" id="{445E15A7-6C4A-0048-AE82-D2F250DDEA26}"/>
              </a:ext>
            </a:extLst>
          </p:cNvPr>
          <p:cNvPicPr>
            <a:picLocks noChangeAspect="1"/>
          </p:cNvPicPr>
          <p:nvPr/>
        </p:nvPicPr>
        <p:blipFill>
          <a:blip r:embed="rId3">
            <a:extLst/>
          </a:blip>
          <a:stretch>
            <a:fillRect/>
          </a:stretch>
        </p:blipFill>
        <p:spPr>
          <a:xfrm flipV="1">
            <a:off x="1259632" y="218717"/>
            <a:ext cx="6452862" cy="2778902"/>
          </a:xfrm>
          <a:prstGeom prst="rect">
            <a:avLst/>
          </a:prstGeom>
          <a:ln w="12700">
            <a:miter lim="400000"/>
          </a:ln>
        </p:spPr>
      </p:pic>
      <p:sp>
        <p:nvSpPr>
          <p:cNvPr id="8" name="TextBox 7">
            <a:extLst>
              <a:ext uri="{FF2B5EF4-FFF2-40B4-BE49-F238E27FC236}">
                <a16:creationId xmlns:a16="http://schemas.microsoft.com/office/drawing/2014/main" id="{305C5049-D24F-624F-B6A1-47DFFBD32A58}"/>
              </a:ext>
            </a:extLst>
          </p:cNvPr>
          <p:cNvSpPr txBox="1"/>
          <p:nvPr/>
        </p:nvSpPr>
        <p:spPr>
          <a:xfrm>
            <a:off x="1403648" y="3100651"/>
            <a:ext cx="868699" cy="369332"/>
          </a:xfrm>
          <a:prstGeom prst="rect">
            <a:avLst/>
          </a:prstGeom>
          <a:noFill/>
        </p:spPr>
        <p:txBody>
          <a:bodyPr wrap="none" rtlCol="0">
            <a:spAutoFit/>
          </a:bodyPr>
          <a:lstStyle/>
          <a:p>
            <a:r>
              <a:rPr lang="en-GB" dirty="0"/>
              <a:t>Before </a:t>
            </a:r>
          </a:p>
        </p:txBody>
      </p:sp>
      <p:sp>
        <p:nvSpPr>
          <p:cNvPr id="9" name="TextBox 8">
            <a:extLst>
              <a:ext uri="{FF2B5EF4-FFF2-40B4-BE49-F238E27FC236}">
                <a16:creationId xmlns:a16="http://schemas.microsoft.com/office/drawing/2014/main" id="{71C5B9EC-7DE8-5847-826A-58B80C2BCCFA}"/>
              </a:ext>
            </a:extLst>
          </p:cNvPr>
          <p:cNvSpPr txBox="1"/>
          <p:nvPr/>
        </p:nvSpPr>
        <p:spPr>
          <a:xfrm>
            <a:off x="1331640" y="6410673"/>
            <a:ext cx="739305" cy="369332"/>
          </a:xfrm>
          <a:prstGeom prst="rect">
            <a:avLst/>
          </a:prstGeom>
          <a:noFill/>
        </p:spPr>
        <p:txBody>
          <a:bodyPr wrap="none" rtlCol="0">
            <a:spAutoFit/>
          </a:bodyPr>
          <a:lstStyle/>
          <a:p>
            <a:r>
              <a:rPr lang="en-GB" dirty="0"/>
              <a:t>After </a:t>
            </a:r>
          </a:p>
        </p:txBody>
      </p:sp>
    </p:spTree>
    <p:extLst>
      <p:ext uri="{BB962C8B-B14F-4D97-AF65-F5344CB8AC3E}">
        <p14:creationId xmlns:p14="http://schemas.microsoft.com/office/powerpoint/2010/main" val="461844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dirty="0"/>
              <a:t>Compression can be found in the channel strip (</a:t>
            </a:r>
            <a:r>
              <a:rPr lang="en-GB" dirty="0" err="1"/>
              <a:t>audioFX</a:t>
            </a:r>
            <a:r>
              <a:rPr lang="en-GB" dirty="0"/>
              <a:t>)</a:t>
            </a:r>
          </a:p>
          <a:p>
            <a:endParaRPr lang="en-GB" dirty="0"/>
          </a:p>
          <a:p>
            <a:r>
              <a:rPr lang="en-GB" dirty="0"/>
              <a:t>This will then give you a drop down menu</a:t>
            </a:r>
          </a:p>
          <a:p>
            <a:endParaRPr lang="en-GB" dirty="0"/>
          </a:p>
        </p:txBody>
      </p:sp>
      <p:sp>
        <p:nvSpPr>
          <p:cNvPr id="6" name="Content Placeholder 5"/>
          <p:cNvSpPr>
            <a:spLocks noGrp="1"/>
          </p:cNvSpPr>
          <p:nvPr>
            <p:ph sz="half" idx="2"/>
          </p:nvPr>
        </p:nvSpPr>
        <p:spPr/>
        <p:txBody>
          <a:bodyPr/>
          <a:lstStyle/>
          <a:p>
            <a:endParaRPr lang="en-GB"/>
          </a:p>
        </p:txBody>
      </p:sp>
      <p:pic>
        <p:nvPicPr>
          <p:cNvPr id="1027" name="Picture 3" descr="\\oakwgcfile01\StaffFolders\helena.wu\Desktop\screen shots for sequenciing\Screen Shot 2014-10-17 at 14.41.50.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6" t="43535" r="72007" b="8702"/>
          <a:stretch/>
        </p:blipFill>
        <p:spPr bwMode="auto">
          <a:xfrm>
            <a:off x="4644007" y="1556792"/>
            <a:ext cx="3892709" cy="43204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3347864" y="2492896"/>
            <a:ext cx="1296143"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24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Where to find the compressor in Logic Pro X</a:t>
            </a:r>
          </a:p>
        </p:txBody>
      </p:sp>
      <p:sp>
        <p:nvSpPr>
          <p:cNvPr id="3" name="Content Placeholder 2"/>
          <p:cNvSpPr>
            <a:spLocks noGrp="1"/>
          </p:cNvSpPr>
          <p:nvPr>
            <p:ph idx="1"/>
          </p:nvPr>
        </p:nvSpPr>
        <p:spPr/>
        <p:txBody>
          <a:bodyPr/>
          <a:lstStyle/>
          <a:p>
            <a:r>
              <a:rPr lang="en-GB" dirty="0"/>
              <a:t>It is situated in the individual channel.  </a:t>
            </a:r>
          </a:p>
          <a:p>
            <a:r>
              <a:rPr lang="en-GB" dirty="0"/>
              <a:t>Bring up the mixer</a:t>
            </a:r>
          </a:p>
          <a:p>
            <a:r>
              <a:rPr lang="en-GB" dirty="0"/>
              <a:t>Audio FX</a:t>
            </a:r>
          </a:p>
          <a:p>
            <a:r>
              <a:rPr lang="en-GB" dirty="0"/>
              <a:t>Dynamics</a:t>
            </a:r>
          </a:p>
          <a:p>
            <a:r>
              <a:rPr lang="en-GB" dirty="0"/>
              <a:t>Compressor</a:t>
            </a:r>
          </a:p>
          <a:p>
            <a:r>
              <a:rPr lang="en-GB" dirty="0"/>
              <a:t>Stereo</a:t>
            </a:r>
          </a:p>
        </p:txBody>
      </p:sp>
    </p:spTree>
    <p:extLst>
      <p:ext uri="{BB962C8B-B14F-4D97-AF65-F5344CB8AC3E}">
        <p14:creationId xmlns:p14="http://schemas.microsoft.com/office/powerpoint/2010/main" val="388229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are the different settings / parameters?</a:t>
            </a:r>
          </a:p>
        </p:txBody>
      </p:sp>
      <p:sp>
        <p:nvSpPr>
          <p:cNvPr id="3" name="Content Placeholder 2"/>
          <p:cNvSpPr>
            <a:spLocks noGrp="1"/>
          </p:cNvSpPr>
          <p:nvPr>
            <p:ph idx="1"/>
          </p:nvPr>
        </p:nvSpPr>
        <p:spPr/>
        <p:txBody>
          <a:bodyPr/>
          <a:lstStyle/>
          <a:p>
            <a:r>
              <a:rPr lang="en-GB" dirty="0">
                <a:solidFill>
                  <a:srgbClr val="C00000"/>
                </a:solidFill>
              </a:rPr>
              <a:t>Threshold</a:t>
            </a:r>
          </a:p>
          <a:p>
            <a:r>
              <a:rPr lang="en-GB" dirty="0">
                <a:solidFill>
                  <a:srgbClr val="C00000"/>
                </a:solidFill>
              </a:rPr>
              <a:t>Ratio</a:t>
            </a:r>
          </a:p>
          <a:p>
            <a:r>
              <a:rPr lang="en-GB" dirty="0"/>
              <a:t>Attack</a:t>
            </a:r>
          </a:p>
          <a:p>
            <a:r>
              <a:rPr lang="en-GB" dirty="0"/>
              <a:t>Release</a:t>
            </a:r>
          </a:p>
          <a:p>
            <a:r>
              <a:rPr lang="en-GB" dirty="0"/>
              <a:t>Knee</a:t>
            </a:r>
          </a:p>
          <a:p>
            <a:r>
              <a:rPr lang="en-GB" dirty="0"/>
              <a:t>Gain (auto gain should be off)</a:t>
            </a:r>
          </a:p>
          <a:p>
            <a:endParaRPr lang="en-GB" dirty="0"/>
          </a:p>
        </p:txBody>
      </p:sp>
    </p:spTree>
    <p:extLst>
      <p:ext uri="{BB962C8B-B14F-4D97-AF65-F5344CB8AC3E}">
        <p14:creationId xmlns:p14="http://schemas.microsoft.com/office/powerpoint/2010/main" val="348793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6712"/>
            <a:ext cx="8229600" cy="5793507"/>
          </a:xfrm>
        </p:spPr>
        <p:txBody>
          <a:bodyPr/>
          <a:lstStyle/>
          <a:p>
            <a:r>
              <a:rPr lang="en-GB" dirty="0"/>
              <a:t>MAKE SURE YOU TURN AUTO OFF FIRST!!!!</a:t>
            </a:r>
          </a:p>
        </p:txBody>
      </p:sp>
      <p:pic>
        <p:nvPicPr>
          <p:cNvPr id="2050" name="Picture 2" descr="\\oakwgcfile01\StaffFolders\helena.wu\My Documents\music practice and tech\unit 32 sequencing systems and techniques\Screen Shot 2014-10-14 at 12.55.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6029284" cy="34837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634314" y="1340768"/>
            <a:ext cx="513750" cy="30243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07199B4-5ADB-A244-B1D6-E5C7475BE077}"/>
              </a:ext>
            </a:extLst>
          </p:cNvPr>
          <p:cNvCxnSpPr>
            <a:cxnSpLocks/>
          </p:cNvCxnSpPr>
          <p:nvPr/>
        </p:nvCxnSpPr>
        <p:spPr>
          <a:xfrm>
            <a:off x="5029200" y="1340768"/>
            <a:ext cx="1496710" cy="45365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175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Threshold</a:t>
            </a:r>
          </a:p>
        </p:txBody>
      </p:sp>
      <p:sp>
        <p:nvSpPr>
          <p:cNvPr id="3" name="Content Placeholder 2"/>
          <p:cNvSpPr>
            <a:spLocks noGrp="1"/>
          </p:cNvSpPr>
          <p:nvPr>
            <p:ph idx="1"/>
          </p:nvPr>
        </p:nvSpPr>
        <p:spPr/>
        <p:txBody>
          <a:bodyPr>
            <a:normAutofit/>
          </a:bodyPr>
          <a:lstStyle/>
          <a:p>
            <a:pPr marL="0" indent="0">
              <a:buNone/>
            </a:pPr>
            <a:r>
              <a:rPr lang="en-GB" dirty="0"/>
              <a:t>What does this do</a:t>
            </a:r>
          </a:p>
          <a:p>
            <a:pPr marL="0" indent="0">
              <a:buNone/>
            </a:pPr>
            <a:r>
              <a:rPr lang="en-GB" dirty="0">
                <a:solidFill>
                  <a:schemeClr val="accent5">
                    <a:lumMod val="75000"/>
                  </a:schemeClr>
                </a:solidFill>
              </a:rPr>
              <a:t>You are telling the compressor what the limit (threshold) is before it works.  Ideally you should start at the top and </a:t>
            </a:r>
            <a:r>
              <a:rPr lang="en-GB" b="1" dirty="0">
                <a:solidFill>
                  <a:schemeClr val="accent5">
                    <a:lumMod val="75000"/>
                  </a:schemeClr>
                </a:solidFill>
              </a:rPr>
              <a:t>SLOWLY </a:t>
            </a:r>
            <a:r>
              <a:rPr lang="en-GB" dirty="0">
                <a:solidFill>
                  <a:schemeClr val="accent5">
                    <a:lumMod val="75000"/>
                  </a:schemeClr>
                </a:solidFill>
              </a:rPr>
              <a:t>work downwards, so that the negative numbers increase…. Always use your ears.  </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The more you increase the threshold, the more gain reduction is applied</a:t>
            </a:r>
          </a:p>
          <a:p>
            <a:pPr marL="0" indent="0">
              <a:buNone/>
            </a:pPr>
            <a:r>
              <a:rPr lang="en-GB" dirty="0">
                <a:solidFill>
                  <a:schemeClr val="accent5">
                    <a:lumMod val="75000"/>
                  </a:schemeClr>
                </a:solidFill>
              </a:rPr>
              <a:t>A good reference is reducing the gain by 6dB</a:t>
            </a:r>
          </a:p>
          <a:p>
            <a:pPr marL="0" indent="0">
              <a:buNone/>
            </a:pPr>
            <a:endParaRPr lang="en-GB" dirty="0"/>
          </a:p>
        </p:txBody>
      </p:sp>
    </p:spTree>
    <p:extLst>
      <p:ext uri="{BB962C8B-B14F-4D97-AF65-F5344CB8AC3E}">
        <p14:creationId xmlns:p14="http://schemas.microsoft.com/office/powerpoint/2010/main" val="360843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a:t>
            </a:r>
          </a:p>
        </p:txBody>
      </p:sp>
      <p:sp>
        <p:nvSpPr>
          <p:cNvPr id="3" name="Content Placeholder 2"/>
          <p:cNvSpPr>
            <a:spLocks noGrp="1"/>
          </p:cNvSpPr>
          <p:nvPr>
            <p:ph idx="1"/>
          </p:nvPr>
        </p:nvSpPr>
        <p:spPr/>
        <p:txBody>
          <a:bodyPr/>
          <a:lstStyle/>
          <a:p>
            <a:pPr marL="0" indent="0">
              <a:buNone/>
            </a:pPr>
            <a:r>
              <a:rPr lang="en-GB" dirty="0"/>
              <a:t>What does this do</a:t>
            </a:r>
          </a:p>
          <a:p>
            <a:pPr marL="0" indent="0">
              <a:buNone/>
            </a:pPr>
            <a:r>
              <a:rPr lang="en-GB" dirty="0">
                <a:solidFill>
                  <a:schemeClr val="accent5">
                    <a:lumMod val="75000"/>
                  </a:schemeClr>
                </a:solidFill>
              </a:rPr>
              <a:t>This is how much of the compressor is applied once the threshold has been met.  The higher the ratio, the harder the compressor works…. Look at the graph on the next slide</a:t>
            </a:r>
          </a:p>
        </p:txBody>
      </p:sp>
      <p:sp>
        <p:nvSpPr>
          <p:cNvPr id="4" name="AutoShape 2" descr="data:image/png;base64,iVBORw0KGgoAAAANSUhEUgAAAPsAAADJCAMAAADSHrQyAAAAkFBMVEX///8AAADb29v39/fm5uby8vL6+vrq6uqhoaHw8PD19fXr6+t3d3fj4+OdnZ3d3d1TU1PHx8dOTk5eXl7W1ta9vb3Ly8uBgYGHh4epqanQ0NDCwsKXl5dISEh5eXmPj49sbGwpKSm1tbU2NjZlZWWvr69ZWVkfHx9AQEAMDAw0NDQXFxcnJyc8PDwTExMcHBxhXpe4AAAPJElEQVR4nO2diWKqOhBAE3YQxIUdlEW06m37/v/vXhJQIXFBBGulc29bHMOQQxIgk2QA4E/+5E/+5E/+5LeLeNiQxGvJLog6m9yUTStNTzKfhIe8exDKxdYCwhbsQsKLdRkJdBrFoJKIFmPHopOIJp1EZMxwEp2GY8xwVAo9Uw6bPPgu2SXQin1JaySGfcxUKIariUYc0RqDYb9pRrZD5fRph9kxttSKXac1PMuu3s4iXTwt2VkzdU2QA4Z9CvpkF5dL11vq8uygqXIJSSWLOTlN2Rr0wz5HjY1hx9Iju8WN56Z1OoBR+dZYVLK4J+z+GPTCHuLj1tiPNbLPOm/jdN/hAl0elHDjAm+xlICcLxJgbPztGJhqsvABWKnAmukRzl737GKCf5/YnQi6PsHOPBiHzK635C52qAA3AvlE4+YZsDdgawFTMqAjrSwB/Z6sEbsGR+oO5ah7dswJquxG6EwD0t6t0AnZa9AtuY8dXWwSkAfAhP7Yh0BP0HGNLQBRZqOaz83ASsxitEMf5R7zxd9qnX9M2rBbwIKGZaFcOTFUjRlmzzaIdovY1xFq7z2w81G58aPs6GJr7FGBC+gfyKcCKvFobUARt4e9KqBEq+7Z18fnkOezhx7a+EItywVLDpja5DP1QJKmOrnH+bZhpR/I1EYF/m7hdX6Py0/7Pp+9Lk9+tpFM56QYGLs5ryiGxZ5Pq4oBsZtgXT/8gNg5ieppdsjO9mFlWqN004fVGHahQR9WH1OKaXfsucHVxLSmZl1jeAGlMW1K0URjBg6tCa0bhk0zyUxK5Q+l3MU1Y8YZSHsPE9Zwh3X+ldlz44zhYbAH1jnDg2CX87OGh8CuZ+cND4Bd0S4Yfn923rtk+O3ZfY/WHOXd2XXtsuE3ZxfsK4bfm92a05qqvDV7btGamrwzu13XDom9GHi6Yvht2QWPJuuTvcHcg476703Y3duenLfx21A7BS5361Dv6rfJlsyxey33F2rvyejmnBPwpj5qzpGGym7Mz5oZAnsSnjczAPb1SDpv5v3Z+eUlM2/PHsUXzbw7u3t0VQyOXfWvmHlvdqfiqhgYe15NOCz2wKo+4AyKXZ3XNANiB+76lpmfZu/LdyGMNaoX2+CkdsrO10U1KYUUybTG4hmNRKsYjWzQO3HLm2YYjWR3x56MhLoYgVxXjGKO0shTSnFGIzAazqprxGih3jTDaOTsqf66nuq8LrZYK/QefhvZbrFWCLwFOzdps04KvAN7EoChsocEe5DsGplGNEj2uJwjO0D2+PA0Nzz244qn4bHbyVEzNPakYn5g7KZT4R0WuzCrah5lt46LiFSDTtZAnsuu2zXNg+xQd2HBvPp8+bgHmVqHfbzOH5eKvni8C405z636sLU1I1H0SLyLRJXrYgSUAvsuKJnSigYaMV5qlCow7jQzEq356jSSAUyMzLVnl7S6jEy+rpAigdLwFqXQ+IDRUGmkpWnQZjj1tpmKhgfWBEJ4YseLrwvpMd4FrWlR50VffTTGi5Ej8vHJXycX6MTIK1/rgs2jcQ8IeSRV/LRw4uoKwfZ1uMyYXW/Jk9gT7sG1/wfyqo+a4ywL3eMs9K1lWuwUrVvyHPYAR296gP1E/uvGZdQJ/t2avUrenJ3349PacZE+Es7LM9jL4Czt2AUZk8enlA3ZBehP58fBvsShvsbXxiewK+VJb8UuTOrkjdm/8LytVQjQeZcddesqUmhgf5GAzoIzcqC/fgK7dFj204JdSGjyxuzkpucv8V8nARvFAZutFc1AiB5k9akAA6t/9vXxAHezE3JmZnUzdp6w23nJrqPSnqCfnTh1AVhOn1Ln3dO+d7LLRZkzndOm5Y7nL8VxGZOHsKMcLQzC7jyDXbBPeHexF+R8+zFoV8eFL2PIsY5LGmxI3C8L3XPSZ7CbVVfFHexH8gfG35OPDUTEym6TJ8DZbfl5Pt+hh7+v2Ww7BW6a9Muu1+4sjdkJucdfMNz42aZcCKCVhsBEKHzjxwfAPtnD+tqAhuwjvULe5byLLZ3r/tgNKa8rmrAbap38cfbgWMxy7WgIqr81IwkdnKVBrA81p8gfn3uQ2Of1X0LrtUI3g7PEGbXs51aMF1MIcJnPA6Ga7OG1QjqZl69FsQxwxD0VnQrFQxsLobdy58f3rhVSXUSeaHSa6/6620LYte9p8K1yX+iOr4CPzFoFhL2f9h7md64dUJf4GU5j3eyPjk0Q9rFrWe4Y/Kei+/p0w1l+0h+7btw3f74gF/sYlyHsse4rvgWUsTUH2QZtT3tjJwNPd8whP5D3wo478Vlxy9FS9Mn8INs9scuTs2kusJN2fnjs74Ed7tMvoO+TjwA91uJH2fG/ZL8G+17Y3ex8mrPsYpW8x7HIGlW53T37uhx4asA+GmHyZcX87x6HlfRLaRh2cUmR98hezPVYC8DJsrD83DW74l5MQ7FrdJlXzVzRtGJfFzvN0X09Xi8/AfCmnbN74uU0NXbNQ+Q50wr6Yt/hG4/nJBaYodsvRM/yi67ZRV+6nKY6vw6T6+roWfMu1E88eBco0AKTdaBgrwLsmD2YXEtzZC/IR0+ccxJs0O0HPckvEPsyShKkSru9x+nW1TQl+5H8iezYUYVd9LjOo3zl6C78KXfJHnDXO5+EvSAvu0uPs/PMxlnR/iEKPE2haO8Lu+M6L25upEHsPCZPjh3Fh9k9WDBPbr1fJkX9wzSfpOg6n24hesI1N92xC7F/K41kxDXyx9nNZcku3hp/t/Fi4yoYqv2d9d9jnuZgevSndn6QJrF5r/XfU4DZG823WZ/5zPhtOMZvY96O8WJaczrMLldNYxoWfpLJw7pPhonxci1UjGkaQuC7q92xgkUZgOjs2U3Yz0k35Z7p14OzSLi2z9mBxnvKXQq9FYSV+TajnWnCcprmz71XyD0XnOWURiraudR+7oFouynhnivmsb3LruvBQ5S/n2KX7XPBWY7jsJg8F9qOvxuI+5Nw5z4xWfNRw+LHjuB4yux6SzpgJy8WusR+JG/FPrKX/6rcWGrsdvET2KHN5uCWPM7uTs9kukwjRTjfpQPyTvZRtvyPcCfrmgfzhebbhML5IUOUpkZ+31hkppPy3iUZU5Vfh50vp7Sw7FadvOGYFMrROvnG3N96JoAzV/6XYR9fCs4i0eSN2I0oIdX8Pz073DS7G4tk5DH26Lh+vZ5FQj6nBhpuxbNa54T7Y5lVE74qO3+c9FbPIiFnGuoVdtMvuNPEpo/1ouzTSs+tkkVCbjbyUZM9/XnB7doiaDAm9RLsy2pGj1kcI4yNCc73YSmRLaXk9kKtboY1fJBXYK+teDpk8Uh+m91SNoR774Unx8PvYB9taxqSxQr5dXZrPCHcX/G07nD5FexeRmsKcq6qqUvJHkQzwr2NnSZTV16PPVMpBxmnIJxJNaMMGK8Bp+RexE7r9e+9vlOpwZoRjj5jSr3MsVDskhN/Ee5ZFByQW62T6pA9N8y6WFNKgefb1ESIFnL1exP7ZCahULdkH7420OU8WZXcNicYx3ShRR3quNNljfGzsXljreaI9zE5O5vp8PwzjbeEexIzTzuPr497SFq0d9GXKhnCtX1mnck0uvuLobcn3BsFnS2euWz8urXA1ra6LqAgP5NFUfEObqbyuy7ehQ1+lH2Jg7OU7P6BnMpixc1U0f969mLgibBj8sWh5R+zqNruR1HPfaod/HZ2rZgUblLkZRZH2fL76GZiuiW/nP0YnIWQB5U0xijTT9xY7ptbWMrrsvti8TRHk8uZvivda6ed34td8khe6+TGOiHc/05upkLeit0mkxPXmLwc2UPcpZvJptfevRe7i4t1vSNlLuAmX7iZPl2bxC9hLL8Ru2yX5Ojabsb5wc10uBRcG48r5deyCwtCPgmE0r2298LqY/5PsgvrmHlcbiIN2T3Hxle0SdG+V3pIz/H/SXY/gm3C2zRj550IHmSF3UwN3KnPYie1L+2N3T+QL6Ly1sYeqoGG7ccxR2pipuzDzldWPgsB2ONz3JqdioarmvVouBJYwJcSMu/C5kBqgcPk3Zbs+cioiWAGQu2zkP40LCWEfRqCrQIOjpeW7Df9dajUGU9Ok/VxTHa0BnW+geGyvXsbdYz94UV7Zy01kJvtfQtTr8Ecs46udQ0MU77KlAPZ7t9/GzpZA7nF/gU/JOXH3gN+TvM0/zxC53/wHejnNM9iX8FP6Sff/35O8yT2PUEfJPsepiRzw2OXUpgWW4NjR+j7UjM0dukTrg6agbHzn/DrqBkWO/8BK9MqBsWu/VdFHxK7zH/DRVUzHHbJ+ldHf192pg87gnBW1/T2TqWfnnNCxeYdGTu4V0dVlRqbtc8okUMp5NGU0TBpTIs2Ewg3d2IMjzp8r1A9Ni9vQDihovVKkcAEzNUYDR1UV2Pi9woGvdOdsXkLRYfvk6q3dxXCBdO6X6vO9zU2gdr6hvUkvda1rid2GaOfmV83AHaEPv/Jd6CfNfMcdoGgD5IdoZMB9gGyGyX6ANkRelJsDY7dPKIPjr2CPjR2DsLT5X5Y7DX0YbFbEFY7sgNid1Fbd6ua4bDLWwp9QOzovh5TKiaLChM0qNV8G4npCrMBQprPt+lAcP9lVpfJnJJ0QaWYLegkcybJbEYn2TQww1ph0qw6YwfSr5PO0P/kTxqLfLbJqcWVfXShPTrFmgur+HoBgOe5aFv2zid/VbEW57Rhca80v859CYBdfP1VXO0h+s9Zyzk6C8x95aWFmwHLjidTwEfrGSo7Bd2sXDD5WuIVBGZxYuJJDMi8R48HymTJl6dGwAN98WwKCb6IfjL6HvvagtgzaMpQ0mAmzX3y9hIIsiVZTlOwz2zg62DBASEFXgScr5J9HaGz4UpjzO4rOICgvL96rFcTzI6a6dzUEILxBTaE/VDnMbsG1/4aAnsJ4jUg21LxNQ7xhwOvYfZp6OktQ5D9nGD2mLB/o2tbCjY45uuhQRN2FVqOY2EtAsXbQXlqIuUYgIv8GQHtV7JvTB4KYOyBZQZQA54m5EuTDN1DjjwcuzpSTjK8XbBPUUnPbRAU7AY6M9b84nFeUbg5sFG7TUwt1fczBPaZRik6FyleCW7s0vTbGW33aYwdQgGq1Zt0n4NpcU1DxNrX3vtAW/t0hS6O8YWXYby6iOnduzCo/3WTlaeL2qKtUp1StdX07z/5E0b+B8keWDl4yCM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png;base64,iVBORw0KGgoAAAANSUhEUgAAAPsAAADJCAMAAADSHrQyAAAAkFBMVEX///8AAADb29v39/fm5uby8vL6+vrq6uqhoaHw8PD19fXr6+t3d3fj4+OdnZ3d3d1TU1PHx8dOTk5eXl7W1ta9vb3Ly8uBgYGHh4epqanQ0NDCwsKXl5dISEh5eXmPj49sbGwpKSm1tbU2NjZlZWWvr69ZWVkfHx9AQEAMDAw0NDQXFxcnJyc8PDwTExMcHBxhXpe4AAAPJElEQVR4nO2diWKqOhBAE3YQxIUdlEW06m37/v/vXhJQIXFBBGulc29bHMOQQxIgk2QA4E/+5E/+5E/+5LeLeNiQxGvJLog6m9yUTStNTzKfhIe8exDKxdYCwhbsQsKLdRkJdBrFoJKIFmPHopOIJp1EZMxwEp2GY8xwVAo9Uw6bPPgu2SXQin1JaySGfcxUKIariUYc0RqDYb9pRrZD5fRph9kxttSKXac1PMuu3s4iXTwt2VkzdU2QA4Z9CvpkF5dL11vq8uygqXIJSSWLOTlN2Rr0wz5HjY1hx9Iju8WN56Z1OoBR+dZYVLK4J+z+GPTCHuLj1tiPNbLPOm/jdN/hAl0elHDjAm+xlICcLxJgbPztGJhqsvABWKnAmukRzl737GKCf5/YnQi6PsHOPBiHzK635C52qAA3AvlE4+YZsDdgawFTMqAjrSwB/Z6sEbsGR+oO5ah7dswJquxG6EwD0t6t0AnZa9AtuY8dXWwSkAfAhP7Yh0BP0HGNLQBRZqOaz83ASsxitEMf5R7zxd9qnX9M2rBbwIKGZaFcOTFUjRlmzzaIdovY1xFq7z2w81G58aPs6GJr7FGBC+gfyKcCKvFobUARt4e9KqBEq+7Z18fnkOezhx7a+EItywVLDpja5DP1QJKmOrnH+bZhpR/I1EYF/m7hdX6Py0/7Pp+9Lk9+tpFM56QYGLs5ryiGxZ5Pq4oBsZtgXT/8gNg5ieppdsjO9mFlWqN004fVGHahQR9WH1OKaXfsucHVxLSmZl1jeAGlMW1K0URjBg6tCa0bhk0zyUxK5Q+l3MU1Y8YZSHsPE9Zwh3X+ldlz44zhYbAH1jnDg2CX87OGh8CuZ+cND4Bd0S4Yfn923rtk+O3ZfY/WHOXd2XXtsuE3ZxfsK4bfm92a05qqvDV7btGamrwzu13XDom9GHi6Yvht2QWPJuuTvcHcg476703Y3duenLfx21A7BS5361Dv6rfJlsyxey33F2rvyejmnBPwpj5qzpGGym7Mz5oZAnsSnjczAPb1SDpv5v3Z+eUlM2/PHsUXzbw7u3t0VQyOXfWvmHlvdqfiqhgYe15NOCz2wKo+4AyKXZ3XNANiB+76lpmfZu/LdyGMNaoX2+CkdsrO10U1KYUUybTG4hmNRKsYjWzQO3HLm2YYjWR3x56MhLoYgVxXjGKO0shTSnFGIzAazqprxGih3jTDaOTsqf66nuq8LrZYK/QefhvZbrFWCLwFOzdps04KvAN7EoChsocEe5DsGplGNEj2uJwjO0D2+PA0Nzz244qn4bHbyVEzNPakYn5g7KZT4R0WuzCrah5lt46LiFSDTtZAnsuu2zXNg+xQd2HBvPp8+bgHmVqHfbzOH5eKvni8C405z636sLU1I1H0SLyLRJXrYgSUAvsuKJnSigYaMV5qlCow7jQzEq356jSSAUyMzLVnl7S6jEy+rpAigdLwFqXQ+IDRUGmkpWnQZjj1tpmKhgfWBEJ4YseLrwvpMd4FrWlR50VffTTGi5Ej8vHJXycX6MTIK1/rgs2jcQ8IeSRV/LRw4uoKwfZ1uMyYXW/Jk9gT7sG1/wfyqo+a4ywL3eMs9K1lWuwUrVvyHPYAR296gP1E/uvGZdQJ/t2avUrenJ3349PacZE+Es7LM9jL4Czt2AUZk8enlA3ZBehP58fBvsShvsbXxiewK+VJb8UuTOrkjdm/8LytVQjQeZcddesqUmhgf5GAzoIzcqC/fgK7dFj204JdSGjyxuzkpucv8V8nARvFAZutFc1AiB5k9akAA6t/9vXxAHezE3JmZnUzdp6w23nJrqPSnqCfnTh1AVhOn1Ln3dO+d7LLRZkzndOm5Y7nL8VxGZOHsKMcLQzC7jyDXbBPeHexF+R8+zFoV8eFL2PIsY5LGmxI3C8L3XPSZ7CbVVfFHexH8gfG35OPDUTEym6TJ8DZbfl5Pt+hh7+v2Ww7BW6a9Muu1+4sjdkJucdfMNz42aZcCKCVhsBEKHzjxwfAPtnD+tqAhuwjvULe5byLLZ3r/tgNKa8rmrAbap38cfbgWMxy7WgIqr81IwkdnKVBrA81p8gfn3uQ2Of1X0LrtUI3g7PEGbXs51aMF1MIcJnPA6Ga7OG1QjqZl69FsQxwxD0VnQrFQxsLobdy58f3rhVSXUSeaHSa6/6620LYte9p8K1yX+iOr4CPzFoFhL2f9h7md64dUJf4GU5j3eyPjk0Q9rFrWe4Y/Kei+/p0w1l+0h+7btw3f74gF/sYlyHsse4rvgWUsTUH2QZtT3tjJwNPd8whP5D3wo478Vlxy9FS9Mn8INs9scuTs2kusJN2fnjs74Ed7tMvoO+TjwA91uJH2fG/ZL8G+17Y3ex8mrPsYpW8x7HIGlW53T37uhx4asA+GmHyZcX87x6HlfRLaRh2cUmR98hezPVYC8DJsrD83DW74l5MQ7FrdJlXzVzRtGJfFzvN0X09Xi8/AfCmnbN74uU0NXbNQ+Q50wr6Yt/hG4/nJBaYodsvRM/yi67ZRV+6nKY6vw6T6+roWfMu1E88eBco0AKTdaBgrwLsmD2YXEtzZC/IR0+ccxJs0O0HPckvEPsyShKkSru9x+nW1TQl+5H8iezYUYVd9LjOo3zl6C78KXfJHnDXO5+EvSAvu0uPs/PMxlnR/iEKPE2haO8Lu+M6L25upEHsPCZPjh3Fh9k9WDBPbr1fJkX9wzSfpOg6n24hesI1N92xC7F/K41kxDXyx9nNZcku3hp/t/Fi4yoYqv2d9d9jnuZgevSndn6QJrF5r/XfU4DZG823WZ/5zPhtOMZvY96O8WJaczrMLldNYxoWfpLJw7pPhonxci1UjGkaQuC7q92xgkUZgOjs2U3Yz0k35Z7p14OzSLi2z9mBxnvKXQq9FYSV+TajnWnCcprmz71XyD0XnOWURiraudR+7oFouynhnivmsb3LruvBQ5S/n2KX7XPBWY7jsJg8F9qOvxuI+5Nw5z4xWfNRw+LHjuB4yux6SzpgJy8WusR+JG/FPrKX/6rcWGrsdvET2KHN5uCWPM7uTs9kukwjRTjfpQPyTvZRtvyPcCfrmgfzhebbhML5IUOUpkZ+31hkppPy3iUZU5Vfh50vp7Sw7FadvOGYFMrROvnG3N96JoAzV/6XYR9fCs4i0eSN2I0oIdX8Pz073DS7G4tk5DH26Lh+vZ5FQj6nBhpuxbNa54T7Y5lVE74qO3+c9FbPIiFnGuoVdtMvuNPEpo/1ouzTSs+tkkVCbjbyUZM9/XnB7doiaDAm9RLsy2pGj1kcI4yNCc73YSmRLaXk9kKtboY1fJBXYK+teDpk8Uh+m91SNoR774Unx8PvYB9taxqSxQr5dXZrPCHcX/G07nD5FexeRmsKcq6qqUvJHkQzwr2NnSZTV16PPVMpBxmnIJxJNaMMGK8Bp+RexE7r9e+9vlOpwZoRjj5jSr3MsVDskhN/Ee5ZFByQW62T6pA9N8y6WFNKgefb1ESIFnL1exP7ZCahULdkH7420OU8WZXcNicYx3ShRR3quNNljfGzsXljreaI9zE5O5vp8PwzjbeEexIzTzuPr497SFq0d9GXKhnCtX1mnck0uvuLobcn3BsFnS2euWz8urXA1ra6LqAgP5NFUfEObqbyuy7ehQ1+lH2Jg7OU7P6BnMpixc1U0f969mLgibBj8sWh5R+zqNruR1HPfaod/HZ2rZgUblLkZRZH2fL76GZiuiW/nP0YnIWQB5U0xijTT9xY7ptbWMrrsvti8TRHk8uZvivda6ed34td8khe6+TGOiHc/05upkLeit0mkxPXmLwc2UPcpZvJptfevRe7i4t1vSNlLuAmX7iZPl2bxC9hLL8Ru2yX5Ojabsb5wc10uBRcG48r5deyCwtCPgmE0r2298LqY/5PsgvrmHlcbiIN2T3Hxle0SdG+V3pIz/H/SXY/gm3C2zRj550IHmSF3UwN3KnPYie1L+2N3T+QL6Ly1sYeqoGG7ccxR2pipuzDzldWPgsB2ONz3JqdioarmvVouBJYwJcSMu/C5kBqgcPk3Zbs+cioiWAGQu2zkP40LCWEfRqCrQIOjpeW7Df9dajUGU9Ok/VxTHa0BnW+geGyvXsbdYz94UV7Zy01kJvtfQtTr8Ecs46udQ0MU77KlAPZ7t9/GzpZA7nF/gU/JOXH3gN+TvM0/zxC53/wHejnNM9iX8FP6Sff/35O8yT2PUEfJPsepiRzw2OXUpgWW4NjR+j7UjM0dukTrg6agbHzn/DrqBkWO/8BK9MqBsWu/VdFHxK7zH/DRVUzHHbJ+ldHf192pg87gnBW1/T2TqWfnnNCxeYdGTu4V0dVlRqbtc8okUMp5NGU0TBpTIs2Ewg3d2IMjzp8r1A9Ni9vQDihovVKkcAEzNUYDR1UV2Pi9woGvdOdsXkLRYfvk6q3dxXCBdO6X6vO9zU2gdr6hvUkvda1rid2GaOfmV83AHaEPv/Jd6CfNfMcdoGgD5IdoZMB9gGyGyX6ANkRelJsDY7dPKIPjr2CPjR2DsLT5X5Y7DX0YbFbEFY7sgNid1Fbd6ua4bDLWwp9QOzovh5TKiaLChM0qNV8G4npCrMBQprPt+lAcP9lVpfJnJJ0QaWYLegkcybJbEYn2TQww1ph0qw6YwfSr5PO0P/kTxqLfLbJqcWVfXShPTrFmgur+HoBgOe5aFv2zid/VbEW57Rhca80v859CYBdfP1VXO0h+s9Zyzk6C8x95aWFmwHLjidTwEfrGSo7Bd2sXDD5WuIVBGZxYuJJDMi8R48HymTJl6dGwAN98WwKCb6IfjL6HvvagtgzaMpQ0mAmzX3y9hIIsiVZTlOwz2zg62DBASEFXgScr5J9HaGz4UpjzO4rOICgvL96rFcTzI6a6dzUEILxBTaE/VDnMbsG1/4aAnsJ4jUg21LxNQ7xhwOvYfZp6OktQ5D9nGD2mLB/o2tbCjY45uuhQRN2FVqOY2EtAsXbQXlqIuUYgIv8GQHtV7JvTB4KYOyBZQZQA54m5EuTDN1DjjwcuzpSTjK8XbBPUUnPbRAU7AY6M9b84nFeUbg5sFG7TUwt1fczBPaZRik6FyleCW7s0vTbGW33aYwdQgGq1Zt0n4NpcU1DxNrX3vtAW/t0hS6O8YWXYby6iOnduzCo/3WTlaeL2qKtUp1StdX07z/5E0b+B8keWDl4yCM1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0843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upload.wikimedia.org/wikipedia/commons/thumb/e/e3/Compression_ratio.svg/1280px-Compression_rati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613886" cy="609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76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ATTACK!!</a:t>
            </a:r>
          </a:p>
        </p:txBody>
      </p:sp>
      <p:sp>
        <p:nvSpPr>
          <p:cNvPr id="3" name="Content Placeholder 2"/>
          <p:cNvSpPr>
            <a:spLocks noGrp="1"/>
          </p:cNvSpPr>
          <p:nvPr>
            <p:ph idx="1"/>
          </p:nvPr>
        </p:nvSpPr>
        <p:spPr/>
        <p:txBody>
          <a:bodyPr>
            <a:normAutofit/>
          </a:bodyPr>
          <a:lstStyle/>
          <a:p>
            <a:pPr marL="0" indent="0">
              <a:buNone/>
            </a:pPr>
            <a:r>
              <a:rPr lang="en-GB" dirty="0"/>
              <a:t>What does this do</a:t>
            </a:r>
          </a:p>
          <a:p>
            <a:pPr marL="0" indent="0">
              <a:buNone/>
            </a:pPr>
            <a:r>
              <a:rPr lang="en-GB" dirty="0">
                <a:solidFill>
                  <a:schemeClr val="accent5">
                    <a:lumMod val="75000"/>
                  </a:schemeClr>
                </a:solidFill>
              </a:rPr>
              <a:t>This is how quickly you want Logic (or any DAW) to start compressing.  It works in </a:t>
            </a:r>
            <a:r>
              <a:rPr lang="en-GB" dirty="0" err="1">
                <a:solidFill>
                  <a:schemeClr val="accent5">
                    <a:lumMod val="75000"/>
                  </a:schemeClr>
                </a:solidFill>
              </a:rPr>
              <a:t>ms</a:t>
            </a:r>
            <a:r>
              <a:rPr lang="en-GB" dirty="0">
                <a:solidFill>
                  <a:schemeClr val="accent5">
                    <a:lumMod val="75000"/>
                  </a:schemeClr>
                </a:solidFill>
              </a:rPr>
              <a:t> (milliseconds)  The higher the attack value the longer it takes the compressor to work</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For example </a:t>
            </a:r>
          </a:p>
          <a:p>
            <a:pPr marL="400050" lvl="1" indent="0">
              <a:buNone/>
            </a:pPr>
            <a:r>
              <a:rPr lang="en-GB" dirty="0">
                <a:solidFill>
                  <a:schemeClr val="accent5">
                    <a:lumMod val="75000"/>
                  </a:schemeClr>
                </a:solidFill>
              </a:rPr>
              <a:t>0.00 </a:t>
            </a:r>
            <a:r>
              <a:rPr lang="en-GB" dirty="0" err="1">
                <a:solidFill>
                  <a:schemeClr val="accent5">
                    <a:lumMod val="75000"/>
                  </a:schemeClr>
                </a:solidFill>
              </a:rPr>
              <a:t>ms</a:t>
            </a:r>
            <a:r>
              <a:rPr lang="en-GB" dirty="0">
                <a:solidFill>
                  <a:schemeClr val="accent5">
                    <a:lumMod val="75000"/>
                  </a:schemeClr>
                </a:solidFill>
              </a:rPr>
              <a:t> means that it will work instantly</a:t>
            </a:r>
          </a:p>
          <a:p>
            <a:pPr marL="400050" lvl="1" indent="0">
              <a:buNone/>
            </a:pPr>
            <a:r>
              <a:rPr lang="en-GB" dirty="0">
                <a:solidFill>
                  <a:schemeClr val="accent5">
                    <a:lumMod val="75000"/>
                  </a:schemeClr>
                </a:solidFill>
              </a:rPr>
              <a:t>8.00 </a:t>
            </a:r>
            <a:r>
              <a:rPr lang="en-GB" dirty="0" err="1">
                <a:solidFill>
                  <a:schemeClr val="accent5">
                    <a:lumMod val="75000"/>
                  </a:schemeClr>
                </a:solidFill>
              </a:rPr>
              <a:t>ms</a:t>
            </a:r>
            <a:r>
              <a:rPr lang="en-GB" dirty="0">
                <a:solidFill>
                  <a:schemeClr val="accent5">
                    <a:lumMod val="75000"/>
                  </a:schemeClr>
                </a:solidFill>
              </a:rPr>
              <a:t> means that it will work after 8.00ms</a:t>
            </a:r>
          </a:p>
          <a:p>
            <a:pPr marL="0" indent="0">
              <a:buNone/>
            </a:pPr>
            <a:endParaRPr lang="en-GB" dirty="0">
              <a:solidFill>
                <a:schemeClr val="accent5">
                  <a:lumMod val="75000"/>
                </a:schemeClr>
              </a:solidFill>
            </a:endParaRPr>
          </a:p>
        </p:txBody>
      </p:sp>
      <p:pic>
        <p:nvPicPr>
          <p:cNvPr id="1026" name="Picture 2" descr="http://t1.gstatic.com/images?q=tbn:ANd9GcS_aW0ofey29PsH_3vdbR4YxQ_tmPAu6KeAtYeV5A8STK9NehF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88640"/>
            <a:ext cx="2088232" cy="14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053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Release</a:t>
            </a:r>
          </a:p>
        </p:txBody>
      </p:sp>
      <p:sp>
        <p:nvSpPr>
          <p:cNvPr id="3" name="Content Placeholder 2"/>
          <p:cNvSpPr>
            <a:spLocks noGrp="1"/>
          </p:cNvSpPr>
          <p:nvPr>
            <p:ph idx="1"/>
          </p:nvPr>
        </p:nvSpPr>
        <p:spPr/>
        <p:txBody>
          <a:bodyPr>
            <a:normAutofit lnSpcReduction="10000"/>
          </a:bodyPr>
          <a:lstStyle/>
          <a:p>
            <a:pPr marL="0" indent="0">
              <a:buNone/>
            </a:pPr>
            <a:r>
              <a:rPr lang="en-GB" dirty="0"/>
              <a:t>What does this do</a:t>
            </a:r>
          </a:p>
          <a:p>
            <a:pPr marL="0" indent="0">
              <a:buNone/>
            </a:pPr>
            <a:r>
              <a:rPr lang="en-GB" dirty="0">
                <a:solidFill>
                  <a:schemeClr val="accent5">
                    <a:lumMod val="75000"/>
                  </a:schemeClr>
                </a:solidFill>
              </a:rPr>
              <a:t>This is how quickly you want Logic (or any DAW) to stop compressing once it has fallen below the set limit.  It works in </a:t>
            </a:r>
            <a:r>
              <a:rPr lang="en-GB" dirty="0" err="1">
                <a:solidFill>
                  <a:schemeClr val="accent5">
                    <a:lumMod val="75000"/>
                  </a:schemeClr>
                </a:solidFill>
              </a:rPr>
              <a:t>ms</a:t>
            </a:r>
            <a:r>
              <a:rPr lang="en-GB" dirty="0">
                <a:solidFill>
                  <a:schemeClr val="accent5">
                    <a:lumMod val="75000"/>
                  </a:schemeClr>
                </a:solidFill>
              </a:rPr>
              <a:t> (milliseconds)  The higher the release value the longer it takes the compressor to stop working</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For example </a:t>
            </a:r>
          </a:p>
          <a:p>
            <a:pPr marL="0" indent="0">
              <a:buNone/>
            </a:pPr>
            <a:r>
              <a:rPr lang="en-GB" dirty="0">
                <a:solidFill>
                  <a:schemeClr val="accent5">
                    <a:lumMod val="75000"/>
                  </a:schemeClr>
                </a:solidFill>
              </a:rPr>
              <a:t>0.00 </a:t>
            </a:r>
            <a:r>
              <a:rPr lang="en-GB" dirty="0" err="1">
                <a:solidFill>
                  <a:schemeClr val="accent5">
                    <a:lumMod val="75000"/>
                  </a:schemeClr>
                </a:solidFill>
              </a:rPr>
              <a:t>ms</a:t>
            </a:r>
            <a:r>
              <a:rPr lang="en-GB" dirty="0">
                <a:solidFill>
                  <a:schemeClr val="accent5">
                    <a:lumMod val="75000"/>
                  </a:schemeClr>
                </a:solidFill>
              </a:rPr>
              <a:t> means that it will stop instantly</a:t>
            </a:r>
          </a:p>
          <a:p>
            <a:pPr marL="0" indent="0">
              <a:buNone/>
            </a:pPr>
            <a:r>
              <a:rPr lang="en-GB" dirty="0">
                <a:solidFill>
                  <a:schemeClr val="accent5">
                    <a:lumMod val="75000"/>
                  </a:schemeClr>
                </a:solidFill>
              </a:rPr>
              <a:t>6.00 </a:t>
            </a:r>
            <a:r>
              <a:rPr lang="en-GB" dirty="0" err="1">
                <a:solidFill>
                  <a:schemeClr val="accent5">
                    <a:lumMod val="75000"/>
                  </a:schemeClr>
                </a:solidFill>
              </a:rPr>
              <a:t>ms</a:t>
            </a:r>
            <a:r>
              <a:rPr lang="en-GB" dirty="0">
                <a:solidFill>
                  <a:schemeClr val="accent5">
                    <a:lumMod val="75000"/>
                  </a:schemeClr>
                </a:solidFill>
              </a:rPr>
              <a:t> means that it will stop after 6.00ms</a:t>
            </a:r>
          </a:p>
          <a:p>
            <a:endParaRPr lang="en-GB" dirty="0"/>
          </a:p>
        </p:txBody>
      </p:sp>
    </p:spTree>
    <p:extLst>
      <p:ext uri="{BB962C8B-B14F-4D97-AF65-F5344CB8AC3E}">
        <p14:creationId xmlns:p14="http://schemas.microsoft.com/office/powerpoint/2010/main" val="360843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we look at today?</a:t>
            </a:r>
          </a:p>
        </p:txBody>
      </p:sp>
      <p:sp>
        <p:nvSpPr>
          <p:cNvPr id="3" name="Content Placeholder 2"/>
          <p:cNvSpPr>
            <a:spLocks noGrp="1"/>
          </p:cNvSpPr>
          <p:nvPr>
            <p:ph idx="1"/>
          </p:nvPr>
        </p:nvSpPr>
        <p:spPr/>
        <p:txBody>
          <a:bodyPr>
            <a:normAutofit/>
          </a:bodyPr>
          <a:lstStyle/>
          <a:p>
            <a:r>
              <a:rPr lang="en-GB" dirty="0"/>
              <a:t>Saving your work correctly and allocating folders</a:t>
            </a:r>
          </a:p>
          <a:p>
            <a:r>
              <a:rPr lang="en-GB" dirty="0"/>
              <a:t>Using audio</a:t>
            </a:r>
          </a:p>
          <a:p>
            <a:pPr lvl="1"/>
            <a:r>
              <a:rPr lang="en-GB" dirty="0"/>
              <a:t>Compression</a:t>
            </a:r>
          </a:p>
          <a:p>
            <a:pPr lvl="1"/>
            <a:r>
              <a:rPr lang="en-GB" dirty="0"/>
              <a:t>Reverb</a:t>
            </a:r>
          </a:p>
          <a:p>
            <a:r>
              <a:rPr lang="en-GB" dirty="0"/>
              <a:t>Automation</a:t>
            </a:r>
          </a:p>
        </p:txBody>
      </p:sp>
    </p:spTree>
    <p:extLst>
      <p:ext uri="{BB962C8B-B14F-4D97-AF65-F5344CB8AC3E}">
        <p14:creationId xmlns:p14="http://schemas.microsoft.com/office/powerpoint/2010/main" val="224449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Knee</a:t>
            </a:r>
          </a:p>
        </p:txBody>
      </p:sp>
      <p:sp>
        <p:nvSpPr>
          <p:cNvPr id="3" name="Content Placeholder 2"/>
          <p:cNvSpPr>
            <a:spLocks noGrp="1"/>
          </p:cNvSpPr>
          <p:nvPr>
            <p:ph idx="1"/>
          </p:nvPr>
        </p:nvSpPr>
        <p:spPr/>
        <p:txBody>
          <a:bodyPr/>
          <a:lstStyle/>
          <a:p>
            <a:pPr marL="0" indent="0">
              <a:buNone/>
            </a:pPr>
            <a:r>
              <a:rPr lang="en-GB" dirty="0"/>
              <a:t>What does this do?</a:t>
            </a:r>
          </a:p>
          <a:p>
            <a:pPr marL="0" indent="0">
              <a:buNone/>
            </a:pPr>
            <a:r>
              <a:rPr lang="en-GB" dirty="0">
                <a:solidFill>
                  <a:schemeClr val="accent5">
                    <a:lumMod val="75000"/>
                  </a:schemeClr>
                </a:solidFill>
              </a:rPr>
              <a:t>This is how smooth or abrupt compression is used when it is near the threshold.  You will notice that the curve will be smoother the higher the knee is.</a:t>
            </a:r>
          </a:p>
        </p:txBody>
      </p:sp>
    </p:spTree>
    <p:extLst>
      <p:ext uri="{BB962C8B-B14F-4D97-AF65-F5344CB8AC3E}">
        <p14:creationId xmlns:p14="http://schemas.microsoft.com/office/powerpoint/2010/main" val="126659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3/3e/Compression_knee.svg/450px-Compression_kne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88487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5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Gain</a:t>
            </a:r>
          </a:p>
        </p:txBody>
      </p:sp>
      <p:sp>
        <p:nvSpPr>
          <p:cNvPr id="3" name="Content Placeholder 2"/>
          <p:cNvSpPr>
            <a:spLocks noGrp="1"/>
          </p:cNvSpPr>
          <p:nvPr>
            <p:ph idx="1"/>
          </p:nvPr>
        </p:nvSpPr>
        <p:spPr/>
        <p:txBody>
          <a:bodyPr/>
          <a:lstStyle/>
          <a:p>
            <a:pPr marL="0" indent="0">
              <a:buNone/>
            </a:pPr>
            <a:r>
              <a:rPr lang="en-GB" dirty="0"/>
              <a:t>What does this do</a:t>
            </a:r>
          </a:p>
          <a:p>
            <a:pPr marL="0" indent="0">
              <a:buNone/>
            </a:pPr>
            <a:r>
              <a:rPr lang="en-GB" dirty="0">
                <a:solidFill>
                  <a:schemeClr val="accent5">
                    <a:lumMod val="75000"/>
                  </a:schemeClr>
                </a:solidFill>
              </a:rPr>
              <a:t>This is how much you increase / decrease the overall output to the main mix itself.  You can leave it at 0.00db and go back and add in more</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As compression reduces the dynamic range it will inevitably sound quieter after compression, so the gain can increase the level after the compression process. </a:t>
            </a:r>
          </a:p>
          <a:p>
            <a:pPr marL="0" indent="0">
              <a:buNone/>
            </a:pPr>
            <a:endParaRPr lang="en-GB" dirty="0">
              <a:solidFill>
                <a:schemeClr val="accent5">
                  <a:lumMod val="75000"/>
                </a:schemeClr>
              </a:solidFill>
            </a:endParaRPr>
          </a:p>
          <a:p>
            <a:endParaRPr lang="en-GB" dirty="0"/>
          </a:p>
        </p:txBody>
      </p:sp>
    </p:spTree>
    <p:extLst>
      <p:ext uri="{BB962C8B-B14F-4D97-AF65-F5344CB8AC3E}">
        <p14:creationId xmlns:p14="http://schemas.microsoft.com/office/powerpoint/2010/main" val="1957318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Automation</a:t>
            </a:r>
          </a:p>
        </p:txBody>
      </p:sp>
      <p:sp>
        <p:nvSpPr>
          <p:cNvPr id="3" name="Content Placeholder 2"/>
          <p:cNvSpPr>
            <a:spLocks noGrp="1"/>
          </p:cNvSpPr>
          <p:nvPr>
            <p:ph idx="1"/>
          </p:nvPr>
        </p:nvSpPr>
        <p:spPr/>
        <p:txBody>
          <a:bodyPr/>
          <a:lstStyle/>
          <a:p>
            <a:r>
              <a:rPr lang="en-GB" dirty="0"/>
              <a:t>This is when you tell Logic in change certain elements (any type of effect, but velocity and panning), during specified times.  </a:t>
            </a:r>
          </a:p>
        </p:txBody>
      </p:sp>
      <p:pic>
        <p:nvPicPr>
          <p:cNvPr id="1026" name="Picture 2" descr="\\oakwgcfile01\StaffFolders\helena.wu\Desktop\screen shots for sequenciing\Screen Shot 2014-10-17 at 14.20.55.png"/>
          <p:cNvPicPr>
            <a:picLocks noChangeAspect="1" noChangeArrowheads="1"/>
          </p:cNvPicPr>
          <p:nvPr/>
        </p:nvPicPr>
        <p:blipFill rotWithShape="1">
          <a:blip r:embed="rId2">
            <a:extLst>
              <a:ext uri="{28A0092B-C50C-407E-A947-70E740481C1C}">
                <a14:useLocalDpi xmlns:a14="http://schemas.microsoft.com/office/drawing/2010/main" val="0"/>
              </a:ext>
            </a:extLst>
          </a:blip>
          <a:srcRect l="12288" t="7494" r="34426" b="61191"/>
          <a:stretch/>
        </p:blipFill>
        <p:spPr bwMode="auto">
          <a:xfrm>
            <a:off x="1259632" y="3789040"/>
            <a:ext cx="6861782" cy="252028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3635896" y="3212976"/>
            <a:ext cx="864096" cy="792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90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p:txBody>
          <a:bodyPr/>
          <a:lstStyle/>
          <a:p>
            <a:r>
              <a:rPr lang="en-GB" dirty="0"/>
              <a:t>You will need to select the automation you want on the particular track</a:t>
            </a:r>
          </a:p>
          <a:p>
            <a:endParaRPr lang="en-GB" dirty="0"/>
          </a:p>
          <a:p>
            <a:r>
              <a:rPr lang="en-GB" dirty="0"/>
              <a:t>You can then select what you want it to automate (an effect, volume, panning)</a:t>
            </a:r>
          </a:p>
        </p:txBody>
      </p:sp>
      <p:sp>
        <p:nvSpPr>
          <p:cNvPr id="13" name="Content Placeholder 12"/>
          <p:cNvSpPr>
            <a:spLocks noGrp="1"/>
          </p:cNvSpPr>
          <p:nvPr>
            <p:ph sz="half" idx="2"/>
          </p:nvPr>
        </p:nvSpPr>
        <p:spPr/>
        <p:txBody>
          <a:bodyPr/>
          <a:lstStyle/>
          <a:p>
            <a:endParaRPr lang="en-GB"/>
          </a:p>
        </p:txBody>
      </p:sp>
      <p:pic>
        <p:nvPicPr>
          <p:cNvPr id="14" name="Picture 2" descr="\\oakwgcfile01\StaffFolders\helena.wu\Desktop\screen shots for sequenciing\Screen Shot 2014-10-17 at 14.20.55.png"/>
          <p:cNvPicPr>
            <a:picLocks noChangeAspect="1" noChangeArrowheads="1"/>
          </p:cNvPicPr>
          <p:nvPr/>
        </p:nvPicPr>
        <p:blipFill rotWithShape="1">
          <a:blip r:embed="rId2">
            <a:extLst>
              <a:ext uri="{28A0092B-C50C-407E-A947-70E740481C1C}">
                <a14:useLocalDpi xmlns:a14="http://schemas.microsoft.com/office/drawing/2010/main" val="0"/>
              </a:ext>
            </a:extLst>
          </a:blip>
          <a:srcRect l="12288" t="7494" r="65658" b="61191"/>
          <a:stretch/>
        </p:blipFill>
        <p:spPr bwMode="auto">
          <a:xfrm>
            <a:off x="4569891" y="1628800"/>
            <a:ext cx="4138181" cy="367240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2339752" y="3140968"/>
            <a:ext cx="3888432" cy="3240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67944" y="3861048"/>
            <a:ext cx="2160240" cy="1584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218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By clicking on the line, you will add in handles, in then you can make changes.</a:t>
            </a:r>
          </a:p>
          <a:p>
            <a:endParaRPr lang="en-GB" dirty="0"/>
          </a:p>
          <a:p>
            <a:r>
              <a:rPr lang="en-GB" dirty="0"/>
              <a:t>To delete a handle, just click on the handle</a:t>
            </a:r>
          </a:p>
        </p:txBody>
      </p:sp>
      <p:sp>
        <p:nvSpPr>
          <p:cNvPr id="4" name="Content Placeholder 3"/>
          <p:cNvSpPr>
            <a:spLocks noGrp="1"/>
          </p:cNvSpPr>
          <p:nvPr>
            <p:ph sz="half" idx="2"/>
          </p:nvPr>
        </p:nvSpPr>
        <p:spPr/>
        <p:txBody>
          <a:bodyPr/>
          <a:lstStyle/>
          <a:p>
            <a:endParaRPr lang="en-GB"/>
          </a:p>
        </p:txBody>
      </p:sp>
      <p:pic>
        <p:nvPicPr>
          <p:cNvPr id="2050" name="Picture 2" descr="\\oakwgcfile01\StaffFolders\helena.wu\Desktop\screen shots for sequenciing\Screen Shot 2014-10-17 at 14.21.36.png"/>
          <p:cNvPicPr>
            <a:picLocks noChangeAspect="1" noChangeArrowheads="1"/>
          </p:cNvPicPr>
          <p:nvPr/>
        </p:nvPicPr>
        <p:blipFill rotWithShape="1">
          <a:blip r:embed="rId2">
            <a:extLst>
              <a:ext uri="{28A0092B-C50C-407E-A947-70E740481C1C}">
                <a14:useLocalDpi xmlns:a14="http://schemas.microsoft.com/office/drawing/2010/main" val="0"/>
              </a:ext>
            </a:extLst>
          </a:blip>
          <a:srcRect l="30616" t="13213" r="43226" b="61250"/>
          <a:stretch/>
        </p:blipFill>
        <p:spPr bwMode="auto">
          <a:xfrm>
            <a:off x="4713890" y="1844566"/>
            <a:ext cx="4484920" cy="273656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131840" y="2780928"/>
            <a:ext cx="2952328" cy="4319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481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have a go!!!</a:t>
            </a:r>
          </a:p>
        </p:txBody>
      </p:sp>
      <p:sp>
        <p:nvSpPr>
          <p:cNvPr id="3" name="Content Placeholder 2"/>
          <p:cNvSpPr>
            <a:spLocks noGrp="1"/>
          </p:cNvSpPr>
          <p:nvPr>
            <p:ph idx="1"/>
          </p:nvPr>
        </p:nvSpPr>
        <p:spPr/>
        <p:txBody>
          <a:bodyPr/>
          <a:lstStyle/>
          <a:p>
            <a:r>
              <a:rPr lang="en-GB" dirty="0"/>
              <a:t>Using an Apple loop, try to utilise the different parameters to compress some audio</a:t>
            </a:r>
          </a:p>
          <a:p>
            <a:endParaRPr lang="en-GB" dirty="0"/>
          </a:p>
          <a:p>
            <a:r>
              <a:rPr lang="en-GB" dirty="0"/>
              <a:t>Extension - You should try to find a  few different samples using different instruments, as they should have different compression settings</a:t>
            </a:r>
          </a:p>
          <a:p>
            <a:endParaRPr lang="en-GB" dirty="0"/>
          </a:p>
          <a:p>
            <a:pPr marL="0" indent="0">
              <a:buNone/>
            </a:pPr>
            <a:endParaRPr lang="en-GB" dirty="0"/>
          </a:p>
        </p:txBody>
      </p:sp>
    </p:spTree>
    <p:extLst>
      <p:ext uri="{BB962C8B-B14F-4D97-AF65-F5344CB8AC3E}">
        <p14:creationId xmlns:p14="http://schemas.microsoft.com/office/powerpoint/2010/main" val="874644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 to bus</a:t>
            </a:r>
          </a:p>
        </p:txBody>
      </p:sp>
      <p:sp>
        <p:nvSpPr>
          <p:cNvPr id="3" name="Content Placeholder 2"/>
          <p:cNvSpPr>
            <a:spLocks noGrp="1"/>
          </p:cNvSpPr>
          <p:nvPr>
            <p:ph idx="1"/>
          </p:nvPr>
        </p:nvSpPr>
        <p:spPr/>
        <p:txBody>
          <a:bodyPr/>
          <a:lstStyle/>
          <a:p>
            <a:pPr marL="0" indent="0">
              <a:buNone/>
            </a:pPr>
            <a:r>
              <a:rPr lang="en-GB" b="1" u="sng" dirty="0"/>
              <a:t>Intro</a:t>
            </a:r>
          </a:p>
          <a:p>
            <a:pPr marL="0" indent="0">
              <a:buNone/>
            </a:pPr>
            <a:r>
              <a:rPr lang="en-GB" dirty="0"/>
              <a:t>You have spent a few weeks using different effects in Logic Pro on audio tracks.  Some of you may notice that the audio and MIDI samples already have some pre-set effects on them.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0969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use a bus</a:t>
            </a:r>
          </a:p>
        </p:txBody>
      </p:sp>
      <p:sp>
        <p:nvSpPr>
          <p:cNvPr id="3" name="Content Placeholder 2"/>
          <p:cNvSpPr>
            <a:spLocks noGrp="1"/>
          </p:cNvSpPr>
          <p:nvPr>
            <p:ph idx="1"/>
          </p:nvPr>
        </p:nvSpPr>
        <p:spPr/>
        <p:txBody>
          <a:bodyPr/>
          <a:lstStyle/>
          <a:p>
            <a:pPr marL="0" indent="0">
              <a:buNone/>
            </a:pPr>
            <a:r>
              <a:rPr lang="en-GB" dirty="0"/>
              <a:t>Sometimes, you may want to use the same plug ins for more than one channel.  Therefore, rather than trying to go through and put the settings in again and again, you can send it to a bus, so that different channels can have the same plug ins</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95264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bus?</a:t>
            </a:r>
          </a:p>
        </p:txBody>
      </p:sp>
      <p:sp>
        <p:nvSpPr>
          <p:cNvPr id="3" name="Content Placeholder 2"/>
          <p:cNvSpPr>
            <a:spLocks noGrp="1"/>
          </p:cNvSpPr>
          <p:nvPr>
            <p:ph idx="1"/>
          </p:nvPr>
        </p:nvSpPr>
        <p:spPr/>
        <p:txBody>
          <a:bodyPr/>
          <a:lstStyle/>
          <a:p>
            <a:r>
              <a:rPr lang="en-GB" dirty="0"/>
              <a:t>A bus is another channel strip (found in the mixer) where you can use plug ins / effects, on audio or MIDI by sending it through another channel before going through the output</a:t>
            </a:r>
          </a:p>
        </p:txBody>
      </p:sp>
    </p:spTree>
    <p:extLst>
      <p:ext uri="{BB962C8B-B14F-4D97-AF65-F5344CB8AC3E}">
        <p14:creationId xmlns:p14="http://schemas.microsoft.com/office/powerpoint/2010/main" val="107351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Saving your work</a:t>
            </a:r>
          </a:p>
        </p:txBody>
      </p:sp>
      <p:sp>
        <p:nvSpPr>
          <p:cNvPr id="3" name="Content Placeholder 2"/>
          <p:cNvSpPr>
            <a:spLocks noGrp="1"/>
          </p:cNvSpPr>
          <p:nvPr>
            <p:ph idx="1"/>
          </p:nvPr>
        </p:nvSpPr>
        <p:spPr/>
        <p:txBody>
          <a:bodyPr/>
          <a:lstStyle/>
          <a:p>
            <a:r>
              <a:rPr lang="en-GB" dirty="0"/>
              <a:t>PLEASE, PLEASE, PLEASE SAVE EACH LOGIC PROJECT IN ITS OWN FOLDER… THIS IS NEEDED FOR WHEN YOU SUBMIT YOUR WORK….. </a:t>
            </a:r>
          </a:p>
          <a:p>
            <a:endParaRPr lang="en-GB" dirty="0"/>
          </a:p>
          <a:p>
            <a:r>
              <a:rPr lang="en-GB" dirty="0"/>
              <a:t>ORGANISE YOUR OWN FOLDER IN MEDIA DRIVE NOW!!!</a:t>
            </a:r>
          </a:p>
        </p:txBody>
      </p:sp>
    </p:spTree>
    <p:extLst>
      <p:ext uri="{BB962C8B-B14F-4D97-AF65-F5344CB8AC3E}">
        <p14:creationId xmlns:p14="http://schemas.microsoft.com/office/powerpoint/2010/main" val="2415983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692" y="548680"/>
            <a:ext cx="5937755" cy="1188720"/>
          </a:xfrm>
        </p:spPr>
        <p:txBody>
          <a:bodyPr/>
          <a:lstStyle/>
          <a:p>
            <a:r>
              <a:rPr lang="en-GB" dirty="0"/>
              <a:t>In DAW’s…. This is the process</a:t>
            </a:r>
          </a:p>
        </p:txBody>
      </p:sp>
      <p:graphicFrame>
        <p:nvGraphicFramePr>
          <p:cNvPr id="5" name="Content Placeholder 4"/>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631605577"/>
              </p:ext>
            </p:extLst>
          </p:nvPr>
        </p:nvGraphicFramePr>
        <p:xfrm>
          <a:off x="492224" y="141277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Oval 6"/>
          <p:cNvSpPr/>
          <p:nvPr/>
        </p:nvSpPr>
        <p:spPr>
          <a:xfrm>
            <a:off x="6804248" y="2708920"/>
            <a:ext cx="2088232" cy="2016224"/>
          </a:xfrm>
          <a:prstGeom prst="ellipse">
            <a:avLst/>
          </a:prstGeom>
          <a:solidFill>
            <a:srgbClr val="CC0099"/>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Output</a:t>
            </a:r>
          </a:p>
        </p:txBody>
      </p:sp>
    </p:spTree>
    <p:extLst>
      <p:ext uri="{BB962C8B-B14F-4D97-AF65-F5344CB8AC3E}">
        <p14:creationId xmlns:p14="http://schemas.microsoft.com/office/powerpoint/2010/main" val="130784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point of a bus?</a:t>
            </a:r>
          </a:p>
        </p:txBody>
      </p:sp>
      <p:sp>
        <p:nvSpPr>
          <p:cNvPr id="3" name="Content Placeholder 2"/>
          <p:cNvSpPr>
            <a:spLocks noGrp="1"/>
          </p:cNvSpPr>
          <p:nvPr>
            <p:ph idx="1"/>
          </p:nvPr>
        </p:nvSpPr>
        <p:spPr/>
        <p:txBody>
          <a:bodyPr>
            <a:normAutofit/>
          </a:bodyPr>
          <a:lstStyle/>
          <a:p>
            <a:r>
              <a:rPr lang="en-GB" dirty="0"/>
              <a:t>It can help you save time with using the same Audio FX settings – rather than creating the same settings for the different audio / MIDI tracks, you can send it to a bus</a:t>
            </a:r>
          </a:p>
          <a:p>
            <a:endParaRPr lang="en-GB" dirty="0"/>
          </a:p>
          <a:p>
            <a:r>
              <a:rPr lang="en-GB" dirty="0"/>
              <a:t>You can also rename a bus / channel to help you with knowing what is where</a:t>
            </a:r>
          </a:p>
        </p:txBody>
      </p:sp>
    </p:spTree>
    <p:extLst>
      <p:ext uri="{BB962C8B-B14F-4D97-AF65-F5344CB8AC3E}">
        <p14:creationId xmlns:p14="http://schemas.microsoft.com/office/powerpoint/2010/main" val="1333132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8757"/>
            <a:ext cx="5937755" cy="1188720"/>
          </a:xfrm>
        </p:spPr>
        <p:txBody>
          <a:bodyPr/>
          <a:lstStyle/>
          <a:p>
            <a:r>
              <a:rPr lang="en-GB" dirty="0"/>
              <a:t>Where is a bus found?</a:t>
            </a:r>
          </a:p>
        </p:txBody>
      </p:sp>
      <p:sp>
        <p:nvSpPr>
          <p:cNvPr id="3" name="Content Placeholder 2"/>
          <p:cNvSpPr>
            <a:spLocks noGrp="1"/>
          </p:cNvSpPr>
          <p:nvPr>
            <p:ph idx="1"/>
          </p:nvPr>
        </p:nvSpPr>
        <p:spPr>
          <a:xfrm>
            <a:off x="457200" y="1600200"/>
            <a:ext cx="4402832" cy="4525963"/>
          </a:xfrm>
        </p:spPr>
        <p:txBody>
          <a:bodyPr>
            <a:normAutofit/>
          </a:bodyPr>
          <a:lstStyle/>
          <a:p>
            <a:r>
              <a:rPr lang="en-GB" dirty="0"/>
              <a:t>A bus is found in the mixer or channel information called SENDS</a:t>
            </a:r>
          </a:p>
          <a:p>
            <a:endParaRPr lang="en-GB" dirty="0"/>
          </a:p>
          <a:p>
            <a:r>
              <a:rPr lang="en-GB" dirty="0"/>
              <a:t>Click on sends – then on bus – then select an empty bus.  This will create you a new channel strip.  REMEMBER TO INCREASE THE BUS LEVELS (WHEEL)</a:t>
            </a:r>
          </a:p>
          <a:p>
            <a:endParaRPr lang="en-GB" dirty="0"/>
          </a:p>
          <a:p>
            <a:r>
              <a:rPr lang="en-GB" dirty="0"/>
              <a:t>A direct bus can also be used by directing the audio output to a bus </a:t>
            </a:r>
          </a:p>
          <a:p>
            <a:endParaRPr lang="en-GB" dirty="0"/>
          </a:p>
          <a:p>
            <a:r>
              <a:rPr lang="en-GB" dirty="0"/>
              <a:t>Click on the output and change to the selected bus. </a:t>
            </a:r>
          </a:p>
        </p:txBody>
      </p:sp>
      <p:pic>
        <p:nvPicPr>
          <p:cNvPr id="1026" name="Picture 2" descr="http://km.support.apple.com/library/content/dam/edam/applecare/images/en_US/proapps/logic/mix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36"/>
          <a:stretch/>
        </p:blipFill>
        <p:spPr bwMode="auto">
          <a:xfrm>
            <a:off x="5724128" y="1326309"/>
            <a:ext cx="2798608" cy="50737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cxnSpLocks/>
          </p:cNvCxnSpPr>
          <p:nvPr/>
        </p:nvCxnSpPr>
        <p:spPr>
          <a:xfrm flipV="1">
            <a:off x="4355976" y="3351380"/>
            <a:ext cx="1743768" cy="21658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3909A07-963D-C34E-90DF-BA47D76C6361}"/>
              </a:ext>
            </a:extLst>
          </p:cNvPr>
          <p:cNvCxnSpPr>
            <a:cxnSpLocks/>
          </p:cNvCxnSpPr>
          <p:nvPr/>
        </p:nvCxnSpPr>
        <p:spPr>
          <a:xfrm>
            <a:off x="3491880" y="2082552"/>
            <a:ext cx="2607864"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10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OUTPUT LEVEL… SUPER IMPORTANT</a:t>
            </a:r>
          </a:p>
        </p:txBody>
      </p:sp>
      <p:sp>
        <p:nvSpPr>
          <p:cNvPr id="3" name="Content Placeholder 2"/>
          <p:cNvSpPr>
            <a:spLocks noGrp="1"/>
          </p:cNvSpPr>
          <p:nvPr>
            <p:ph idx="1"/>
          </p:nvPr>
        </p:nvSpPr>
        <p:spPr/>
        <p:txBody>
          <a:bodyPr/>
          <a:lstStyle/>
          <a:p>
            <a:pPr marL="457200" lvl="1" indent="0">
              <a:buNone/>
            </a:pPr>
            <a:r>
              <a:rPr lang="en-GB" dirty="0"/>
              <a:t>Your output level is an indicator about what the level is of your work.  </a:t>
            </a:r>
          </a:p>
          <a:p>
            <a:pPr marL="457200" lvl="1" indent="0">
              <a:buNone/>
            </a:pPr>
            <a:endParaRPr lang="en-GB" dirty="0"/>
          </a:p>
          <a:p>
            <a:pPr marL="457200" lvl="1" indent="0">
              <a:buNone/>
            </a:pPr>
            <a:r>
              <a:rPr lang="en-GB" dirty="0"/>
              <a:t>You need to keep it within the </a:t>
            </a:r>
            <a:r>
              <a:rPr lang="en-GB" b="1" dirty="0">
                <a:solidFill>
                  <a:srgbClr val="00B050"/>
                </a:solidFill>
              </a:rPr>
              <a:t>GREEN </a:t>
            </a:r>
            <a:r>
              <a:rPr lang="en-GB" dirty="0"/>
              <a:t>and</a:t>
            </a:r>
            <a:r>
              <a:rPr lang="en-GB" dirty="0">
                <a:solidFill>
                  <a:srgbClr val="00B050"/>
                </a:solidFill>
              </a:rPr>
              <a:t> </a:t>
            </a:r>
            <a:r>
              <a:rPr lang="en-GB" b="1" dirty="0">
                <a:solidFill>
                  <a:schemeClr val="accent6">
                    <a:lumMod val="75000"/>
                  </a:schemeClr>
                </a:solidFill>
              </a:rPr>
              <a:t>AMBER </a:t>
            </a:r>
            <a:r>
              <a:rPr lang="en-GB" dirty="0"/>
              <a:t>range as once it hits </a:t>
            </a:r>
            <a:r>
              <a:rPr lang="en-GB" b="1" dirty="0">
                <a:solidFill>
                  <a:srgbClr val="FF0000"/>
                </a:solidFill>
              </a:rPr>
              <a:t>RED</a:t>
            </a:r>
            <a:r>
              <a:rPr lang="en-GB" dirty="0"/>
              <a:t>, it will alter the sound quality. </a:t>
            </a:r>
          </a:p>
          <a:p>
            <a:pPr marL="457200" lvl="1" indent="0">
              <a:buNone/>
            </a:pPr>
            <a:endParaRPr lang="en-GB" dirty="0"/>
          </a:p>
          <a:p>
            <a:pPr marL="457200" lvl="1" indent="0">
              <a:buNone/>
            </a:pPr>
            <a:r>
              <a:rPr lang="en-GB" dirty="0">
                <a:solidFill>
                  <a:schemeClr val="accent5">
                    <a:lumMod val="50000"/>
                  </a:schemeClr>
                </a:solidFill>
              </a:rPr>
              <a:t>This is also applicable to each of the individual channels</a:t>
            </a:r>
          </a:p>
          <a:p>
            <a:pPr marL="457200" lvl="1" indent="0">
              <a:buNone/>
            </a:pPr>
            <a:endParaRPr lang="en-GB" dirty="0"/>
          </a:p>
          <a:p>
            <a:pPr marL="457200" lvl="1" indent="0">
              <a:buNone/>
            </a:pPr>
            <a:endParaRPr lang="en-GB" b="1" dirty="0">
              <a:solidFill>
                <a:schemeClr val="accent6">
                  <a:lumMod val="75000"/>
                </a:schemeClr>
              </a:solidFill>
            </a:endParaRPr>
          </a:p>
        </p:txBody>
      </p:sp>
    </p:spTree>
    <p:extLst>
      <p:ext uri="{BB962C8B-B14F-4D97-AF65-F5344CB8AC3E}">
        <p14:creationId xmlns:p14="http://schemas.microsoft.com/office/powerpoint/2010/main" val="403626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buNone/>
            </a:pPr>
            <a:r>
              <a:rPr lang="en-GB" dirty="0">
                <a:solidFill>
                  <a:schemeClr val="accent5">
                    <a:lumMod val="50000"/>
                  </a:schemeClr>
                </a:solidFill>
              </a:rPr>
              <a:t>HANDY HINT</a:t>
            </a:r>
          </a:p>
          <a:p>
            <a:pPr marL="0" lvl="1" indent="0">
              <a:buNone/>
            </a:pPr>
            <a:endParaRPr lang="en-GB" dirty="0">
              <a:solidFill>
                <a:schemeClr val="accent5">
                  <a:lumMod val="75000"/>
                </a:schemeClr>
              </a:solidFill>
            </a:endParaRPr>
          </a:p>
          <a:p>
            <a:pPr marL="0" lvl="1" indent="0">
              <a:buNone/>
            </a:pPr>
            <a:r>
              <a:rPr lang="en-GB" dirty="0">
                <a:solidFill>
                  <a:schemeClr val="accent5">
                    <a:lumMod val="50000"/>
                  </a:schemeClr>
                </a:solidFill>
              </a:rPr>
              <a:t>You should not change the output level – this should always remain at 0.0db.  Instead, alter the levels of the individual channels instead</a:t>
            </a:r>
          </a:p>
          <a:p>
            <a:endParaRPr lang="en-GB" dirty="0"/>
          </a:p>
        </p:txBody>
      </p:sp>
    </p:spTree>
    <p:extLst>
      <p:ext uri="{BB962C8B-B14F-4D97-AF65-F5344CB8AC3E}">
        <p14:creationId xmlns:p14="http://schemas.microsoft.com/office/powerpoint/2010/main" val="1654208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Reverb</a:t>
            </a:r>
          </a:p>
        </p:txBody>
      </p:sp>
      <p:sp>
        <p:nvSpPr>
          <p:cNvPr id="3" name="Content Placeholder 2"/>
          <p:cNvSpPr>
            <a:spLocks noGrp="1"/>
          </p:cNvSpPr>
          <p:nvPr>
            <p:ph idx="1"/>
          </p:nvPr>
        </p:nvSpPr>
        <p:spPr/>
        <p:txBody>
          <a:bodyPr>
            <a:normAutofit/>
          </a:bodyPr>
          <a:lstStyle/>
          <a:p>
            <a:pPr marL="0" indent="0">
              <a:buNone/>
            </a:pPr>
            <a:r>
              <a:rPr lang="en-GB" b="1" u="sng" dirty="0"/>
              <a:t>What is it?</a:t>
            </a:r>
          </a:p>
          <a:p>
            <a:endParaRPr lang="en-GB" dirty="0"/>
          </a:p>
          <a:p>
            <a:r>
              <a:rPr lang="en-GB" dirty="0"/>
              <a:t>The way that a sound is reflected in different environments and acoustics.  You can alter the way something sounds</a:t>
            </a:r>
          </a:p>
          <a:p>
            <a:endParaRPr lang="en-GB" dirty="0"/>
          </a:p>
          <a:p>
            <a:pPr marL="0" indent="0">
              <a:buNone/>
            </a:pPr>
            <a:r>
              <a:rPr lang="en-GB" dirty="0">
                <a:solidFill>
                  <a:schemeClr val="accent5">
                    <a:lumMod val="75000"/>
                  </a:schemeClr>
                </a:solidFill>
              </a:rPr>
              <a:t>However, you have to be careful!! You cannot take reverb off an audio file (clean is best to work with)</a:t>
            </a:r>
          </a:p>
        </p:txBody>
      </p:sp>
    </p:spTree>
    <p:extLst>
      <p:ext uri="{BB962C8B-B14F-4D97-AF65-F5344CB8AC3E}">
        <p14:creationId xmlns:p14="http://schemas.microsoft.com/office/powerpoint/2010/main" val="1310901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Markers</a:t>
            </a:r>
          </a:p>
        </p:txBody>
      </p:sp>
      <p:sp>
        <p:nvSpPr>
          <p:cNvPr id="3" name="Content Placeholder 2"/>
          <p:cNvSpPr>
            <a:spLocks noGrp="1"/>
          </p:cNvSpPr>
          <p:nvPr>
            <p:ph idx="1"/>
          </p:nvPr>
        </p:nvSpPr>
        <p:spPr/>
        <p:txBody>
          <a:bodyPr/>
          <a:lstStyle/>
          <a:p>
            <a:r>
              <a:rPr lang="en-GB" dirty="0"/>
              <a:t>Using markers in Logic helps you to identify sections in your work (this is very simple, but effective)</a:t>
            </a:r>
          </a:p>
          <a:p>
            <a:endParaRPr lang="en-GB" dirty="0"/>
          </a:p>
          <a:p>
            <a:pPr marL="0" indent="0">
              <a:buNone/>
            </a:pPr>
            <a:r>
              <a:rPr lang="en-GB" dirty="0"/>
              <a:t>HINT – WHERE YOU PUT THE PLAYHEAD / PLAYLINE IS WHERE THE MARKER WILL START, FOR EXAMPLE, IF YOUR PLAYHEAD IS AT BAR 3, YOUR MARKER WILL START AT BAR 3</a:t>
            </a:r>
          </a:p>
        </p:txBody>
      </p:sp>
    </p:spTree>
    <p:extLst>
      <p:ext uri="{BB962C8B-B14F-4D97-AF65-F5344CB8AC3E}">
        <p14:creationId xmlns:p14="http://schemas.microsoft.com/office/powerpoint/2010/main" val="2487397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Layering / textures in your track</a:t>
            </a:r>
          </a:p>
        </p:txBody>
      </p:sp>
      <p:sp>
        <p:nvSpPr>
          <p:cNvPr id="5" name="Content Placeholder 4"/>
          <p:cNvSpPr>
            <a:spLocks noGrp="1"/>
          </p:cNvSpPr>
          <p:nvPr>
            <p:ph idx="1"/>
          </p:nvPr>
        </p:nvSpPr>
        <p:spPr/>
        <p:txBody>
          <a:bodyPr>
            <a:normAutofit/>
          </a:bodyPr>
          <a:lstStyle/>
          <a:p>
            <a:pPr marL="0" indent="0">
              <a:buNone/>
            </a:pPr>
            <a:r>
              <a:rPr lang="en-GB" dirty="0"/>
              <a:t>Layering and using textures is important in any type of music.  You have to be creative, yet coherent your piece, as otherwise two things may happen</a:t>
            </a:r>
          </a:p>
          <a:p>
            <a:pPr marL="0" indent="0">
              <a:buNone/>
            </a:pPr>
            <a:endParaRPr lang="en-GB" dirty="0"/>
          </a:p>
          <a:p>
            <a:pPr marL="0" indent="0">
              <a:buNone/>
            </a:pPr>
            <a:endParaRPr lang="en-GB" dirty="0"/>
          </a:p>
        </p:txBody>
      </p:sp>
      <p:graphicFrame>
        <p:nvGraphicFramePr>
          <p:cNvPr id="3" name="Diagram 2"/>
          <p:cNvGraphicFramePr/>
          <p:nvPr>
            <p:extLst/>
          </p:nvPr>
        </p:nvGraphicFramePr>
        <p:xfrm>
          <a:off x="1524000" y="4293096"/>
          <a:ext cx="6096000" cy="1167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864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layering?</a:t>
            </a:r>
          </a:p>
        </p:txBody>
      </p:sp>
      <p:sp>
        <p:nvSpPr>
          <p:cNvPr id="3" name="Content Placeholder 2"/>
          <p:cNvSpPr>
            <a:spLocks noGrp="1"/>
          </p:cNvSpPr>
          <p:nvPr>
            <p:ph idx="1"/>
          </p:nvPr>
        </p:nvSpPr>
        <p:spPr/>
        <p:txBody>
          <a:bodyPr/>
          <a:lstStyle/>
          <a:p>
            <a:r>
              <a:rPr lang="en-GB" dirty="0"/>
              <a:t>Layers are basically how many instruments / samples are being played at the same time.  It can be incredibly effective when these change in sections and the </a:t>
            </a:r>
            <a:r>
              <a:rPr lang="en-GB" b="1" dirty="0"/>
              <a:t>transitions</a:t>
            </a:r>
            <a:r>
              <a:rPr lang="en-GB" dirty="0"/>
              <a:t> between sections too</a:t>
            </a:r>
          </a:p>
        </p:txBody>
      </p:sp>
    </p:spTree>
    <p:extLst>
      <p:ext uri="{BB962C8B-B14F-4D97-AF65-F5344CB8AC3E}">
        <p14:creationId xmlns:p14="http://schemas.microsoft.com/office/powerpoint/2010/main" val="1915616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texture?</a:t>
            </a:r>
          </a:p>
        </p:txBody>
      </p:sp>
      <p:sp>
        <p:nvSpPr>
          <p:cNvPr id="3" name="Content Placeholder 2"/>
          <p:cNvSpPr>
            <a:spLocks noGrp="1"/>
          </p:cNvSpPr>
          <p:nvPr>
            <p:ph idx="1"/>
          </p:nvPr>
        </p:nvSpPr>
        <p:spPr/>
        <p:txBody>
          <a:bodyPr/>
          <a:lstStyle/>
          <a:p>
            <a:pPr marL="0" indent="0">
              <a:buNone/>
            </a:pPr>
            <a:r>
              <a:rPr lang="en-GB" dirty="0"/>
              <a:t>Essentially, this is the different sounds (instruments) that are used and how they are incorporated</a:t>
            </a:r>
          </a:p>
          <a:p>
            <a:pPr marL="0" indent="0">
              <a:buNone/>
            </a:pPr>
            <a:r>
              <a:rPr lang="en-GB" dirty="0"/>
              <a:t>	Unison (one sound)</a:t>
            </a:r>
          </a:p>
          <a:p>
            <a:pPr marL="0" indent="0">
              <a:buNone/>
            </a:pPr>
            <a:r>
              <a:rPr lang="en-GB" dirty="0"/>
              <a:t>	Homophony (</a:t>
            </a:r>
            <a:r>
              <a:rPr lang="en-GB" dirty="0" err="1"/>
              <a:t>chordal</a:t>
            </a:r>
            <a:r>
              <a:rPr lang="en-GB" dirty="0"/>
              <a:t>)</a:t>
            </a:r>
          </a:p>
          <a:p>
            <a:pPr marL="0" indent="0">
              <a:buNone/>
            </a:pPr>
            <a:r>
              <a:rPr lang="en-GB" dirty="0"/>
              <a:t>	Polyphony (many sounds)</a:t>
            </a:r>
          </a:p>
          <a:p>
            <a:pPr marL="0" indent="0">
              <a:buNone/>
            </a:pPr>
            <a:r>
              <a:rPr lang="en-GB" dirty="0"/>
              <a:t>	Imitation (rounds)</a:t>
            </a:r>
          </a:p>
          <a:p>
            <a:pPr marL="0" indent="0">
              <a:buNone/>
            </a:pPr>
            <a:endParaRPr lang="en-GB" dirty="0"/>
          </a:p>
        </p:txBody>
      </p:sp>
    </p:spTree>
    <p:extLst>
      <p:ext uri="{BB962C8B-B14F-4D97-AF65-F5344CB8AC3E}">
        <p14:creationId xmlns:p14="http://schemas.microsoft.com/office/powerpoint/2010/main" val="263471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Bob Marley </a:t>
            </a:r>
          </a:p>
        </p:txBody>
      </p:sp>
      <p:sp>
        <p:nvSpPr>
          <p:cNvPr id="3" name="Content Placeholder 2"/>
          <p:cNvSpPr>
            <a:spLocks noGrp="1"/>
          </p:cNvSpPr>
          <p:nvPr>
            <p:ph idx="1"/>
          </p:nvPr>
        </p:nvSpPr>
        <p:spPr/>
        <p:txBody>
          <a:bodyPr/>
          <a:lstStyle/>
          <a:p>
            <a:r>
              <a:rPr lang="en-GB" dirty="0"/>
              <a:t>Open your project </a:t>
            </a:r>
          </a:p>
        </p:txBody>
      </p:sp>
    </p:spTree>
    <p:extLst>
      <p:ext uri="{BB962C8B-B14F-4D97-AF65-F5344CB8AC3E}">
        <p14:creationId xmlns:p14="http://schemas.microsoft.com/office/powerpoint/2010/main" val="2495176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texture </a:t>
            </a:r>
            <a:r>
              <a:rPr lang="en-GB"/>
              <a:t>so important?</a:t>
            </a:r>
          </a:p>
        </p:txBody>
      </p:sp>
      <p:sp>
        <p:nvSpPr>
          <p:cNvPr id="3" name="Content Placeholder 2"/>
          <p:cNvSpPr>
            <a:spLocks noGrp="1"/>
          </p:cNvSpPr>
          <p:nvPr>
            <p:ph idx="1"/>
          </p:nvPr>
        </p:nvSpPr>
        <p:spPr/>
        <p:txBody>
          <a:bodyPr/>
          <a:lstStyle/>
          <a:p>
            <a:r>
              <a:rPr lang="en-GB" dirty="0"/>
              <a:t>Textures (homophonic / polyphonic and all the different variants) can be used to emphasis the harmonic elements that are incorporated in the piece.  </a:t>
            </a:r>
          </a:p>
        </p:txBody>
      </p:sp>
    </p:spTree>
    <p:extLst>
      <p:ext uri="{BB962C8B-B14F-4D97-AF65-F5344CB8AC3E}">
        <p14:creationId xmlns:p14="http://schemas.microsoft.com/office/powerpoint/2010/main" val="979378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structure?</a:t>
            </a:r>
          </a:p>
        </p:txBody>
      </p:sp>
      <p:sp>
        <p:nvSpPr>
          <p:cNvPr id="3" name="Content Placeholder 2"/>
          <p:cNvSpPr>
            <a:spLocks noGrp="1"/>
          </p:cNvSpPr>
          <p:nvPr>
            <p:ph idx="1"/>
          </p:nvPr>
        </p:nvSpPr>
        <p:spPr/>
        <p:txBody>
          <a:bodyPr/>
          <a:lstStyle/>
          <a:p>
            <a:r>
              <a:rPr lang="en-GB" dirty="0"/>
              <a:t>The order in which the different sections of a piece appear.  </a:t>
            </a:r>
          </a:p>
          <a:p>
            <a:endParaRPr lang="en-GB" dirty="0"/>
          </a:p>
          <a:p>
            <a:pPr marL="0" indent="0">
              <a:buNone/>
            </a:pPr>
            <a:r>
              <a:rPr lang="en-GB" dirty="0"/>
              <a:t>Again, if this is not planned out carefully, it can have the same result as layering</a:t>
            </a:r>
          </a:p>
        </p:txBody>
      </p:sp>
      <p:grpSp>
        <p:nvGrpSpPr>
          <p:cNvPr id="4" name="Group 3"/>
          <p:cNvGrpSpPr/>
          <p:nvPr/>
        </p:nvGrpSpPr>
        <p:grpSpPr>
          <a:xfrm>
            <a:off x="1498618" y="4435501"/>
            <a:ext cx="1167900" cy="1799994"/>
            <a:chOff x="3309" y="-316045"/>
            <a:chExt cx="1167900" cy="1799994"/>
          </a:xfrm>
        </p:grpSpPr>
        <p:sp>
          <p:nvSpPr>
            <p:cNvPr id="8" name="Up Arrow 7"/>
            <p:cNvSpPr/>
            <p:nvPr/>
          </p:nvSpPr>
          <p:spPr>
            <a:xfrm rot="16200000">
              <a:off x="-312738" y="2"/>
              <a:ext cx="1799994" cy="1167899"/>
            </a:xfrm>
            <a:prstGeom prst="up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Up Arrow 4"/>
            <p:cNvSpPr/>
            <p:nvPr/>
          </p:nvSpPr>
          <p:spPr>
            <a:xfrm rot="21600000">
              <a:off x="207692" y="133952"/>
              <a:ext cx="963517" cy="899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t>Too repetitive</a:t>
              </a:r>
            </a:p>
          </p:txBody>
        </p:sp>
      </p:grpSp>
      <p:grpSp>
        <p:nvGrpSpPr>
          <p:cNvPr id="5" name="Group 4"/>
          <p:cNvGrpSpPr/>
          <p:nvPr/>
        </p:nvGrpSpPr>
        <p:grpSpPr>
          <a:xfrm>
            <a:off x="6420099" y="4435501"/>
            <a:ext cx="1167899" cy="1799994"/>
            <a:chOff x="4924790" y="-316045"/>
            <a:chExt cx="1167899" cy="1799994"/>
          </a:xfrm>
        </p:grpSpPr>
        <p:sp>
          <p:nvSpPr>
            <p:cNvPr id="6" name="Up Arrow 5"/>
            <p:cNvSpPr/>
            <p:nvPr/>
          </p:nvSpPr>
          <p:spPr>
            <a:xfrm rot="5400000">
              <a:off x="4608743" y="2"/>
              <a:ext cx="1799994" cy="1167899"/>
            </a:xfrm>
            <a:prstGeom prst="upArrow">
              <a:avLst>
                <a:gd name="adj1" fmla="val 50000"/>
                <a:gd name="adj2" fmla="val 3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Up Arrow 6"/>
            <p:cNvSpPr/>
            <p:nvPr/>
          </p:nvSpPr>
          <p:spPr>
            <a:xfrm>
              <a:off x="4924791" y="133954"/>
              <a:ext cx="963517" cy="899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t>Too many ideas</a:t>
              </a:r>
            </a:p>
          </p:txBody>
        </p:sp>
      </p:grpSp>
    </p:spTree>
    <p:extLst>
      <p:ext uri="{BB962C8B-B14F-4D97-AF65-F5344CB8AC3E}">
        <p14:creationId xmlns:p14="http://schemas.microsoft.com/office/powerpoint/2010/main" val="1028448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Important key facts about structure:</a:t>
            </a:r>
          </a:p>
          <a:p>
            <a:endParaRPr lang="en-GB" dirty="0"/>
          </a:p>
          <a:p>
            <a:r>
              <a:rPr lang="en-GB" dirty="0"/>
              <a:t>You should always try to work in bars of ‘4’</a:t>
            </a:r>
          </a:p>
          <a:p>
            <a:r>
              <a:rPr lang="en-GB" dirty="0"/>
              <a:t>You can use really obvious changes to indicate new sections</a:t>
            </a:r>
          </a:p>
          <a:p>
            <a:pPr lvl="1"/>
            <a:r>
              <a:rPr lang="en-GB" dirty="0"/>
              <a:t>Different instruments</a:t>
            </a:r>
          </a:p>
          <a:p>
            <a:pPr lvl="1"/>
            <a:r>
              <a:rPr lang="en-GB" dirty="0"/>
              <a:t>Change in layers </a:t>
            </a:r>
          </a:p>
          <a:p>
            <a:pPr lvl="1"/>
            <a:r>
              <a:rPr lang="en-GB" dirty="0"/>
              <a:t>Change in velocity / dynamics</a:t>
            </a:r>
          </a:p>
          <a:p>
            <a:pPr lvl="1"/>
            <a:r>
              <a:rPr lang="en-GB"/>
              <a:t>Tempo change</a:t>
            </a:r>
            <a:endParaRPr lang="en-GB" dirty="0"/>
          </a:p>
        </p:txBody>
      </p:sp>
    </p:spTree>
    <p:extLst>
      <p:ext uri="{BB962C8B-B14F-4D97-AF65-F5344CB8AC3E}">
        <p14:creationId xmlns:p14="http://schemas.microsoft.com/office/powerpoint/2010/main" val="911433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60648"/>
            <a:ext cx="6480720" cy="6408712"/>
          </a:xfrm>
        </p:spPr>
        <p:txBody>
          <a:bodyPr>
            <a:normAutofit lnSpcReduction="10000"/>
          </a:bodyPr>
          <a:lstStyle/>
          <a:p>
            <a:pPr marL="0" indent="0">
              <a:buNone/>
            </a:pPr>
            <a:r>
              <a:rPr lang="en-GB" sz="2800" dirty="0"/>
              <a:t>Bouncing</a:t>
            </a:r>
            <a:r>
              <a:rPr lang="en-GB" dirty="0"/>
              <a:t> </a:t>
            </a:r>
          </a:p>
          <a:p>
            <a:pPr marL="0" indent="0">
              <a:buNone/>
            </a:pPr>
            <a:r>
              <a:rPr lang="en-GB" dirty="0"/>
              <a:t>Bouncing is where we combine all the tracks in to a finished stereo mix so we can listen on our Phone, Computer etc. </a:t>
            </a:r>
          </a:p>
          <a:p>
            <a:pPr marL="0" indent="0">
              <a:buNone/>
            </a:pPr>
            <a:r>
              <a:rPr lang="en-GB" sz="2400" dirty="0">
                <a:solidFill>
                  <a:schemeClr val="accent1"/>
                </a:solidFill>
              </a:rPr>
              <a:t>CHECK ALL LEVELS ARE NOT CLIPPING </a:t>
            </a:r>
          </a:p>
          <a:p>
            <a:pPr marL="0" indent="0">
              <a:buNone/>
            </a:pPr>
            <a:endParaRPr lang="en-GB" dirty="0"/>
          </a:p>
          <a:p>
            <a:pPr marL="0" indent="0">
              <a:buNone/>
            </a:pPr>
            <a:r>
              <a:rPr lang="en-GB" dirty="0"/>
              <a:t>To bounce the track set the locator markers at the very beginning and a little bit after the track ends (to capture reverb tails)</a:t>
            </a:r>
          </a:p>
          <a:p>
            <a:pPr marL="0" indent="0">
              <a:buNone/>
            </a:pPr>
            <a:r>
              <a:rPr lang="en-GB" dirty="0"/>
              <a:t>Click the bounce short cut (</a:t>
            </a:r>
            <a:r>
              <a:rPr lang="en-GB" dirty="0" err="1"/>
              <a:t>cmd</a:t>
            </a:r>
            <a:r>
              <a:rPr lang="en-GB" dirty="0"/>
              <a:t> + B)</a:t>
            </a:r>
          </a:p>
          <a:p>
            <a:pPr marL="0" indent="0">
              <a:buNone/>
            </a:pPr>
            <a:r>
              <a:rPr lang="en-GB" dirty="0"/>
              <a:t>Save as your track name </a:t>
            </a:r>
          </a:p>
          <a:p>
            <a:pPr marL="0" indent="0">
              <a:buNone/>
            </a:pPr>
            <a:r>
              <a:rPr lang="en-GB" dirty="0"/>
              <a:t>Check where it is saved </a:t>
            </a:r>
          </a:p>
          <a:p>
            <a:pPr marL="0" indent="0">
              <a:buNone/>
            </a:pPr>
            <a:r>
              <a:rPr lang="en-GB" dirty="0"/>
              <a:t>Check Destination – PCM</a:t>
            </a:r>
          </a:p>
          <a:p>
            <a:pPr marL="0" indent="0">
              <a:buNone/>
            </a:pPr>
            <a:r>
              <a:rPr lang="en-GB" dirty="0"/>
              <a:t>Mode – Offline </a:t>
            </a:r>
          </a:p>
          <a:p>
            <a:pPr marL="0" indent="0">
              <a:buNone/>
            </a:pPr>
            <a:r>
              <a:rPr lang="en-GB" dirty="0"/>
              <a:t>Check file format - Wave </a:t>
            </a:r>
          </a:p>
          <a:p>
            <a:pPr marL="0" indent="0">
              <a:buNone/>
            </a:pPr>
            <a:r>
              <a:rPr lang="en-GB" dirty="0"/>
              <a:t>Resolution - 24 bit</a:t>
            </a:r>
          </a:p>
          <a:p>
            <a:pPr marL="0" indent="0">
              <a:buNone/>
            </a:pPr>
            <a:r>
              <a:rPr lang="en-GB" dirty="0"/>
              <a:t>Sample rate -  44100</a:t>
            </a:r>
          </a:p>
          <a:p>
            <a:pPr marL="0" indent="0">
              <a:buNone/>
            </a:pPr>
            <a:r>
              <a:rPr lang="en-GB" dirty="0"/>
              <a:t>File type - Interleaved </a:t>
            </a:r>
          </a:p>
          <a:p>
            <a:pPr marL="0" indent="0">
              <a:buNone/>
            </a:pPr>
            <a:r>
              <a:rPr lang="en-GB" dirty="0"/>
              <a:t>Dither – POW 3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88482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7344816" cy="6912768"/>
          </a:xfrm>
        </p:spPr>
        <p:txBody>
          <a:bodyPr>
            <a:normAutofit/>
          </a:bodyPr>
          <a:lstStyle/>
          <a:p>
            <a:pPr marL="0" indent="0">
              <a:buNone/>
            </a:pPr>
            <a:r>
              <a:rPr lang="en-GB" sz="1600" b="1" dirty="0"/>
              <a:t>Your Track  - </a:t>
            </a:r>
            <a:r>
              <a:rPr lang="en-US" sz="1600" b="1" dirty="0"/>
              <a:t>An electronically realised composition</a:t>
            </a:r>
            <a:br>
              <a:rPr lang="en-US" sz="1600" b="1" dirty="0"/>
            </a:br>
            <a:endParaRPr lang="en-US" sz="1600" dirty="0"/>
          </a:p>
          <a:p>
            <a:pPr marL="0" indent="0">
              <a:buNone/>
            </a:pPr>
            <a:r>
              <a:rPr lang="en-US" sz="1600" dirty="0"/>
              <a:t>This could be </a:t>
            </a:r>
            <a:r>
              <a:rPr lang="en-GB" sz="1600" dirty="0"/>
              <a:t>a variety of things but it </a:t>
            </a:r>
            <a:r>
              <a:rPr lang="en-GB" sz="1600" b="1" dirty="0"/>
              <a:t>must use Logic 9 </a:t>
            </a:r>
            <a:r>
              <a:rPr lang="en-GB" sz="1600" dirty="0"/>
              <a:t>to realise it. </a:t>
            </a:r>
          </a:p>
          <a:p>
            <a:pPr marL="0" indent="0">
              <a:buNone/>
            </a:pPr>
            <a:r>
              <a:rPr lang="en-GB" sz="1600" dirty="0"/>
              <a:t>What I expect:</a:t>
            </a:r>
          </a:p>
          <a:p>
            <a:r>
              <a:rPr lang="en-GB" sz="1600" dirty="0"/>
              <a:t>3-4min track </a:t>
            </a:r>
          </a:p>
          <a:p>
            <a:r>
              <a:rPr lang="en-GB" sz="1600" dirty="0"/>
              <a:t>Focused on a genre of your choice but backed with research to ensure appropriateness </a:t>
            </a:r>
          </a:p>
          <a:p>
            <a:r>
              <a:rPr lang="en-GB" sz="1600" dirty="0"/>
              <a:t>It must use sequenced MIDI and Audio (this can be samples, loops or recorded material)</a:t>
            </a:r>
          </a:p>
          <a:p>
            <a:r>
              <a:rPr lang="en-GB" sz="1600" dirty="0"/>
              <a:t>Audio can be music and or noise based (you can record guitar, vocals in addition to MIDI sequences)</a:t>
            </a:r>
          </a:p>
          <a:p>
            <a:r>
              <a:rPr lang="en-GB" sz="1600" dirty="0"/>
              <a:t>It must be original but you may use some samples (not just a remix or resample of someone else’s work)</a:t>
            </a:r>
          </a:p>
          <a:p>
            <a:r>
              <a:rPr lang="en-GB" sz="1600" dirty="0"/>
              <a:t>You should consider Tempo, Structure, Texture, Dynamics, Rhythm, Melody and Harmony</a:t>
            </a:r>
          </a:p>
          <a:p>
            <a:r>
              <a:rPr lang="en-GB" sz="1600" dirty="0"/>
              <a:t>There should be no musical errors </a:t>
            </a:r>
          </a:p>
          <a:p>
            <a:r>
              <a:rPr lang="en-GB" sz="1600" dirty="0"/>
              <a:t>It should be mixed to an appropriate standard that is clear and balanced with effects and Equalisation </a:t>
            </a:r>
          </a:p>
          <a:p>
            <a:r>
              <a:rPr lang="en-GB" sz="1600" dirty="0"/>
              <a:t>It should be interesting (please)</a:t>
            </a:r>
          </a:p>
          <a:p>
            <a:endParaRPr lang="en-GB" dirty="0"/>
          </a:p>
          <a:p>
            <a:endParaRPr lang="en-GB" dirty="0"/>
          </a:p>
          <a:p>
            <a:endParaRPr lang="en-GB" dirty="0"/>
          </a:p>
          <a:p>
            <a:endParaRPr lang="en-GB" dirty="0"/>
          </a:p>
          <a:p>
            <a:endParaRPr lang="en-US" b="1" dirty="0"/>
          </a:p>
        </p:txBody>
      </p:sp>
    </p:spTree>
    <p:extLst>
      <p:ext uri="{BB962C8B-B14F-4D97-AF65-F5344CB8AC3E}">
        <p14:creationId xmlns:p14="http://schemas.microsoft.com/office/powerpoint/2010/main" val="337132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EQ?</a:t>
            </a:r>
          </a:p>
        </p:txBody>
      </p:sp>
      <p:sp>
        <p:nvSpPr>
          <p:cNvPr id="3" name="Content Placeholder 2"/>
          <p:cNvSpPr>
            <a:spLocks noGrp="1"/>
          </p:cNvSpPr>
          <p:nvPr>
            <p:ph idx="1"/>
          </p:nvPr>
        </p:nvSpPr>
        <p:spPr/>
        <p:txBody>
          <a:bodyPr/>
          <a:lstStyle/>
          <a:p>
            <a:r>
              <a:rPr lang="en-GB" dirty="0"/>
              <a:t>EQ is used to boost / reduce frequencies</a:t>
            </a:r>
          </a:p>
          <a:p>
            <a:pPr lvl="1"/>
            <a:r>
              <a:rPr lang="en-GB" dirty="0"/>
              <a:t>Can be considered as ‘highlighting’ certain frequencies you want and reducing frequencies that you don’t want</a:t>
            </a:r>
          </a:p>
          <a:p>
            <a:endParaRPr lang="en-GB" dirty="0"/>
          </a:p>
          <a:p>
            <a:r>
              <a:rPr lang="en-GB" dirty="0"/>
              <a:t>EQ stands for equalizer</a:t>
            </a:r>
          </a:p>
        </p:txBody>
      </p:sp>
    </p:spTree>
    <p:extLst>
      <p:ext uri="{BB962C8B-B14F-4D97-AF65-F5344CB8AC3E}">
        <p14:creationId xmlns:p14="http://schemas.microsoft.com/office/powerpoint/2010/main" val="389296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5937755" cy="1188720"/>
          </a:xfrm>
        </p:spPr>
        <p:txBody>
          <a:bodyPr/>
          <a:lstStyle/>
          <a:p>
            <a:r>
              <a:rPr lang="en-GB" dirty="0"/>
              <a:t>Where is Channel EQ in Logic?</a:t>
            </a:r>
          </a:p>
        </p:txBody>
      </p:sp>
      <p:sp>
        <p:nvSpPr>
          <p:cNvPr id="3" name="Content Placeholder 2"/>
          <p:cNvSpPr>
            <a:spLocks noGrp="1"/>
          </p:cNvSpPr>
          <p:nvPr>
            <p:ph idx="1"/>
          </p:nvPr>
        </p:nvSpPr>
        <p:spPr>
          <a:xfrm>
            <a:off x="457200" y="1600200"/>
            <a:ext cx="4402832" cy="4525963"/>
          </a:xfrm>
        </p:spPr>
        <p:txBody>
          <a:bodyPr/>
          <a:lstStyle/>
          <a:p>
            <a:r>
              <a:rPr lang="en-GB" dirty="0"/>
              <a:t>Channel EQ – this is located in the individual channel  </a:t>
            </a:r>
          </a:p>
          <a:p>
            <a:endParaRPr lang="en-GB" dirty="0"/>
          </a:p>
        </p:txBody>
      </p:sp>
      <p:pic>
        <p:nvPicPr>
          <p:cNvPr id="1026" name="Picture 2" descr="http://km.support.apple.com/library/content/dam/edam/applecare/images/en_US/proapps/logic/mix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36"/>
          <a:stretch/>
        </p:blipFill>
        <p:spPr bwMode="auto">
          <a:xfrm>
            <a:off x="5724128" y="1340768"/>
            <a:ext cx="2798608" cy="50737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283968" y="1916832"/>
            <a:ext cx="216024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61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different terms?</a:t>
            </a:r>
          </a:p>
        </p:txBody>
      </p:sp>
      <p:sp>
        <p:nvSpPr>
          <p:cNvPr id="3" name="Content Placeholder 2"/>
          <p:cNvSpPr>
            <a:spLocks noGrp="1"/>
          </p:cNvSpPr>
          <p:nvPr>
            <p:ph idx="1"/>
          </p:nvPr>
        </p:nvSpPr>
        <p:spPr/>
        <p:txBody>
          <a:bodyPr/>
          <a:lstStyle/>
          <a:p>
            <a:r>
              <a:rPr lang="en-GB" dirty="0"/>
              <a:t>There are three main aspects you need to know:</a:t>
            </a:r>
          </a:p>
          <a:p>
            <a:pPr lvl="1"/>
            <a:r>
              <a:rPr lang="en-GB" dirty="0"/>
              <a:t>High / low pass</a:t>
            </a:r>
          </a:p>
          <a:p>
            <a:pPr lvl="1"/>
            <a:r>
              <a:rPr lang="en-GB" dirty="0"/>
              <a:t>Shelf</a:t>
            </a:r>
          </a:p>
          <a:p>
            <a:pPr lvl="1"/>
            <a:endParaRPr lang="en-GB" dirty="0"/>
          </a:p>
        </p:txBody>
      </p:sp>
    </p:spTree>
    <p:extLst>
      <p:ext uri="{BB962C8B-B14F-4D97-AF65-F5344CB8AC3E}">
        <p14:creationId xmlns:p14="http://schemas.microsoft.com/office/powerpoint/2010/main" val="217127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pass filter / low pass filter</a:t>
            </a:r>
          </a:p>
        </p:txBody>
      </p:sp>
      <p:sp>
        <p:nvSpPr>
          <p:cNvPr id="3" name="Content Placeholder 2"/>
          <p:cNvSpPr>
            <a:spLocks noGrp="1"/>
          </p:cNvSpPr>
          <p:nvPr>
            <p:ph sz="half" idx="1"/>
          </p:nvPr>
        </p:nvSpPr>
        <p:spPr/>
        <p:txBody>
          <a:bodyPr/>
          <a:lstStyle/>
          <a:p>
            <a:r>
              <a:rPr lang="en-GB" dirty="0"/>
              <a:t>High pass filter (HPF)	</a:t>
            </a:r>
          </a:p>
          <a:p>
            <a:pPr lvl="1"/>
            <a:r>
              <a:rPr lang="en-GB" dirty="0"/>
              <a:t>Allows the high frequencies pass</a:t>
            </a:r>
          </a:p>
          <a:p>
            <a:pPr lvl="1"/>
            <a:endParaRPr lang="en-GB" dirty="0"/>
          </a:p>
        </p:txBody>
      </p:sp>
      <p:sp>
        <p:nvSpPr>
          <p:cNvPr id="4" name="Content Placeholder 3"/>
          <p:cNvSpPr>
            <a:spLocks noGrp="1"/>
          </p:cNvSpPr>
          <p:nvPr>
            <p:ph sz="half" idx="2"/>
          </p:nvPr>
        </p:nvSpPr>
        <p:spPr/>
        <p:txBody>
          <a:bodyPr/>
          <a:lstStyle/>
          <a:p>
            <a:r>
              <a:rPr lang="en-GB" dirty="0"/>
              <a:t>Low pass filter (LPF)</a:t>
            </a:r>
          </a:p>
          <a:p>
            <a:pPr lvl="1"/>
            <a:r>
              <a:rPr lang="en-GB" dirty="0"/>
              <a:t>Allows the low frequencies pass</a:t>
            </a:r>
          </a:p>
          <a:p>
            <a:endParaRPr lang="en-GB" dirty="0"/>
          </a:p>
        </p:txBody>
      </p:sp>
      <p:pic>
        <p:nvPicPr>
          <p:cNvPr id="2050" name="Picture 2" descr="http://macprovid.vo.llnwd.net/o43/hub/media/1095/8145/Figure_2.png"/>
          <p:cNvPicPr>
            <a:picLocks noChangeAspect="1" noChangeArrowheads="1"/>
          </p:cNvPicPr>
          <p:nvPr/>
        </p:nvPicPr>
        <p:blipFill rotWithShape="1">
          <a:blip r:embed="rId2">
            <a:extLst>
              <a:ext uri="{28A0092B-C50C-407E-A947-70E740481C1C}">
                <a14:useLocalDpi xmlns:a14="http://schemas.microsoft.com/office/drawing/2010/main" val="0"/>
              </a:ext>
            </a:extLst>
          </a:blip>
          <a:srcRect l="14129" t="9733" r="1870" b="79401"/>
          <a:stretch/>
        </p:blipFill>
        <p:spPr bwMode="auto">
          <a:xfrm>
            <a:off x="1254304" y="4581128"/>
            <a:ext cx="6400800" cy="50405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1763688" y="3176972"/>
            <a:ext cx="360040" cy="14041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47224" y="3068960"/>
            <a:ext cx="576064"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32849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{042E87D3-2462-E44A-8905-CF74F0C15510}tf10001120</Template>
  <TotalTime>537</TotalTime>
  <Words>1810</Words>
  <Application>Microsoft Macintosh PowerPoint</Application>
  <PresentationFormat>On-screen Show (4:3)</PresentationFormat>
  <Paragraphs>240</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Gill Sans MT</vt:lpstr>
      <vt:lpstr>Parcel</vt:lpstr>
      <vt:lpstr>Feedback </vt:lpstr>
      <vt:lpstr>Sequencing</vt:lpstr>
      <vt:lpstr>What will we look at today?</vt:lpstr>
      <vt:lpstr>Saving your work</vt:lpstr>
      <vt:lpstr>Bob Marley </vt:lpstr>
      <vt:lpstr>What is EQ?</vt:lpstr>
      <vt:lpstr>Where is Channel EQ in Logic?</vt:lpstr>
      <vt:lpstr>What are the different terms?</vt:lpstr>
      <vt:lpstr>High pass filter / low pass filter</vt:lpstr>
      <vt:lpstr>High / low pass filter graphs…. </vt:lpstr>
      <vt:lpstr>Shelving filter</vt:lpstr>
      <vt:lpstr>Low shelf filter</vt:lpstr>
      <vt:lpstr>High shelf filter</vt:lpstr>
      <vt:lpstr>Where are the shelf filters?</vt:lpstr>
      <vt:lpstr>What are the differences?</vt:lpstr>
      <vt:lpstr>What is Analyzer</vt:lpstr>
      <vt:lpstr>What do the numbers mean?</vt:lpstr>
      <vt:lpstr>HINTS</vt:lpstr>
      <vt:lpstr>Compression</vt:lpstr>
      <vt:lpstr>PowerPoint Presentation</vt:lpstr>
      <vt:lpstr>PowerPoint Presentation</vt:lpstr>
      <vt:lpstr>Where to find the compressor in Logic Pro X</vt:lpstr>
      <vt:lpstr>What are the different settings / parameters?</vt:lpstr>
      <vt:lpstr>PowerPoint Presentation</vt:lpstr>
      <vt:lpstr>Threshold</vt:lpstr>
      <vt:lpstr>Ratio</vt:lpstr>
      <vt:lpstr>PowerPoint Presentation</vt:lpstr>
      <vt:lpstr>ATTACK!!</vt:lpstr>
      <vt:lpstr>Release</vt:lpstr>
      <vt:lpstr>Knee</vt:lpstr>
      <vt:lpstr>PowerPoint Presentation</vt:lpstr>
      <vt:lpstr>Gain</vt:lpstr>
      <vt:lpstr>Automation</vt:lpstr>
      <vt:lpstr>PowerPoint Presentation</vt:lpstr>
      <vt:lpstr>PowerPoint Presentation</vt:lpstr>
      <vt:lpstr>Let’s have a go!!!</vt:lpstr>
      <vt:lpstr>Intro to bus</vt:lpstr>
      <vt:lpstr>Why use a bus</vt:lpstr>
      <vt:lpstr>What is a bus?</vt:lpstr>
      <vt:lpstr>In DAW’s…. This is the process</vt:lpstr>
      <vt:lpstr>What is the point of a bus?</vt:lpstr>
      <vt:lpstr>Where is a bus found?</vt:lpstr>
      <vt:lpstr>OUTPUT LEVEL… SUPER IMPORTANT</vt:lpstr>
      <vt:lpstr>PowerPoint Presentation</vt:lpstr>
      <vt:lpstr>Reverb</vt:lpstr>
      <vt:lpstr>Markers</vt:lpstr>
      <vt:lpstr>Layering / textures in your track</vt:lpstr>
      <vt:lpstr>What is layering?</vt:lpstr>
      <vt:lpstr>What is texture?</vt:lpstr>
      <vt:lpstr>Why is texture so important?</vt:lpstr>
      <vt:lpstr>What is structure?</vt:lpstr>
      <vt:lpstr>PowerPoint Presentation</vt:lpstr>
      <vt:lpstr>PowerPoint Presentation</vt:lpstr>
      <vt:lpstr>PowerPoint Presentation</vt:lpstr>
    </vt:vector>
  </TitlesOfParts>
  <Company>Oaklands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Wu</dc:creator>
  <cp:lastModifiedBy>lewis blofeld</cp:lastModifiedBy>
  <cp:revision>84</cp:revision>
  <dcterms:created xsi:type="dcterms:W3CDTF">2014-09-10T19:16:27Z</dcterms:created>
  <dcterms:modified xsi:type="dcterms:W3CDTF">2018-11-21T15:25:55Z</dcterms:modified>
</cp:coreProperties>
</file>