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0" r:id="rId5"/>
    <p:sldId id="261" r:id="rId6"/>
    <p:sldId id="262" r:id="rId7"/>
    <p:sldId id="265" r:id="rId8"/>
    <p:sldId id="287" r:id="rId9"/>
    <p:sldId id="288" r:id="rId10"/>
    <p:sldId id="289" r:id="rId11"/>
    <p:sldId id="290" r:id="rId12"/>
    <p:sldId id="291" r:id="rId13"/>
    <p:sldId id="292" r:id="rId14"/>
    <p:sldId id="293" r:id="rId15"/>
    <p:sldId id="294" r:id="rId16"/>
    <p:sldId id="295" r:id="rId17"/>
    <p:sldId id="296" r:id="rId18"/>
    <p:sldId id="273" r:id="rId19"/>
    <p:sldId id="302" r:id="rId20"/>
    <p:sldId id="299" r:id="rId21"/>
    <p:sldId id="300" r:id="rId22"/>
    <p:sldId id="278" r:id="rId23"/>
    <p:sldId id="279" r:id="rId24"/>
    <p:sldId id="280" r:id="rId25"/>
    <p:sldId id="281" r:id="rId26"/>
    <p:sldId id="301" r:id="rId27"/>
    <p:sldId id="282" r:id="rId28"/>
    <p:sldId id="297" r:id="rId29"/>
    <p:sldId id="298" r:id="rId30"/>
    <p:sldId id="283" r:id="rId31"/>
    <p:sldId id="275" r:id="rId32"/>
    <p:sldId id="276" r:id="rId33"/>
    <p:sldId id="284" r:id="rId34"/>
    <p:sldId id="271" r:id="rId35"/>
    <p:sldId id="303" r:id="rId36"/>
    <p:sldId id="285" r:id="rId37"/>
    <p:sldId id="272" r:id="rId38"/>
    <p:sldId id="274" r:id="rId39"/>
    <p:sldId id="286" r:id="rId40"/>
    <p:sldId id="26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43" autoAdjust="0"/>
    <p:restoredTop sz="94579"/>
  </p:normalViewPr>
  <p:slideViewPr>
    <p:cSldViewPr>
      <p:cViewPr varScale="1">
        <p:scale>
          <a:sx n="81" d="100"/>
          <a:sy n="81" d="100"/>
        </p:scale>
        <p:origin x="132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8030976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09608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8198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062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629905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D8BD707-D9CF-40AE-B4C6-C98DA3205C09}" type="datetimeFigureOut">
              <a:rPr lang="en-US" smtClean="0"/>
              <a:pPr/>
              <a:t>11/6/18</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7909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69552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0676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8651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1D8BD707-D9CF-40AE-B4C6-C98DA3205C09}" type="datetimeFigureOut">
              <a:rPr lang="en-US" smtClean="0"/>
              <a:pPr/>
              <a:t>11/6/18</a:t>
            </a:fld>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1690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D8BD707-D9CF-40AE-B4C6-C98DA3205C09}" type="datetimeFigureOut">
              <a:rPr lang="en-US" smtClean="0"/>
              <a:pPr/>
              <a:t>11/6/18</a:t>
            </a:fld>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793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1D8BD707-D9CF-40AE-B4C6-C98DA3205C09}" type="datetimeFigureOut">
              <a:rPr lang="en-US" smtClean="0"/>
              <a:pPr/>
              <a:t>11/6/18</a:t>
            </a:fld>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800440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Sequencing</a:t>
            </a:r>
          </a:p>
        </p:txBody>
      </p:sp>
    </p:spTree>
    <p:extLst>
      <p:ext uri="{BB962C8B-B14F-4D97-AF65-F5344CB8AC3E}">
        <p14:creationId xmlns:p14="http://schemas.microsoft.com/office/powerpoint/2010/main" val="1670106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89987D0-C4E8-4544-AC6A-F81094C2EEF1}"/>
              </a:ext>
            </a:extLst>
          </p:cNvPr>
          <p:cNvSpPr>
            <a:spLocks noGrp="1"/>
          </p:cNvSpPr>
          <p:nvPr>
            <p:ph type="title"/>
          </p:nvPr>
        </p:nvSpPr>
        <p:spPr>
          <a:xfrm>
            <a:off x="1676400" y="76200"/>
            <a:ext cx="5937755" cy="1188720"/>
          </a:xfrm>
        </p:spPr>
        <p:txBody>
          <a:bodyPr/>
          <a:lstStyle/>
          <a:p>
            <a:r>
              <a:rPr lang="en-GB" dirty="0"/>
              <a:t>Logic Guide</a:t>
            </a:r>
          </a:p>
        </p:txBody>
      </p:sp>
      <p:pic>
        <p:nvPicPr>
          <p:cNvPr id="7" name="Picture 6">
            <a:extLst>
              <a:ext uri="{FF2B5EF4-FFF2-40B4-BE49-F238E27FC236}">
                <a16:creationId xmlns:a16="http://schemas.microsoft.com/office/drawing/2014/main" id="{66C20086-5B3A-474F-A4D4-7DE17FC19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126" y="1677489"/>
            <a:ext cx="7480300" cy="647700"/>
          </a:xfrm>
          <a:prstGeom prst="rect">
            <a:avLst/>
          </a:prstGeom>
        </p:spPr>
      </p:pic>
      <p:sp>
        <p:nvSpPr>
          <p:cNvPr id="8" name="TextBox 7">
            <a:extLst>
              <a:ext uri="{FF2B5EF4-FFF2-40B4-BE49-F238E27FC236}">
                <a16:creationId xmlns:a16="http://schemas.microsoft.com/office/drawing/2014/main" id="{EC563112-164B-7049-9158-7EA5A9ABB945}"/>
              </a:ext>
            </a:extLst>
          </p:cNvPr>
          <p:cNvSpPr txBox="1"/>
          <p:nvPr/>
        </p:nvSpPr>
        <p:spPr>
          <a:xfrm>
            <a:off x="731640" y="2971800"/>
            <a:ext cx="7827271" cy="2862322"/>
          </a:xfrm>
          <a:prstGeom prst="rect">
            <a:avLst/>
          </a:prstGeom>
          <a:noFill/>
        </p:spPr>
        <p:txBody>
          <a:bodyPr wrap="none" rtlCol="0">
            <a:spAutoFit/>
          </a:bodyPr>
          <a:lstStyle/>
          <a:p>
            <a:r>
              <a:rPr lang="en-GB" dirty="0"/>
              <a:t>This section is not much use as we can control most of these with key commands</a:t>
            </a:r>
          </a:p>
          <a:p>
            <a:r>
              <a:rPr lang="en-GB" dirty="0"/>
              <a:t>The preferences and settings are useful to set up Logic. </a:t>
            </a:r>
          </a:p>
          <a:p>
            <a:endParaRPr lang="en-GB" dirty="0"/>
          </a:p>
          <a:p>
            <a:pPr marL="285750" indent="-285750">
              <a:buFont typeface="Arial" panose="020B0604020202020204" pitchFamily="34" charset="0"/>
              <a:buChar char="•"/>
            </a:pPr>
            <a:r>
              <a:rPr lang="en-GB" dirty="0"/>
              <a:t>The inspector turns the sidebar off and on.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Automation is switched with the  A key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Locators are switched with C key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Crop and Split by pressing </a:t>
            </a:r>
            <a:r>
              <a:rPr lang="en-GB" dirty="0" err="1"/>
              <a:t>cmd</a:t>
            </a:r>
            <a:r>
              <a:rPr lang="en-GB" dirty="0"/>
              <a:t> and then clicking  </a:t>
            </a:r>
          </a:p>
        </p:txBody>
      </p:sp>
    </p:spTree>
    <p:extLst>
      <p:ext uri="{BB962C8B-B14F-4D97-AF65-F5344CB8AC3E}">
        <p14:creationId xmlns:p14="http://schemas.microsoft.com/office/powerpoint/2010/main" val="2441523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89987D0-C4E8-4544-AC6A-F81094C2EEF1}"/>
              </a:ext>
            </a:extLst>
          </p:cNvPr>
          <p:cNvSpPr>
            <a:spLocks noGrp="1"/>
          </p:cNvSpPr>
          <p:nvPr>
            <p:ph type="title"/>
          </p:nvPr>
        </p:nvSpPr>
        <p:spPr>
          <a:xfrm>
            <a:off x="1676400" y="76200"/>
            <a:ext cx="5937755" cy="1188720"/>
          </a:xfrm>
        </p:spPr>
        <p:txBody>
          <a:bodyPr/>
          <a:lstStyle/>
          <a:p>
            <a:r>
              <a:rPr lang="en-GB" dirty="0"/>
              <a:t>Logic Guide</a:t>
            </a:r>
          </a:p>
        </p:txBody>
      </p:sp>
      <p:sp>
        <p:nvSpPr>
          <p:cNvPr id="8" name="TextBox 7">
            <a:extLst>
              <a:ext uri="{FF2B5EF4-FFF2-40B4-BE49-F238E27FC236}">
                <a16:creationId xmlns:a16="http://schemas.microsoft.com/office/drawing/2014/main" id="{EC563112-164B-7049-9158-7EA5A9ABB945}"/>
              </a:ext>
            </a:extLst>
          </p:cNvPr>
          <p:cNvSpPr txBox="1"/>
          <p:nvPr/>
        </p:nvSpPr>
        <p:spPr>
          <a:xfrm>
            <a:off x="731641" y="2971800"/>
            <a:ext cx="7726560" cy="2862322"/>
          </a:xfrm>
          <a:prstGeom prst="rect">
            <a:avLst/>
          </a:prstGeom>
          <a:noFill/>
        </p:spPr>
        <p:txBody>
          <a:bodyPr wrap="square" rtlCol="0">
            <a:spAutoFit/>
          </a:bodyPr>
          <a:lstStyle/>
          <a:p>
            <a:r>
              <a:rPr lang="en-GB" dirty="0"/>
              <a:t>Bounce combines all the tracks in to a final mix as Wave or Mp3.</a:t>
            </a:r>
          </a:p>
          <a:p>
            <a:endParaRPr lang="en-GB" dirty="0"/>
          </a:p>
          <a:p>
            <a:r>
              <a:rPr lang="en-GB" dirty="0"/>
              <a:t>Colours changes the colours of tracks.</a:t>
            </a:r>
          </a:p>
          <a:p>
            <a:endParaRPr lang="en-GB" dirty="0"/>
          </a:p>
          <a:p>
            <a:r>
              <a:rPr lang="en-GB" dirty="0"/>
              <a:t>Notes – you can add notes on a track or a project.</a:t>
            </a:r>
          </a:p>
          <a:p>
            <a:endParaRPr lang="en-GB" dirty="0"/>
          </a:p>
          <a:p>
            <a:r>
              <a:rPr lang="en-GB" dirty="0"/>
              <a:t>Lists – We will look at later, very useful.</a:t>
            </a:r>
          </a:p>
          <a:p>
            <a:endParaRPr lang="en-GB" dirty="0"/>
          </a:p>
          <a:p>
            <a:r>
              <a:rPr lang="en-GB" dirty="0"/>
              <a:t>Media – The audio library, loops and instrument browser where you can select the instrument or the samples you want to use. </a:t>
            </a:r>
          </a:p>
        </p:txBody>
      </p:sp>
      <p:pic>
        <p:nvPicPr>
          <p:cNvPr id="4" name="Picture 3">
            <a:extLst>
              <a:ext uri="{FF2B5EF4-FFF2-40B4-BE49-F238E27FC236}">
                <a16:creationId xmlns:a16="http://schemas.microsoft.com/office/drawing/2014/main" id="{F7804582-6637-574A-B73B-D133C1E3C2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769110"/>
            <a:ext cx="3454400" cy="698500"/>
          </a:xfrm>
          <a:prstGeom prst="rect">
            <a:avLst/>
          </a:prstGeom>
        </p:spPr>
      </p:pic>
    </p:spTree>
    <p:extLst>
      <p:ext uri="{BB962C8B-B14F-4D97-AF65-F5344CB8AC3E}">
        <p14:creationId xmlns:p14="http://schemas.microsoft.com/office/powerpoint/2010/main" val="574209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89987D0-C4E8-4544-AC6A-F81094C2EEF1}"/>
              </a:ext>
            </a:extLst>
          </p:cNvPr>
          <p:cNvSpPr>
            <a:spLocks noGrp="1"/>
          </p:cNvSpPr>
          <p:nvPr>
            <p:ph type="title"/>
          </p:nvPr>
        </p:nvSpPr>
        <p:spPr>
          <a:xfrm>
            <a:off x="1676400" y="76200"/>
            <a:ext cx="5937755" cy="1188720"/>
          </a:xfrm>
        </p:spPr>
        <p:txBody>
          <a:bodyPr/>
          <a:lstStyle/>
          <a:p>
            <a:r>
              <a:rPr lang="en-GB" dirty="0"/>
              <a:t>Logic Guide</a:t>
            </a:r>
          </a:p>
        </p:txBody>
      </p:sp>
      <p:sp>
        <p:nvSpPr>
          <p:cNvPr id="8" name="TextBox 7">
            <a:extLst>
              <a:ext uri="{FF2B5EF4-FFF2-40B4-BE49-F238E27FC236}">
                <a16:creationId xmlns:a16="http://schemas.microsoft.com/office/drawing/2014/main" id="{EC563112-164B-7049-9158-7EA5A9ABB945}"/>
              </a:ext>
            </a:extLst>
          </p:cNvPr>
          <p:cNvSpPr txBox="1"/>
          <p:nvPr/>
        </p:nvSpPr>
        <p:spPr>
          <a:xfrm>
            <a:off x="731641" y="2971800"/>
            <a:ext cx="7726560" cy="923330"/>
          </a:xfrm>
          <a:prstGeom prst="rect">
            <a:avLst/>
          </a:prstGeom>
          <a:noFill/>
        </p:spPr>
        <p:txBody>
          <a:bodyPr wrap="square" rtlCol="0">
            <a:spAutoFit/>
          </a:bodyPr>
          <a:lstStyle/>
          <a:p>
            <a:r>
              <a:rPr lang="en-GB" dirty="0"/>
              <a:t>This section allows us to edit the Midi or Audio track we </a:t>
            </a:r>
          </a:p>
          <a:p>
            <a:r>
              <a:rPr lang="en-GB" dirty="0"/>
              <a:t>Have selected. We have a variety of things we can quickly </a:t>
            </a:r>
          </a:p>
          <a:p>
            <a:r>
              <a:rPr lang="en-GB" dirty="0"/>
              <a:t>do to the audio or midi track. This is quite useful. </a:t>
            </a:r>
          </a:p>
        </p:txBody>
      </p:sp>
      <p:pic>
        <p:nvPicPr>
          <p:cNvPr id="5" name="Picture 4">
            <a:extLst>
              <a:ext uri="{FF2B5EF4-FFF2-40B4-BE49-F238E27FC236}">
                <a16:creationId xmlns:a16="http://schemas.microsoft.com/office/drawing/2014/main" id="{3BEBF9DF-A6FA-B647-9620-A152F85A20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1371600"/>
            <a:ext cx="2045704" cy="5389880"/>
          </a:xfrm>
          <a:prstGeom prst="rect">
            <a:avLst/>
          </a:prstGeom>
        </p:spPr>
      </p:pic>
    </p:spTree>
    <p:extLst>
      <p:ext uri="{BB962C8B-B14F-4D97-AF65-F5344CB8AC3E}">
        <p14:creationId xmlns:p14="http://schemas.microsoft.com/office/powerpoint/2010/main" val="3223656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89987D0-C4E8-4544-AC6A-F81094C2EEF1}"/>
              </a:ext>
            </a:extLst>
          </p:cNvPr>
          <p:cNvSpPr>
            <a:spLocks noGrp="1"/>
          </p:cNvSpPr>
          <p:nvPr>
            <p:ph type="title"/>
          </p:nvPr>
        </p:nvSpPr>
        <p:spPr>
          <a:xfrm>
            <a:off x="1676400" y="76200"/>
            <a:ext cx="5937755" cy="1188720"/>
          </a:xfrm>
        </p:spPr>
        <p:txBody>
          <a:bodyPr/>
          <a:lstStyle/>
          <a:p>
            <a:r>
              <a:rPr lang="en-GB" dirty="0"/>
              <a:t>Logic Guide</a:t>
            </a:r>
          </a:p>
        </p:txBody>
      </p:sp>
      <p:sp>
        <p:nvSpPr>
          <p:cNvPr id="8" name="TextBox 7">
            <a:extLst>
              <a:ext uri="{FF2B5EF4-FFF2-40B4-BE49-F238E27FC236}">
                <a16:creationId xmlns:a16="http://schemas.microsoft.com/office/drawing/2014/main" id="{EC563112-164B-7049-9158-7EA5A9ABB945}"/>
              </a:ext>
            </a:extLst>
          </p:cNvPr>
          <p:cNvSpPr txBox="1"/>
          <p:nvPr/>
        </p:nvSpPr>
        <p:spPr>
          <a:xfrm>
            <a:off x="685800" y="1752600"/>
            <a:ext cx="7726560" cy="4801314"/>
          </a:xfrm>
          <a:prstGeom prst="rect">
            <a:avLst/>
          </a:prstGeom>
          <a:noFill/>
        </p:spPr>
        <p:txBody>
          <a:bodyPr wrap="square" rtlCol="0">
            <a:spAutoFit/>
          </a:bodyPr>
          <a:lstStyle/>
          <a:p>
            <a:r>
              <a:rPr lang="en-GB" dirty="0"/>
              <a:t>The small mixer provides us with a small mix of the track </a:t>
            </a:r>
          </a:p>
          <a:p>
            <a:r>
              <a:rPr lang="en-GB" dirty="0"/>
              <a:t>selected and the main output (what goes to your headphones </a:t>
            </a:r>
          </a:p>
          <a:p>
            <a:r>
              <a:rPr lang="en-GB" dirty="0"/>
              <a:t>or speakers)</a:t>
            </a:r>
          </a:p>
          <a:p>
            <a:endParaRPr lang="en-GB" dirty="0"/>
          </a:p>
          <a:p>
            <a:r>
              <a:rPr lang="en-GB" dirty="0"/>
              <a:t>We can adjust</a:t>
            </a:r>
          </a:p>
          <a:p>
            <a:pPr marL="285750" indent="-285750">
              <a:buFont typeface="Arial" panose="020B0604020202020204" pitchFamily="34" charset="0"/>
              <a:buChar char="•"/>
            </a:pPr>
            <a:r>
              <a:rPr lang="en-GB" dirty="0"/>
              <a:t>EQ</a:t>
            </a:r>
          </a:p>
          <a:p>
            <a:pPr marL="285750" indent="-285750">
              <a:buFont typeface="Arial" panose="020B0604020202020204" pitchFamily="34" charset="0"/>
              <a:buChar char="•"/>
            </a:pPr>
            <a:r>
              <a:rPr lang="en-GB" dirty="0"/>
              <a:t>Insert Effects</a:t>
            </a:r>
          </a:p>
          <a:p>
            <a:pPr marL="285750" indent="-285750">
              <a:buFont typeface="Arial" panose="020B0604020202020204" pitchFamily="34" charset="0"/>
              <a:buChar char="•"/>
            </a:pPr>
            <a:r>
              <a:rPr lang="en-GB" dirty="0"/>
              <a:t>Sends</a:t>
            </a:r>
          </a:p>
          <a:p>
            <a:pPr marL="285750" indent="-285750">
              <a:buFont typeface="Arial" panose="020B0604020202020204" pitchFamily="34" charset="0"/>
              <a:buChar char="•"/>
            </a:pPr>
            <a:r>
              <a:rPr lang="en-GB" dirty="0"/>
              <a:t>The instrument selected (if MIDI)</a:t>
            </a:r>
          </a:p>
          <a:p>
            <a:pPr marL="285750" indent="-285750">
              <a:buFont typeface="Arial" panose="020B0604020202020204" pitchFamily="34" charset="0"/>
              <a:buChar char="•"/>
            </a:pPr>
            <a:r>
              <a:rPr lang="en-GB" dirty="0"/>
              <a:t>Input and output routing (where the sound is coming from and </a:t>
            </a:r>
          </a:p>
          <a:p>
            <a:r>
              <a:rPr lang="en-GB" dirty="0"/>
              <a:t>     going to </a:t>
            </a:r>
          </a:p>
          <a:p>
            <a:pPr marL="285750" indent="-285750">
              <a:buFont typeface="Arial" panose="020B0604020202020204" pitchFamily="34" charset="0"/>
              <a:buChar char="•"/>
            </a:pPr>
            <a:r>
              <a:rPr lang="en-GB" dirty="0"/>
              <a:t>Groups </a:t>
            </a:r>
          </a:p>
          <a:p>
            <a:pPr marL="285750" indent="-285750">
              <a:buFont typeface="Arial" panose="020B0604020202020204" pitchFamily="34" charset="0"/>
              <a:buChar char="•"/>
            </a:pPr>
            <a:r>
              <a:rPr lang="en-GB" dirty="0"/>
              <a:t>Automation settings. </a:t>
            </a:r>
          </a:p>
          <a:p>
            <a:pPr marL="285750" indent="-285750">
              <a:buFont typeface="Arial" panose="020B0604020202020204" pitchFamily="34" charset="0"/>
              <a:buChar char="•"/>
            </a:pPr>
            <a:r>
              <a:rPr lang="en-GB" dirty="0"/>
              <a:t>Pan </a:t>
            </a:r>
          </a:p>
          <a:p>
            <a:pPr marL="285750" indent="-285750">
              <a:buFont typeface="Arial" panose="020B0604020202020204" pitchFamily="34" charset="0"/>
              <a:buChar char="•"/>
            </a:pPr>
            <a:r>
              <a:rPr lang="en-GB" dirty="0"/>
              <a:t>Volume </a:t>
            </a:r>
          </a:p>
          <a:p>
            <a:pPr marL="285750" indent="-285750">
              <a:buFont typeface="Arial" panose="020B0604020202020204" pitchFamily="34" charset="0"/>
              <a:buChar char="•"/>
            </a:pPr>
            <a:r>
              <a:rPr lang="en-GB" dirty="0"/>
              <a:t>Mute/Solo tracks </a:t>
            </a:r>
          </a:p>
          <a:p>
            <a:pPr marL="285750" indent="-285750">
              <a:buFont typeface="Arial" panose="020B0604020202020204" pitchFamily="34" charset="0"/>
              <a:buChar char="•"/>
            </a:pPr>
            <a:endParaRPr lang="en-GB" dirty="0"/>
          </a:p>
        </p:txBody>
      </p:sp>
      <p:pic>
        <p:nvPicPr>
          <p:cNvPr id="4" name="Picture 3">
            <a:extLst>
              <a:ext uri="{FF2B5EF4-FFF2-40B4-BE49-F238E27FC236}">
                <a16:creationId xmlns:a16="http://schemas.microsoft.com/office/drawing/2014/main" id="{413BB088-A011-5044-8695-4BADF8CE3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1395388"/>
            <a:ext cx="1828800" cy="5218771"/>
          </a:xfrm>
          <a:prstGeom prst="rect">
            <a:avLst/>
          </a:prstGeom>
        </p:spPr>
      </p:pic>
    </p:spTree>
    <p:extLst>
      <p:ext uri="{BB962C8B-B14F-4D97-AF65-F5344CB8AC3E}">
        <p14:creationId xmlns:p14="http://schemas.microsoft.com/office/powerpoint/2010/main" val="282843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89987D0-C4E8-4544-AC6A-F81094C2EEF1}"/>
              </a:ext>
            </a:extLst>
          </p:cNvPr>
          <p:cNvSpPr>
            <a:spLocks noGrp="1"/>
          </p:cNvSpPr>
          <p:nvPr>
            <p:ph type="title"/>
          </p:nvPr>
        </p:nvSpPr>
        <p:spPr>
          <a:xfrm>
            <a:off x="1676400" y="76200"/>
            <a:ext cx="5937755" cy="1188720"/>
          </a:xfrm>
        </p:spPr>
        <p:txBody>
          <a:bodyPr/>
          <a:lstStyle/>
          <a:p>
            <a:r>
              <a:rPr lang="en-GB" dirty="0"/>
              <a:t>Logic Guide</a:t>
            </a:r>
          </a:p>
        </p:txBody>
      </p:sp>
      <p:sp>
        <p:nvSpPr>
          <p:cNvPr id="8" name="TextBox 7">
            <a:extLst>
              <a:ext uri="{FF2B5EF4-FFF2-40B4-BE49-F238E27FC236}">
                <a16:creationId xmlns:a16="http://schemas.microsoft.com/office/drawing/2014/main" id="{EC563112-164B-7049-9158-7EA5A9ABB945}"/>
              </a:ext>
            </a:extLst>
          </p:cNvPr>
          <p:cNvSpPr txBox="1"/>
          <p:nvPr/>
        </p:nvSpPr>
        <p:spPr>
          <a:xfrm>
            <a:off x="781997" y="2971800"/>
            <a:ext cx="7726560" cy="2862322"/>
          </a:xfrm>
          <a:prstGeom prst="rect">
            <a:avLst/>
          </a:prstGeom>
          <a:noFill/>
        </p:spPr>
        <p:txBody>
          <a:bodyPr wrap="square" rtlCol="0">
            <a:spAutoFit/>
          </a:bodyPr>
          <a:lstStyle/>
          <a:p>
            <a:r>
              <a:rPr lang="en-GB" dirty="0"/>
              <a:t>Transport bar</a:t>
            </a:r>
          </a:p>
          <a:p>
            <a:endParaRPr lang="en-GB" dirty="0"/>
          </a:p>
          <a:p>
            <a:pPr marL="285750" indent="-285750">
              <a:buFont typeface="Arial" panose="020B0604020202020204" pitchFamily="34" charset="0"/>
              <a:buChar char="•"/>
            </a:pPr>
            <a:r>
              <a:rPr lang="en-GB" dirty="0"/>
              <a:t>Rewind to the beginning of the track (return key also does this)</a:t>
            </a:r>
          </a:p>
          <a:p>
            <a:pPr marL="285750" indent="-285750">
              <a:buFont typeface="Arial" panose="020B0604020202020204" pitchFamily="34" charset="0"/>
              <a:buChar char="•"/>
            </a:pPr>
            <a:r>
              <a:rPr lang="en-GB" dirty="0"/>
              <a:t>Play from selection</a:t>
            </a:r>
          </a:p>
          <a:p>
            <a:pPr marL="285750" indent="-285750">
              <a:buFont typeface="Arial" panose="020B0604020202020204" pitchFamily="34" charset="0"/>
              <a:buChar char="•"/>
            </a:pPr>
            <a:r>
              <a:rPr lang="en-GB" dirty="0"/>
              <a:t>Rewind</a:t>
            </a:r>
          </a:p>
          <a:p>
            <a:pPr marL="285750" indent="-285750">
              <a:buFont typeface="Arial" panose="020B0604020202020204" pitchFamily="34" charset="0"/>
              <a:buChar char="•"/>
            </a:pPr>
            <a:r>
              <a:rPr lang="en-GB" dirty="0" err="1"/>
              <a:t>Fastforward</a:t>
            </a:r>
            <a:endParaRPr lang="en-GB" dirty="0"/>
          </a:p>
          <a:p>
            <a:pPr marL="285750" indent="-285750">
              <a:buFont typeface="Arial" panose="020B0604020202020204" pitchFamily="34" charset="0"/>
              <a:buChar char="•"/>
            </a:pPr>
            <a:r>
              <a:rPr lang="en-GB" dirty="0"/>
              <a:t>Stop</a:t>
            </a:r>
          </a:p>
          <a:p>
            <a:pPr marL="285750" indent="-285750">
              <a:buFont typeface="Arial" panose="020B0604020202020204" pitchFamily="34" charset="0"/>
              <a:buChar char="•"/>
            </a:pPr>
            <a:r>
              <a:rPr lang="en-GB" dirty="0"/>
              <a:t>Play </a:t>
            </a:r>
          </a:p>
          <a:p>
            <a:pPr marL="285750" indent="-285750">
              <a:buFont typeface="Arial" panose="020B0604020202020204" pitchFamily="34" charset="0"/>
              <a:buChar char="•"/>
            </a:pPr>
            <a:r>
              <a:rPr lang="en-GB" dirty="0"/>
              <a:t>Pause </a:t>
            </a:r>
          </a:p>
          <a:p>
            <a:pPr marL="285750" indent="-285750">
              <a:buFont typeface="Arial" panose="020B0604020202020204" pitchFamily="34" charset="0"/>
              <a:buChar char="•"/>
            </a:pPr>
            <a:r>
              <a:rPr lang="en-GB" dirty="0"/>
              <a:t>Record </a:t>
            </a:r>
          </a:p>
        </p:txBody>
      </p:sp>
      <p:pic>
        <p:nvPicPr>
          <p:cNvPr id="7" name="Picture 6">
            <a:extLst>
              <a:ext uri="{FF2B5EF4-FFF2-40B4-BE49-F238E27FC236}">
                <a16:creationId xmlns:a16="http://schemas.microsoft.com/office/drawing/2014/main" id="{184CA765-0CD5-314F-8C3F-61EE45C769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905000"/>
            <a:ext cx="5406792" cy="818634"/>
          </a:xfrm>
          <a:prstGeom prst="rect">
            <a:avLst/>
          </a:prstGeom>
        </p:spPr>
      </p:pic>
    </p:spTree>
    <p:extLst>
      <p:ext uri="{BB962C8B-B14F-4D97-AF65-F5344CB8AC3E}">
        <p14:creationId xmlns:p14="http://schemas.microsoft.com/office/powerpoint/2010/main" val="2825676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89987D0-C4E8-4544-AC6A-F81094C2EEF1}"/>
              </a:ext>
            </a:extLst>
          </p:cNvPr>
          <p:cNvSpPr>
            <a:spLocks noGrp="1"/>
          </p:cNvSpPr>
          <p:nvPr>
            <p:ph type="title"/>
          </p:nvPr>
        </p:nvSpPr>
        <p:spPr>
          <a:xfrm>
            <a:off x="1676400" y="76200"/>
            <a:ext cx="5937755" cy="1188720"/>
          </a:xfrm>
        </p:spPr>
        <p:txBody>
          <a:bodyPr/>
          <a:lstStyle/>
          <a:p>
            <a:r>
              <a:rPr lang="en-GB" dirty="0"/>
              <a:t>Logic Guide</a:t>
            </a:r>
          </a:p>
        </p:txBody>
      </p:sp>
      <p:pic>
        <p:nvPicPr>
          <p:cNvPr id="6" name="Picture 5">
            <a:extLst>
              <a:ext uri="{FF2B5EF4-FFF2-40B4-BE49-F238E27FC236}">
                <a16:creationId xmlns:a16="http://schemas.microsoft.com/office/drawing/2014/main" id="{955CB0EC-DE19-844F-8825-8EA147FB34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362200"/>
            <a:ext cx="7696200" cy="635000"/>
          </a:xfrm>
          <a:prstGeom prst="rect">
            <a:avLst/>
          </a:prstGeom>
        </p:spPr>
      </p:pic>
      <p:sp>
        <p:nvSpPr>
          <p:cNvPr id="9" name="TextBox 8">
            <a:extLst>
              <a:ext uri="{FF2B5EF4-FFF2-40B4-BE49-F238E27FC236}">
                <a16:creationId xmlns:a16="http://schemas.microsoft.com/office/drawing/2014/main" id="{57009935-4252-DB48-ADDA-4918C2AB4AFB}"/>
              </a:ext>
            </a:extLst>
          </p:cNvPr>
          <p:cNvSpPr txBox="1"/>
          <p:nvPr/>
        </p:nvSpPr>
        <p:spPr>
          <a:xfrm>
            <a:off x="762000" y="1619125"/>
            <a:ext cx="4638770" cy="369332"/>
          </a:xfrm>
          <a:prstGeom prst="rect">
            <a:avLst/>
          </a:prstGeom>
          <a:noFill/>
        </p:spPr>
        <p:txBody>
          <a:bodyPr wrap="none" rtlCol="0">
            <a:spAutoFit/>
          </a:bodyPr>
          <a:lstStyle/>
          <a:p>
            <a:r>
              <a:rPr lang="en-GB" dirty="0"/>
              <a:t>Time/bar numbers     left/right locator position </a:t>
            </a:r>
          </a:p>
        </p:txBody>
      </p:sp>
      <p:sp>
        <p:nvSpPr>
          <p:cNvPr id="15" name="Down Arrow 14">
            <a:extLst>
              <a:ext uri="{FF2B5EF4-FFF2-40B4-BE49-F238E27FC236}">
                <a16:creationId xmlns:a16="http://schemas.microsoft.com/office/drawing/2014/main" id="{0152ED3F-D5BE-D84A-A506-0E8AE07F0DCF}"/>
              </a:ext>
            </a:extLst>
          </p:cNvPr>
          <p:cNvSpPr/>
          <p:nvPr/>
        </p:nvSpPr>
        <p:spPr>
          <a:xfrm>
            <a:off x="1600200" y="1988456"/>
            <a:ext cx="304800" cy="3542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own Arrow 15">
            <a:extLst>
              <a:ext uri="{FF2B5EF4-FFF2-40B4-BE49-F238E27FC236}">
                <a16:creationId xmlns:a16="http://schemas.microsoft.com/office/drawing/2014/main" id="{B66A59A2-0477-BB47-AE2A-A97111376C41}"/>
              </a:ext>
            </a:extLst>
          </p:cNvPr>
          <p:cNvSpPr/>
          <p:nvPr/>
        </p:nvSpPr>
        <p:spPr>
          <a:xfrm>
            <a:off x="3200400" y="1980893"/>
            <a:ext cx="381000" cy="3617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BCA73D53-9ABA-6F4D-BA94-62051BDD8993}"/>
              </a:ext>
            </a:extLst>
          </p:cNvPr>
          <p:cNvSpPr txBox="1"/>
          <p:nvPr/>
        </p:nvSpPr>
        <p:spPr>
          <a:xfrm>
            <a:off x="3103156" y="3239869"/>
            <a:ext cx="1476686" cy="646331"/>
          </a:xfrm>
          <a:prstGeom prst="rect">
            <a:avLst/>
          </a:prstGeom>
          <a:noFill/>
        </p:spPr>
        <p:txBody>
          <a:bodyPr wrap="none" rtlCol="0">
            <a:spAutoFit/>
          </a:bodyPr>
          <a:lstStyle/>
          <a:p>
            <a:r>
              <a:rPr lang="en-GB" dirty="0"/>
              <a:t>Tempo</a:t>
            </a:r>
          </a:p>
          <a:p>
            <a:r>
              <a:rPr lang="en-GB" dirty="0"/>
              <a:t>&amp; end of song</a:t>
            </a:r>
          </a:p>
        </p:txBody>
      </p:sp>
      <p:sp>
        <p:nvSpPr>
          <p:cNvPr id="18" name="Down Arrow 17">
            <a:extLst>
              <a:ext uri="{FF2B5EF4-FFF2-40B4-BE49-F238E27FC236}">
                <a16:creationId xmlns:a16="http://schemas.microsoft.com/office/drawing/2014/main" id="{ADAA46BD-8E5C-B145-AD3E-087A11BD8FF2}"/>
              </a:ext>
            </a:extLst>
          </p:cNvPr>
          <p:cNvSpPr/>
          <p:nvPr/>
        </p:nvSpPr>
        <p:spPr>
          <a:xfrm flipV="1">
            <a:off x="4038600" y="3048000"/>
            <a:ext cx="381000" cy="4454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Down Arrow 18">
            <a:extLst>
              <a:ext uri="{FF2B5EF4-FFF2-40B4-BE49-F238E27FC236}">
                <a16:creationId xmlns:a16="http://schemas.microsoft.com/office/drawing/2014/main" id="{92EC667F-39E5-D74D-9D05-455C07F4006A}"/>
              </a:ext>
            </a:extLst>
          </p:cNvPr>
          <p:cNvSpPr/>
          <p:nvPr/>
        </p:nvSpPr>
        <p:spPr>
          <a:xfrm flipV="1">
            <a:off x="5324786" y="2679700"/>
            <a:ext cx="381000" cy="7460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0C1DE689-3624-BB45-A707-4C74C1A61AF2}"/>
              </a:ext>
            </a:extLst>
          </p:cNvPr>
          <p:cNvSpPr txBox="1"/>
          <p:nvPr/>
        </p:nvSpPr>
        <p:spPr>
          <a:xfrm>
            <a:off x="5090229" y="3462439"/>
            <a:ext cx="1568250" cy="369332"/>
          </a:xfrm>
          <a:prstGeom prst="rect">
            <a:avLst/>
          </a:prstGeom>
          <a:noFill/>
        </p:spPr>
        <p:txBody>
          <a:bodyPr wrap="none" rtlCol="0">
            <a:spAutoFit/>
          </a:bodyPr>
          <a:lstStyle/>
          <a:p>
            <a:r>
              <a:rPr lang="en-GB" dirty="0"/>
              <a:t>Time signature</a:t>
            </a:r>
          </a:p>
        </p:txBody>
      </p:sp>
      <p:sp>
        <p:nvSpPr>
          <p:cNvPr id="21" name="Down Arrow 20">
            <a:extLst>
              <a:ext uri="{FF2B5EF4-FFF2-40B4-BE49-F238E27FC236}">
                <a16:creationId xmlns:a16="http://schemas.microsoft.com/office/drawing/2014/main" id="{F37D634C-4F6A-344C-80C5-1C168EA33F69}"/>
              </a:ext>
            </a:extLst>
          </p:cNvPr>
          <p:cNvSpPr/>
          <p:nvPr/>
        </p:nvSpPr>
        <p:spPr>
          <a:xfrm>
            <a:off x="6096000" y="2016796"/>
            <a:ext cx="381000" cy="3617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C79824EC-596C-7D44-86FE-06D80545594D}"/>
              </a:ext>
            </a:extLst>
          </p:cNvPr>
          <p:cNvSpPr txBox="1"/>
          <p:nvPr/>
        </p:nvSpPr>
        <p:spPr>
          <a:xfrm>
            <a:off x="6019800" y="1656794"/>
            <a:ext cx="1317990" cy="369332"/>
          </a:xfrm>
          <a:prstGeom prst="rect">
            <a:avLst/>
          </a:prstGeom>
          <a:noFill/>
        </p:spPr>
        <p:txBody>
          <a:bodyPr wrap="none" rtlCol="0">
            <a:spAutoFit/>
          </a:bodyPr>
          <a:lstStyle/>
          <a:p>
            <a:r>
              <a:rPr lang="en-GB" dirty="0"/>
              <a:t>Signal in/out</a:t>
            </a:r>
          </a:p>
        </p:txBody>
      </p:sp>
    </p:spTree>
    <p:extLst>
      <p:ext uri="{BB962C8B-B14F-4D97-AF65-F5344CB8AC3E}">
        <p14:creationId xmlns:p14="http://schemas.microsoft.com/office/powerpoint/2010/main" val="3883844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89987D0-C4E8-4544-AC6A-F81094C2EEF1}"/>
              </a:ext>
            </a:extLst>
          </p:cNvPr>
          <p:cNvSpPr>
            <a:spLocks noGrp="1"/>
          </p:cNvSpPr>
          <p:nvPr>
            <p:ph type="title"/>
          </p:nvPr>
        </p:nvSpPr>
        <p:spPr>
          <a:xfrm>
            <a:off x="1676400" y="76200"/>
            <a:ext cx="5937755" cy="1188720"/>
          </a:xfrm>
        </p:spPr>
        <p:txBody>
          <a:bodyPr/>
          <a:lstStyle/>
          <a:p>
            <a:r>
              <a:rPr lang="en-GB" dirty="0"/>
              <a:t>Logic Guide</a:t>
            </a:r>
          </a:p>
        </p:txBody>
      </p:sp>
      <p:sp>
        <p:nvSpPr>
          <p:cNvPr id="9" name="TextBox 8">
            <a:extLst>
              <a:ext uri="{FF2B5EF4-FFF2-40B4-BE49-F238E27FC236}">
                <a16:creationId xmlns:a16="http://schemas.microsoft.com/office/drawing/2014/main" id="{57009935-4252-DB48-ADDA-4918C2AB4AFB}"/>
              </a:ext>
            </a:extLst>
          </p:cNvPr>
          <p:cNvSpPr txBox="1"/>
          <p:nvPr/>
        </p:nvSpPr>
        <p:spPr>
          <a:xfrm>
            <a:off x="926675" y="1598682"/>
            <a:ext cx="1499449" cy="369332"/>
          </a:xfrm>
          <a:prstGeom prst="rect">
            <a:avLst/>
          </a:prstGeom>
          <a:noFill/>
        </p:spPr>
        <p:txBody>
          <a:bodyPr wrap="none" rtlCol="0">
            <a:spAutoFit/>
          </a:bodyPr>
          <a:lstStyle/>
          <a:p>
            <a:r>
              <a:rPr lang="en-GB" dirty="0"/>
              <a:t>Cycle (C Key)</a:t>
            </a:r>
          </a:p>
        </p:txBody>
      </p:sp>
      <p:sp>
        <p:nvSpPr>
          <p:cNvPr id="15" name="Down Arrow 14">
            <a:extLst>
              <a:ext uri="{FF2B5EF4-FFF2-40B4-BE49-F238E27FC236}">
                <a16:creationId xmlns:a16="http://schemas.microsoft.com/office/drawing/2014/main" id="{0152ED3F-D5BE-D84A-A506-0E8AE07F0DCF}"/>
              </a:ext>
            </a:extLst>
          </p:cNvPr>
          <p:cNvSpPr/>
          <p:nvPr/>
        </p:nvSpPr>
        <p:spPr>
          <a:xfrm>
            <a:off x="2109049" y="2001381"/>
            <a:ext cx="304800" cy="3542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own Arrow 15">
            <a:extLst>
              <a:ext uri="{FF2B5EF4-FFF2-40B4-BE49-F238E27FC236}">
                <a16:creationId xmlns:a16="http://schemas.microsoft.com/office/drawing/2014/main" id="{B66A59A2-0477-BB47-AE2A-A97111376C41}"/>
              </a:ext>
            </a:extLst>
          </p:cNvPr>
          <p:cNvSpPr/>
          <p:nvPr/>
        </p:nvSpPr>
        <p:spPr>
          <a:xfrm>
            <a:off x="3276600" y="2015562"/>
            <a:ext cx="381000" cy="3617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BCA73D53-9ABA-6F4D-BA94-62051BDD8993}"/>
              </a:ext>
            </a:extLst>
          </p:cNvPr>
          <p:cNvSpPr txBox="1"/>
          <p:nvPr/>
        </p:nvSpPr>
        <p:spPr>
          <a:xfrm>
            <a:off x="2240806" y="3543177"/>
            <a:ext cx="979755" cy="369332"/>
          </a:xfrm>
          <a:prstGeom prst="rect">
            <a:avLst/>
          </a:prstGeom>
          <a:noFill/>
        </p:spPr>
        <p:txBody>
          <a:bodyPr wrap="none" rtlCol="0">
            <a:spAutoFit/>
          </a:bodyPr>
          <a:lstStyle/>
          <a:p>
            <a:r>
              <a:rPr lang="en-GB" dirty="0"/>
              <a:t>Punch in</a:t>
            </a:r>
          </a:p>
        </p:txBody>
      </p:sp>
      <p:sp>
        <p:nvSpPr>
          <p:cNvPr id="18" name="Down Arrow 17">
            <a:extLst>
              <a:ext uri="{FF2B5EF4-FFF2-40B4-BE49-F238E27FC236}">
                <a16:creationId xmlns:a16="http://schemas.microsoft.com/office/drawing/2014/main" id="{ADAA46BD-8E5C-B145-AD3E-087A11BD8FF2}"/>
              </a:ext>
            </a:extLst>
          </p:cNvPr>
          <p:cNvSpPr/>
          <p:nvPr/>
        </p:nvSpPr>
        <p:spPr>
          <a:xfrm flipV="1">
            <a:off x="2540184" y="3017122"/>
            <a:ext cx="381000" cy="4454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Down Arrow 18">
            <a:extLst>
              <a:ext uri="{FF2B5EF4-FFF2-40B4-BE49-F238E27FC236}">
                <a16:creationId xmlns:a16="http://schemas.microsoft.com/office/drawing/2014/main" id="{92EC667F-39E5-D74D-9D05-455C07F4006A}"/>
              </a:ext>
            </a:extLst>
          </p:cNvPr>
          <p:cNvSpPr/>
          <p:nvPr/>
        </p:nvSpPr>
        <p:spPr>
          <a:xfrm flipV="1">
            <a:off x="3733800" y="3064669"/>
            <a:ext cx="381000" cy="7460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0C1DE689-3624-BB45-A707-4C74C1A61AF2}"/>
              </a:ext>
            </a:extLst>
          </p:cNvPr>
          <p:cNvSpPr txBox="1"/>
          <p:nvPr/>
        </p:nvSpPr>
        <p:spPr>
          <a:xfrm>
            <a:off x="3467099" y="3912509"/>
            <a:ext cx="1294585" cy="369332"/>
          </a:xfrm>
          <a:prstGeom prst="rect">
            <a:avLst/>
          </a:prstGeom>
          <a:noFill/>
        </p:spPr>
        <p:txBody>
          <a:bodyPr wrap="none" rtlCol="0">
            <a:spAutoFit/>
          </a:bodyPr>
          <a:lstStyle/>
          <a:p>
            <a:r>
              <a:rPr lang="en-GB" dirty="0"/>
              <a:t>Metronome</a:t>
            </a:r>
          </a:p>
        </p:txBody>
      </p:sp>
      <p:sp>
        <p:nvSpPr>
          <p:cNvPr id="21" name="Down Arrow 20">
            <a:extLst>
              <a:ext uri="{FF2B5EF4-FFF2-40B4-BE49-F238E27FC236}">
                <a16:creationId xmlns:a16="http://schemas.microsoft.com/office/drawing/2014/main" id="{F37D634C-4F6A-344C-80C5-1C168EA33F69}"/>
              </a:ext>
            </a:extLst>
          </p:cNvPr>
          <p:cNvSpPr/>
          <p:nvPr/>
        </p:nvSpPr>
        <p:spPr>
          <a:xfrm>
            <a:off x="5105400" y="2082266"/>
            <a:ext cx="381000" cy="3617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C79824EC-596C-7D44-86FE-06D80545594D}"/>
              </a:ext>
            </a:extLst>
          </p:cNvPr>
          <p:cNvSpPr txBox="1"/>
          <p:nvPr/>
        </p:nvSpPr>
        <p:spPr>
          <a:xfrm>
            <a:off x="4761684" y="1693036"/>
            <a:ext cx="1420582" cy="369332"/>
          </a:xfrm>
          <a:prstGeom prst="rect">
            <a:avLst/>
          </a:prstGeom>
          <a:noFill/>
        </p:spPr>
        <p:txBody>
          <a:bodyPr wrap="none" rtlCol="0">
            <a:spAutoFit/>
          </a:bodyPr>
          <a:lstStyle/>
          <a:p>
            <a:r>
              <a:rPr lang="en-GB" dirty="0"/>
              <a:t>Main Volume </a:t>
            </a:r>
          </a:p>
        </p:txBody>
      </p:sp>
      <p:pic>
        <p:nvPicPr>
          <p:cNvPr id="4" name="Picture 3">
            <a:extLst>
              <a:ext uri="{FF2B5EF4-FFF2-40B4-BE49-F238E27FC236}">
                <a16:creationId xmlns:a16="http://schemas.microsoft.com/office/drawing/2014/main" id="{612C305F-5AF5-7644-AA5B-BBF0FBD07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9299" y="2452510"/>
            <a:ext cx="4724400" cy="558800"/>
          </a:xfrm>
          <a:prstGeom prst="rect">
            <a:avLst/>
          </a:prstGeom>
        </p:spPr>
      </p:pic>
      <p:sp>
        <p:nvSpPr>
          <p:cNvPr id="5" name="TextBox 4">
            <a:extLst>
              <a:ext uri="{FF2B5EF4-FFF2-40B4-BE49-F238E27FC236}">
                <a16:creationId xmlns:a16="http://schemas.microsoft.com/office/drawing/2014/main" id="{30BDE854-B0FB-EC43-88A9-843D16535B27}"/>
              </a:ext>
            </a:extLst>
          </p:cNvPr>
          <p:cNvSpPr txBox="1"/>
          <p:nvPr/>
        </p:nvSpPr>
        <p:spPr>
          <a:xfrm>
            <a:off x="3169582" y="1674049"/>
            <a:ext cx="595035" cy="369332"/>
          </a:xfrm>
          <a:prstGeom prst="rect">
            <a:avLst/>
          </a:prstGeom>
          <a:noFill/>
        </p:spPr>
        <p:txBody>
          <a:bodyPr wrap="none" rtlCol="0">
            <a:spAutoFit/>
          </a:bodyPr>
          <a:lstStyle/>
          <a:p>
            <a:r>
              <a:rPr lang="en-GB" dirty="0"/>
              <a:t>Solo</a:t>
            </a:r>
          </a:p>
        </p:txBody>
      </p:sp>
    </p:spTree>
    <p:extLst>
      <p:ext uri="{BB962C8B-B14F-4D97-AF65-F5344CB8AC3E}">
        <p14:creationId xmlns:p14="http://schemas.microsoft.com/office/powerpoint/2010/main" val="2359110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49EDE5-B028-F842-AF2A-BEFF79B951EF}"/>
              </a:ext>
            </a:extLst>
          </p:cNvPr>
          <p:cNvPicPr>
            <a:picLocks noChangeAspect="1"/>
          </p:cNvPicPr>
          <p:nvPr/>
        </p:nvPicPr>
        <p:blipFill rotWithShape="1">
          <a:blip r:embed="rId2">
            <a:extLst>
              <a:ext uri="{28A0092B-C50C-407E-A947-70E740481C1C}">
                <a14:useLocalDpi xmlns:a14="http://schemas.microsoft.com/office/drawing/2010/main" val="0"/>
              </a:ext>
            </a:extLst>
          </a:blip>
          <a:srcRect b="33430"/>
          <a:stretch/>
        </p:blipFill>
        <p:spPr>
          <a:xfrm>
            <a:off x="1631882" y="1841409"/>
            <a:ext cx="6337300" cy="2882991"/>
          </a:xfrm>
          <a:prstGeom prst="rect">
            <a:avLst/>
          </a:prstGeom>
        </p:spPr>
      </p:pic>
      <p:sp>
        <p:nvSpPr>
          <p:cNvPr id="3" name="Title 1">
            <a:extLst>
              <a:ext uri="{FF2B5EF4-FFF2-40B4-BE49-F238E27FC236}">
                <a16:creationId xmlns:a16="http://schemas.microsoft.com/office/drawing/2014/main" id="{489987D0-C4E8-4544-AC6A-F81094C2EEF1}"/>
              </a:ext>
            </a:extLst>
          </p:cNvPr>
          <p:cNvSpPr>
            <a:spLocks noGrp="1"/>
          </p:cNvSpPr>
          <p:nvPr>
            <p:ph type="title"/>
          </p:nvPr>
        </p:nvSpPr>
        <p:spPr>
          <a:xfrm>
            <a:off x="1676400" y="0"/>
            <a:ext cx="5937755" cy="766433"/>
          </a:xfrm>
        </p:spPr>
        <p:txBody>
          <a:bodyPr/>
          <a:lstStyle/>
          <a:p>
            <a:r>
              <a:rPr lang="en-GB" dirty="0"/>
              <a:t>Logic Guide</a:t>
            </a:r>
          </a:p>
        </p:txBody>
      </p:sp>
      <p:sp>
        <p:nvSpPr>
          <p:cNvPr id="9" name="TextBox 8">
            <a:extLst>
              <a:ext uri="{FF2B5EF4-FFF2-40B4-BE49-F238E27FC236}">
                <a16:creationId xmlns:a16="http://schemas.microsoft.com/office/drawing/2014/main" id="{57009935-4252-DB48-ADDA-4918C2AB4AFB}"/>
              </a:ext>
            </a:extLst>
          </p:cNvPr>
          <p:cNvSpPr txBox="1"/>
          <p:nvPr/>
        </p:nvSpPr>
        <p:spPr>
          <a:xfrm>
            <a:off x="2583524" y="1023577"/>
            <a:ext cx="1181093" cy="369332"/>
          </a:xfrm>
          <a:prstGeom prst="rect">
            <a:avLst/>
          </a:prstGeom>
          <a:noFill/>
        </p:spPr>
        <p:txBody>
          <a:bodyPr wrap="none" rtlCol="0">
            <a:spAutoFit/>
          </a:bodyPr>
          <a:lstStyle/>
          <a:p>
            <a:r>
              <a:rPr lang="en-GB" dirty="0"/>
              <a:t>Add Track </a:t>
            </a:r>
          </a:p>
        </p:txBody>
      </p:sp>
      <p:sp>
        <p:nvSpPr>
          <p:cNvPr id="15" name="Down Arrow 14">
            <a:extLst>
              <a:ext uri="{FF2B5EF4-FFF2-40B4-BE49-F238E27FC236}">
                <a16:creationId xmlns:a16="http://schemas.microsoft.com/office/drawing/2014/main" id="{0152ED3F-D5BE-D84A-A506-0E8AE07F0DCF}"/>
              </a:ext>
            </a:extLst>
          </p:cNvPr>
          <p:cNvSpPr/>
          <p:nvPr/>
        </p:nvSpPr>
        <p:spPr>
          <a:xfrm>
            <a:off x="2979906" y="1347528"/>
            <a:ext cx="304800" cy="6336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own Arrow 15">
            <a:extLst>
              <a:ext uri="{FF2B5EF4-FFF2-40B4-BE49-F238E27FC236}">
                <a16:creationId xmlns:a16="http://schemas.microsoft.com/office/drawing/2014/main" id="{B66A59A2-0477-BB47-AE2A-A97111376C41}"/>
              </a:ext>
            </a:extLst>
          </p:cNvPr>
          <p:cNvSpPr/>
          <p:nvPr/>
        </p:nvSpPr>
        <p:spPr>
          <a:xfrm rot="16200000">
            <a:off x="1516179" y="2076311"/>
            <a:ext cx="312243"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Down Arrow 17">
            <a:extLst>
              <a:ext uri="{FF2B5EF4-FFF2-40B4-BE49-F238E27FC236}">
                <a16:creationId xmlns:a16="http://schemas.microsoft.com/office/drawing/2014/main" id="{ADAA46BD-8E5C-B145-AD3E-087A11BD8FF2}"/>
              </a:ext>
            </a:extLst>
          </p:cNvPr>
          <p:cNvSpPr/>
          <p:nvPr/>
        </p:nvSpPr>
        <p:spPr>
          <a:xfrm rot="10800000" flipV="1">
            <a:off x="6908362" y="1266892"/>
            <a:ext cx="330638" cy="683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0C1DE689-3624-BB45-A707-4C74C1A61AF2}"/>
              </a:ext>
            </a:extLst>
          </p:cNvPr>
          <p:cNvSpPr txBox="1"/>
          <p:nvPr/>
        </p:nvSpPr>
        <p:spPr>
          <a:xfrm>
            <a:off x="6828498" y="914400"/>
            <a:ext cx="1553502" cy="369332"/>
          </a:xfrm>
          <a:prstGeom prst="rect">
            <a:avLst/>
          </a:prstGeom>
          <a:noFill/>
        </p:spPr>
        <p:txBody>
          <a:bodyPr wrap="square" rtlCol="0">
            <a:spAutoFit/>
          </a:bodyPr>
          <a:lstStyle/>
          <a:p>
            <a:r>
              <a:rPr lang="en-GB" dirty="0"/>
              <a:t>Bar</a:t>
            </a:r>
          </a:p>
        </p:txBody>
      </p:sp>
      <p:sp>
        <p:nvSpPr>
          <p:cNvPr id="21" name="Down Arrow 20">
            <a:extLst>
              <a:ext uri="{FF2B5EF4-FFF2-40B4-BE49-F238E27FC236}">
                <a16:creationId xmlns:a16="http://schemas.microsoft.com/office/drawing/2014/main" id="{F37D634C-4F6A-344C-80C5-1C168EA33F69}"/>
              </a:ext>
            </a:extLst>
          </p:cNvPr>
          <p:cNvSpPr/>
          <p:nvPr/>
        </p:nvSpPr>
        <p:spPr>
          <a:xfrm>
            <a:off x="4922141" y="1384792"/>
            <a:ext cx="289411" cy="520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C79824EC-596C-7D44-86FE-06D80545594D}"/>
              </a:ext>
            </a:extLst>
          </p:cNvPr>
          <p:cNvSpPr txBox="1"/>
          <p:nvPr/>
        </p:nvSpPr>
        <p:spPr>
          <a:xfrm>
            <a:off x="4749373" y="1023577"/>
            <a:ext cx="712054" cy="369332"/>
          </a:xfrm>
          <a:prstGeom prst="rect">
            <a:avLst/>
          </a:prstGeom>
          <a:noFill/>
        </p:spPr>
        <p:txBody>
          <a:bodyPr wrap="none" rtlCol="0">
            <a:spAutoFit/>
          </a:bodyPr>
          <a:lstStyle/>
          <a:p>
            <a:r>
              <a:rPr lang="en-GB" dirty="0"/>
              <a:t>Cycle</a:t>
            </a:r>
          </a:p>
        </p:txBody>
      </p:sp>
      <p:sp>
        <p:nvSpPr>
          <p:cNvPr id="5" name="TextBox 4">
            <a:extLst>
              <a:ext uri="{FF2B5EF4-FFF2-40B4-BE49-F238E27FC236}">
                <a16:creationId xmlns:a16="http://schemas.microsoft.com/office/drawing/2014/main" id="{30BDE854-B0FB-EC43-88A9-843D16535B27}"/>
              </a:ext>
            </a:extLst>
          </p:cNvPr>
          <p:cNvSpPr txBox="1"/>
          <p:nvPr/>
        </p:nvSpPr>
        <p:spPr>
          <a:xfrm>
            <a:off x="262528" y="2348845"/>
            <a:ext cx="1199367" cy="369332"/>
          </a:xfrm>
          <a:prstGeom prst="rect">
            <a:avLst/>
          </a:prstGeom>
          <a:noFill/>
        </p:spPr>
        <p:txBody>
          <a:bodyPr wrap="none" rtlCol="0">
            <a:spAutoFit/>
          </a:bodyPr>
          <a:lstStyle/>
          <a:p>
            <a:r>
              <a:rPr lang="en-GB" dirty="0"/>
              <a:t>MIDI Track</a:t>
            </a:r>
          </a:p>
        </p:txBody>
      </p:sp>
      <p:sp>
        <p:nvSpPr>
          <p:cNvPr id="7" name="TextBox 6">
            <a:extLst>
              <a:ext uri="{FF2B5EF4-FFF2-40B4-BE49-F238E27FC236}">
                <a16:creationId xmlns:a16="http://schemas.microsoft.com/office/drawing/2014/main" id="{5A7EE748-188D-234E-B113-4327F832EFA2}"/>
              </a:ext>
            </a:extLst>
          </p:cNvPr>
          <p:cNvSpPr txBox="1"/>
          <p:nvPr/>
        </p:nvSpPr>
        <p:spPr>
          <a:xfrm>
            <a:off x="199223" y="4021776"/>
            <a:ext cx="1359668" cy="369332"/>
          </a:xfrm>
          <a:prstGeom prst="rect">
            <a:avLst/>
          </a:prstGeom>
          <a:noFill/>
        </p:spPr>
        <p:txBody>
          <a:bodyPr wrap="none" rtlCol="0">
            <a:spAutoFit/>
          </a:bodyPr>
          <a:lstStyle/>
          <a:p>
            <a:r>
              <a:rPr lang="en-GB" dirty="0"/>
              <a:t>Audio Track </a:t>
            </a:r>
          </a:p>
        </p:txBody>
      </p:sp>
      <p:sp>
        <p:nvSpPr>
          <p:cNvPr id="22" name="Down Arrow 21">
            <a:extLst>
              <a:ext uri="{FF2B5EF4-FFF2-40B4-BE49-F238E27FC236}">
                <a16:creationId xmlns:a16="http://schemas.microsoft.com/office/drawing/2014/main" id="{3392702A-32BA-B548-9F05-80B16E809569}"/>
              </a:ext>
            </a:extLst>
          </p:cNvPr>
          <p:cNvSpPr/>
          <p:nvPr/>
        </p:nvSpPr>
        <p:spPr>
          <a:xfrm rot="16200000">
            <a:off x="1551071" y="3808751"/>
            <a:ext cx="312243"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E2BE85B0-C9CE-2B4B-B386-B55520D26B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373" y="5551726"/>
            <a:ext cx="889000" cy="495300"/>
          </a:xfrm>
          <a:prstGeom prst="rect">
            <a:avLst/>
          </a:prstGeom>
        </p:spPr>
      </p:pic>
      <p:sp>
        <p:nvSpPr>
          <p:cNvPr id="11" name="TextBox 10">
            <a:extLst>
              <a:ext uri="{FF2B5EF4-FFF2-40B4-BE49-F238E27FC236}">
                <a16:creationId xmlns:a16="http://schemas.microsoft.com/office/drawing/2014/main" id="{D45815F7-543D-B349-B68F-2A2EB1E4D398}"/>
              </a:ext>
            </a:extLst>
          </p:cNvPr>
          <p:cNvSpPr txBox="1"/>
          <p:nvPr/>
        </p:nvSpPr>
        <p:spPr>
          <a:xfrm>
            <a:off x="1687286" y="5192486"/>
            <a:ext cx="5929380" cy="369332"/>
          </a:xfrm>
          <a:prstGeom prst="rect">
            <a:avLst/>
          </a:prstGeom>
          <a:noFill/>
        </p:spPr>
        <p:txBody>
          <a:bodyPr wrap="none" rtlCol="0">
            <a:spAutoFit/>
          </a:bodyPr>
          <a:lstStyle/>
          <a:p>
            <a:r>
              <a:rPr lang="en-GB" dirty="0"/>
              <a:t>Left Click/Right click selection tool (press </a:t>
            </a:r>
            <a:r>
              <a:rPr lang="en-GB" dirty="0" err="1"/>
              <a:t>cmd</a:t>
            </a:r>
            <a:r>
              <a:rPr lang="en-GB" dirty="0"/>
              <a:t> for right click)</a:t>
            </a:r>
          </a:p>
        </p:txBody>
      </p:sp>
    </p:spTree>
    <p:extLst>
      <p:ext uri="{BB962C8B-B14F-4D97-AF65-F5344CB8AC3E}">
        <p14:creationId xmlns:p14="http://schemas.microsoft.com/office/powerpoint/2010/main" val="4029923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Software Instruments</a:t>
            </a:r>
          </a:p>
        </p:txBody>
      </p:sp>
      <p:sp>
        <p:nvSpPr>
          <p:cNvPr id="3" name="Content Placeholder 2"/>
          <p:cNvSpPr>
            <a:spLocks noGrp="1"/>
          </p:cNvSpPr>
          <p:nvPr>
            <p:ph idx="1"/>
          </p:nvPr>
        </p:nvSpPr>
        <p:spPr>
          <a:xfrm>
            <a:off x="1606045" y="2638045"/>
            <a:ext cx="6013955" cy="3991355"/>
          </a:xfrm>
        </p:spPr>
        <p:txBody>
          <a:bodyPr>
            <a:normAutofit fontScale="92500" lnSpcReduction="10000"/>
          </a:bodyPr>
          <a:lstStyle/>
          <a:p>
            <a:r>
              <a:rPr lang="en-GB" dirty="0"/>
              <a:t>Open a new project</a:t>
            </a:r>
          </a:p>
          <a:p>
            <a:endParaRPr lang="en-GB" dirty="0"/>
          </a:p>
          <a:p>
            <a:r>
              <a:rPr lang="en-GB" dirty="0"/>
              <a:t>Select a software instrument track</a:t>
            </a:r>
          </a:p>
          <a:p>
            <a:endParaRPr lang="en-GB" dirty="0"/>
          </a:p>
          <a:p>
            <a:r>
              <a:rPr lang="en-GB" dirty="0"/>
              <a:t>On the channel strip i/o click and hold</a:t>
            </a:r>
          </a:p>
          <a:p>
            <a:endParaRPr lang="en-GB" dirty="0"/>
          </a:p>
          <a:p>
            <a:r>
              <a:rPr lang="en-GB" dirty="0"/>
              <a:t>A list of software plug ins will appear</a:t>
            </a:r>
          </a:p>
          <a:p>
            <a:endParaRPr lang="en-GB" dirty="0"/>
          </a:p>
          <a:p>
            <a:r>
              <a:rPr lang="en-GB" dirty="0"/>
              <a:t>Scroll down and select ‘</a:t>
            </a:r>
            <a:r>
              <a:rPr lang="en-GB" dirty="0" err="1"/>
              <a:t>Ultrabeat</a:t>
            </a:r>
            <a:r>
              <a:rPr lang="en-GB" dirty="0"/>
              <a:t>’ and let go of mouse</a:t>
            </a:r>
          </a:p>
          <a:p>
            <a:endParaRPr lang="en-GB" dirty="0"/>
          </a:p>
          <a:p>
            <a:r>
              <a:rPr lang="en-GB" dirty="0"/>
              <a:t>Now click on the I/O and change it to ES2 (stereo)</a:t>
            </a:r>
          </a:p>
        </p:txBody>
      </p:sp>
    </p:spTree>
    <p:extLst>
      <p:ext uri="{BB962C8B-B14F-4D97-AF65-F5344CB8AC3E}">
        <p14:creationId xmlns:p14="http://schemas.microsoft.com/office/powerpoint/2010/main" val="2318889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687B4-EF96-2C4C-B696-28BD4DEC228C}"/>
              </a:ext>
            </a:extLst>
          </p:cNvPr>
          <p:cNvSpPr>
            <a:spLocks noGrp="1"/>
          </p:cNvSpPr>
          <p:nvPr>
            <p:ph type="title"/>
          </p:nvPr>
        </p:nvSpPr>
        <p:spPr/>
        <p:txBody>
          <a:bodyPr/>
          <a:lstStyle/>
          <a:p>
            <a:r>
              <a:rPr lang="en-GB" dirty="0"/>
              <a:t>Creating Beats </a:t>
            </a:r>
          </a:p>
        </p:txBody>
      </p:sp>
      <p:sp>
        <p:nvSpPr>
          <p:cNvPr id="3" name="Content Placeholder 2">
            <a:extLst>
              <a:ext uri="{FF2B5EF4-FFF2-40B4-BE49-F238E27FC236}">
                <a16:creationId xmlns:a16="http://schemas.microsoft.com/office/drawing/2014/main" id="{4DF2E144-BCE9-624B-8C3A-488BAA7C7B59}"/>
              </a:ext>
            </a:extLst>
          </p:cNvPr>
          <p:cNvSpPr>
            <a:spLocks noGrp="1"/>
          </p:cNvSpPr>
          <p:nvPr>
            <p:ph idx="1"/>
          </p:nvPr>
        </p:nvSpPr>
        <p:spPr/>
        <p:txBody>
          <a:bodyPr/>
          <a:lstStyle/>
          <a:p>
            <a:r>
              <a:rPr lang="en-GB" dirty="0"/>
              <a:t>Follow the hand out task </a:t>
            </a:r>
          </a:p>
        </p:txBody>
      </p:sp>
    </p:spTree>
    <p:extLst>
      <p:ext uri="{BB962C8B-B14F-4D97-AF65-F5344CB8AC3E}">
        <p14:creationId xmlns:p14="http://schemas.microsoft.com/office/powerpoint/2010/main" val="726917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045" y="457200"/>
            <a:ext cx="5937755" cy="1188720"/>
          </a:xfrm>
        </p:spPr>
        <p:txBody>
          <a:bodyPr/>
          <a:lstStyle/>
          <a:p>
            <a:r>
              <a:rPr lang="en-GB" dirty="0"/>
              <a:t>What is this unit about?</a:t>
            </a:r>
          </a:p>
        </p:txBody>
      </p:sp>
      <p:sp>
        <p:nvSpPr>
          <p:cNvPr id="3" name="Content Placeholder 2"/>
          <p:cNvSpPr>
            <a:spLocks noGrp="1"/>
          </p:cNvSpPr>
          <p:nvPr>
            <p:ph idx="1"/>
          </p:nvPr>
        </p:nvSpPr>
        <p:spPr>
          <a:xfrm>
            <a:off x="1584274" y="2133600"/>
            <a:ext cx="5937755" cy="3101983"/>
          </a:xfrm>
        </p:spPr>
        <p:txBody>
          <a:bodyPr>
            <a:normAutofit/>
          </a:bodyPr>
          <a:lstStyle/>
          <a:p>
            <a:r>
              <a:rPr lang="en-GB" sz="2800" dirty="0"/>
              <a:t>The main elements to this unit</a:t>
            </a:r>
          </a:p>
          <a:p>
            <a:pPr lvl="1"/>
            <a:r>
              <a:rPr lang="en-GB" sz="2400" dirty="0"/>
              <a:t>Using MIDI in Logic</a:t>
            </a:r>
          </a:p>
          <a:p>
            <a:pPr lvl="1"/>
            <a:r>
              <a:rPr lang="en-GB" sz="2400" dirty="0"/>
              <a:t>Using Audio in Logic</a:t>
            </a:r>
          </a:p>
          <a:p>
            <a:pPr lvl="1"/>
            <a:r>
              <a:rPr lang="en-GB" sz="2400" dirty="0"/>
              <a:t>Using sequencing software to create a professional product  </a:t>
            </a:r>
          </a:p>
        </p:txBody>
      </p:sp>
    </p:spTree>
    <p:extLst>
      <p:ext uri="{BB962C8B-B14F-4D97-AF65-F5344CB8AC3E}">
        <p14:creationId xmlns:p14="http://schemas.microsoft.com/office/powerpoint/2010/main" val="4031713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884D5-0E6B-034C-B93C-B097C1D31A96}"/>
              </a:ext>
            </a:extLst>
          </p:cNvPr>
          <p:cNvSpPr>
            <a:spLocks noGrp="1"/>
          </p:cNvSpPr>
          <p:nvPr>
            <p:ph type="title"/>
          </p:nvPr>
        </p:nvSpPr>
        <p:spPr/>
        <p:txBody>
          <a:bodyPr/>
          <a:lstStyle/>
          <a:p>
            <a:r>
              <a:rPr lang="en-GB" dirty="0"/>
              <a:t>MIDI or audio</a:t>
            </a:r>
          </a:p>
        </p:txBody>
      </p:sp>
      <p:sp>
        <p:nvSpPr>
          <p:cNvPr id="3" name="Content Placeholder 2">
            <a:extLst>
              <a:ext uri="{FF2B5EF4-FFF2-40B4-BE49-F238E27FC236}">
                <a16:creationId xmlns:a16="http://schemas.microsoft.com/office/drawing/2014/main" id="{A533CBD8-84A7-3845-B5EF-B81FC09C849B}"/>
              </a:ext>
            </a:extLst>
          </p:cNvPr>
          <p:cNvSpPr>
            <a:spLocks noGrp="1"/>
          </p:cNvSpPr>
          <p:nvPr>
            <p:ph idx="1"/>
          </p:nvPr>
        </p:nvSpPr>
        <p:spPr>
          <a:xfrm>
            <a:off x="1339344" y="2667000"/>
            <a:ext cx="6471155" cy="3838955"/>
          </a:xfrm>
        </p:spPr>
        <p:txBody>
          <a:bodyPr/>
          <a:lstStyle/>
          <a:p>
            <a:r>
              <a:rPr lang="en-GB" dirty="0"/>
              <a:t>MIDI is a connection protocol, we use it in Logic to create music through the use of a MIDI keyboard</a:t>
            </a:r>
          </a:p>
          <a:p>
            <a:r>
              <a:rPr lang="en-GB" dirty="0"/>
              <a:t>We can create a drum track, keyboard part, string section etc through the use of MIDI and easily copy, paste and edit parts to fit the song or composition. </a:t>
            </a:r>
          </a:p>
          <a:p>
            <a:r>
              <a:rPr lang="en-GB" dirty="0"/>
              <a:t>MIDI is very small data and requires little storage space and will easily save with your project</a:t>
            </a:r>
          </a:p>
        </p:txBody>
      </p:sp>
    </p:spTree>
    <p:extLst>
      <p:ext uri="{BB962C8B-B14F-4D97-AF65-F5344CB8AC3E}">
        <p14:creationId xmlns:p14="http://schemas.microsoft.com/office/powerpoint/2010/main" val="3978293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884D5-0E6B-034C-B93C-B097C1D31A96}"/>
              </a:ext>
            </a:extLst>
          </p:cNvPr>
          <p:cNvSpPr>
            <a:spLocks noGrp="1"/>
          </p:cNvSpPr>
          <p:nvPr>
            <p:ph type="title"/>
          </p:nvPr>
        </p:nvSpPr>
        <p:spPr/>
        <p:txBody>
          <a:bodyPr/>
          <a:lstStyle/>
          <a:p>
            <a:r>
              <a:rPr lang="en-GB" dirty="0"/>
              <a:t>MIDI or audio</a:t>
            </a:r>
          </a:p>
        </p:txBody>
      </p:sp>
      <p:sp>
        <p:nvSpPr>
          <p:cNvPr id="3" name="Content Placeholder 2">
            <a:extLst>
              <a:ext uri="{FF2B5EF4-FFF2-40B4-BE49-F238E27FC236}">
                <a16:creationId xmlns:a16="http://schemas.microsoft.com/office/drawing/2014/main" id="{A533CBD8-84A7-3845-B5EF-B81FC09C849B}"/>
              </a:ext>
            </a:extLst>
          </p:cNvPr>
          <p:cNvSpPr>
            <a:spLocks noGrp="1"/>
          </p:cNvSpPr>
          <p:nvPr>
            <p:ph idx="1"/>
          </p:nvPr>
        </p:nvSpPr>
        <p:spPr/>
        <p:txBody>
          <a:bodyPr/>
          <a:lstStyle/>
          <a:p>
            <a:r>
              <a:rPr lang="en-GB" dirty="0"/>
              <a:t>Audio is a recording made from the real world</a:t>
            </a:r>
          </a:p>
          <a:p>
            <a:r>
              <a:rPr lang="en-GB" dirty="0"/>
              <a:t>This could be anything played in to the microphone, singing, guitar, noise, sounds etc</a:t>
            </a:r>
          </a:p>
          <a:p>
            <a:r>
              <a:rPr lang="en-GB" dirty="0"/>
              <a:t>Audio is hard to edit once it has been recorded we can cut parts out but it is hard to change once it has been recorded. </a:t>
            </a:r>
          </a:p>
          <a:p>
            <a:r>
              <a:rPr lang="en-GB" dirty="0"/>
              <a:t>Audio is large in size and requires more storage space and will needs to be saved with your project otherwise it will get lost (save in a folder)</a:t>
            </a:r>
          </a:p>
        </p:txBody>
      </p:sp>
    </p:spTree>
    <p:extLst>
      <p:ext uri="{BB962C8B-B14F-4D97-AF65-F5344CB8AC3E}">
        <p14:creationId xmlns:p14="http://schemas.microsoft.com/office/powerpoint/2010/main" val="3863098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Note lengths</a:t>
            </a:r>
          </a:p>
        </p:txBody>
      </p:sp>
    </p:spTree>
    <p:extLst>
      <p:ext uri="{BB962C8B-B14F-4D97-AF65-F5344CB8AC3E}">
        <p14:creationId xmlns:p14="http://schemas.microsoft.com/office/powerpoint/2010/main" val="3671349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43248"/>
            <a:ext cx="7930964" cy="6186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8452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8600"/>
            <a:ext cx="7239000" cy="645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7946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Triplets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95529"/>
            <a:ext cx="3590925"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76800" y="2133600"/>
            <a:ext cx="3429000" cy="1200329"/>
          </a:xfrm>
          <a:prstGeom prst="rect">
            <a:avLst/>
          </a:prstGeom>
          <a:noFill/>
        </p:spPr>
        <p:txBody>
          <a:bodyPr wrap="square" rtlCol="0">
            <a:spAutoFit/>
          </a:bodyPr>
          <a:lstStyle/>
          <a:p>
            <a:r>
              <a:rPr lang="en-GB" sz="2400" b="1" dirty="0"/>
              <a:t>3 quaver triplets are equivalent to 1 crotchet (1 beat)</a:t>
            </a:r>
          </a:p>
        </p:txBody>
      </p:sp>
      <p:sp>
        <p:nvSpPr>
          <p:cNvPr id="5" name="TextBox 4"/>
          <p:cNvSpPr txBox="1"/>
          <p:nvPr/>
        </p:nvSpPr>
        <p:spPr>
          <a:xfrm>
            <a:off x="4876800" y="4038600"/>
            <a:ext cx="3200400" cy="1200329"/>
          </a:xfrm>
          <a:prstGeom prst="rect">
            <a:avLst/>
          </a:prstGeom>
          <a:noFill/>
        </p:spPr>
        <p:txBody>
          <a:bodyPr wrap="square" rtlCol="0">
            <a:spAutoFit/>
          </a:bodyPr>
          <a:lstStyle/>
          <a:p>
            <a:r>
              <a:rPr lang="en-GB" sz="2400" b="1" dirty="0"/>
              <a:t>3 crotchet triplets are equivalent to 1 minim (2 beats)</a:t>
            </a:r>
          </a:p>
        </p:txBody>
      </p:sp>
    </p:spTree>
    <p:extLst>
      <p:ext uri="{BB962C8B-B14F-4D97-AF65-F5344CB8AC3E}">
        <p14:creationId xmlns:p14="http://schemas.microsoft.com/office/powerpoint/2010/main" val="1939942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525DC-E5B6-E748-9BC8-AF404FB5E4C6}"/>
              </a:ext>
            </a:extLst>
          </p:cNvPr>
          <p:cNvSpPr>
            <a:spLocks noGrp="1"/>
          </p:cNvSpPr>
          <p:nvPr>
            <p:ph type="title"/>
          </p:nvPr>
        </p:nvSpPr>
        <p:spPr/>
        <p:txBody>
          <a:bodyPr/>
          <a:lstStyle/>
          <a:p>
            <a:r>
              <a:rPr lang="en-GB" dirty="0"/>
              <a:t>DIVISION </a:t>
            </a:r>
          </a:p>
        </p:txBody>
      </p:sp>
      <p:sp>
        <p:nvSpPr>
          <p:cNvPr id="3" name="Content Placeholder 2">
            <a:extLst>
              <a:ext uri="{FF2B5EF4-FFF2-40B4-BE49-F238E27FC236}">
                <a16:creationId xmlns:a16="http://schemas.microsoft.com/office/drawing/2014/main" id="{C13D3F86-FCBE-3142-B422-603341FF9B26}"/>
              </a:ext>
            </a:extLst>
          </p:cNvPr>
          <p:cNvSpPr>
            <a:spLocks noGrp="1"/>
          </p:cNvSpPr>
          <p:nvPr>
            <p:ph idx="1"/>
          </p:nvPr>
        </p:nvSpPr>
        <p:spPr/>
        <p:txBody>
          <a:bodyPr/>
          <a:lstStyle/>
          <a:p>
            <a:r>
              <a:rPr lang="en-GB" dirty="0"/>
              <a:t>The Division number is a key part of input MIDI data.</a:t>
            </a:r>
          </a:p>
          <a:p>
            <a:r>
              <a:rPr lang="en-GB" dirty="0"/>
              <a:t>See below /16</a:t>
            </a:r>
          </a:p>
          <a:p>
            <a:r>
              <a:rPr lang="en-GB" dirty="0"/>
              <a:t>The number defines the type notes that you can enter in as MIDI </a:t>
            </a:r>
          </a:p>
          <a:p>
            <a:r>
              <a:rPr lang="en-GB" dirty="0"/>
              <a:t>So if it set to 16 only up to16</a:t>
            </a:r>
            <a:r>
              <a:rPr lang="en-GB" baseline="30000" dirty="0"/>
              <a:t>th</a:t>
            </a:r>
            <a:r>
              <a:rPr lang="en-GB" dirty="0"/>
              <a:t> notes can be entered</a:t>
            </a:r>
          </a:p>
          <a:p>
            <a:r>
              <a:rPr lang="en-GB" dirty="0"/>
              <a:t>So if it is 8 only 8</a:t>
            </a:r>
            <a:r>
              <a:rPr lang="en-GB" baseline="30000" dirty="0"/>
              <a:t>th</a:t>
            </a:r>
            <a:r>
              <a:rPr lang="en-GB" dirty="0"/>
              <a:t> notes can be added</a:t>
            </a:r>
          </a:p>
          <a:p>
            <a:endParaRPr lang="en-GB" dirty="0"/>
          </a:p>
        </p:txBody>
      </p:sp>
      <p:pic>
        <p:nvPicPr>
          <p:cNvPr id="5" name="Picture 4">
            <a:extLst>
              <a:ext uri="{FF2B5EF4-FFF2-40B4-BE49-F238E27FC236}">
                <a16:creationId xmlns:a16="http://schemas.microsoft.com/office/drawing/2014/main" id="{2809ACD2-B4AF-B24B-B398-409EDCBC44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5740028"/>
            <a:ext cx="2138966" cy="662061"/>
          </a:xfrm>
          <a:prstGeom prst="rect">
            <a:avLst/>
          </a:prstGeom>
          <a:ln>
            <a:solidFill>
              <a:schemeClr val="accent1"/>
            </a:solidFill>
          </a:ln>
        </p:spPr>
      </p:pic>
      <p:sp>
        <p:nvSpPr>
          <p:cNvPr id="6" name="Rectangle 5">
            <a:extLst>
              <a:ext uri="{FF2B5EF4-FFF2-40B4-BE49-F238E27FC236}">
                <a16:creationId xmlns:a16="http://schemas.microsoft.com/office/drawing/2014/main" id="{295CB6FF-D5F1-7F4C-93AA-32041871AB62}"/>
              </a:ext>
            </a:extLst>
          </p:cNvPr>
          <p:cNvSpPr/>
          <p:nvPr/>
        </p:nvSpPr>
        <p:spPr>
          <a:xfrm>
            <a:off x="4724400" y="6019800"/>
            <a:ext cx="685800" cy="3048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0769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a:t>
            </a:r>
          </a:p>
        </p:txBody>
      </p:sp>
      <p:sp>
        <p:nvSpPr>
          <p:cNvPr id="3" name="Content Placeholder 2"/>
          <p:cNvSpPr>
            <a:spLocks noGrp="1"/>
          </p:cNvSpPr>
          <p:nvPr>
            <p:ph idx="1"/>
          </p:nvPr>
        </p:nvSpPr>
        <p:spPr/>
        <p:txBody>
          <a:bodyPr/>
          <a:lstStyle/>
          <a:p>
            <a:r>
              <a:rPr lang="en-GB" dirty="0"/>
              <a:t>In Logic create these phrases…</a:t>
            </a:r>
          </a:p>
        </p:txBody>
      </p:sp>
      <p:sp>
        <p:nvSpPr>
          <p:cNvPr id="4" name="TextBox 3"/>
          <p:cNvSpPr txBox="1"/>
          <p:nvPr/>
        </p:nvSpPr>
        <p:spPr>
          <a:xfrm>
            <a:off x="977620" y="5244923"/>
            <a:ext cx="7848600" cy="1384995"/>
          </a:xfrm>
          <a:prstGeom prst="rect">
            <a:avLst/>
          </a:prstGeom>
          <a:noFill/>
        </p:spPr>
        <p:txBody>
          <a:bodyPr wrap="square" rtlCol="0">
            <a:spAutoFit/>
          </a:bodyPr>
          <a:lstStyle/>
          <a:p>
            <a:r>
              <a:rPr lang="en-GB" sz="2800" dirty="0"/>
              <a:t>Using only the C note create these rhythms </a:t>
            </a:r>
          </a:p>
          <a:p>
            <a:endParaRPr lang="en-GB" sz="2800" dirty="0"/>
          </a:p>
          <a:p>
            <a:r>
              <a:rPr lang="en-GB" sz="2800" dirty="0"/>
              <a:t>Done those? Create your own!</a:t>
            </a:r>
          </a:p>
        </p:txBody>
      </p:sp>
      <p:sp>
        <p:nvSpPr>
          <p:cNvPr id="5" name="Rectangle 4"/>
          <p:cNvSpPr/>
          <p:nvPr/>
        </p:nvSpPr>
        <p:spPr>
          <a:xfrm>
            <a:off x="610724" y="2059076"/>
            <a:ext cx="745717" cy="923330"/>
          </a:xfrm>
          <a:prstGeom prst="rect">
            <a:avLst/>
          </a:prstGeom>
          <a:noFill/>
        </p:spPr>
        <p:txBody>
          <a:bodyPr wrap="none" lIns="91440" tIns="45720" rIns="91440" bIns="45720">
            <a:spAutoFit/>
          </a:bodyPr>
          <a:lstStyle/>
          <a:p>
            <a:pPr algn="ctr"/>
            <a:r>
              <a:rPr lang="en-U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1.</a:t>
            </a:r>
          </a:p>
        </p:txBody>
      </p:sp>
      <p:sp>
        <p:nvSpPr>
          <p:cNvPr id="6" name="Rectangle 5"/>
          <p:cNvSpPr/>
          <p:nvPr/>
        </p:nvSpPr>
        <p:spPr>
          <a:xfrm>
            <a:off x="610725" y="2990384"/>
            <a:ext cx="745717" cy="923330"/>
          </a:xfrm>
          <a:prstGeom prst="rect">
            <a:avLst/>
          </a:prstGeom>
          <a:noFill/>
        </p:spPr>
        <p:txBody>
          <a:bodyPr wrap="none" lIns="91440" tIns="45720" rIns="91440" bIns="45720">
            <a:spAutoFit/>
          </a:bodyPr>
          <a:lstStyle/>
          <a:p>
            <a:pPr algn="ctr"/>
            <a:r>
              <a:rPr lang="en-U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2.</a:t>
            </a:r>
          </a:p>
        </p:txBody>
      </p:sp>
      <p:sp>
        <p:nvSpPr>
          <p:cNvPr id="7" name="Rectangle 6"/>
          <p:cNvSpPr/>
          <p:nvPr/>
        </p:nvSpPr>
        <p:spPr>
          <a:xfrm>
            <a:off x="638629" y="3880274"/>
            <a:ext cx="745717" cy="923330"/>
          </a:xfrm>
          <a:prstGeom prst="rect">
            <a:avLst/>
          </a:prstGeom>
          <a:noFill/>
        </p:spPr>
        <p:txBody>
          <a:bodyPr wrap="none" lIns="91440" tIns="45720" rIns="91440" bIns="45720">
            <a:spAutoFit/>
          </a:bodyPr>
          <a:lstStyle/>
          <a:p>
            <a:pPr algn="ctr"/>
            <a:r>
              <a:rPr lang="en-U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3.</a:t>
            </a:r>
          </a:p>
        </p:txBody>
      </p:sp>
      <p:pic>
        <p:nvPicPr>
          <p:cNvPr id="1026" name="Picture 2" descr="F:\Screen Shot 2013-10-09 at 18.19.3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257" y="2268328"/>
            <a:ext cx="4086318" cy="6746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Screen Shot 2013-10-09 at 18.21.0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324" y="3199636"/>
            <a:ext cx="5244746" cy="6746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Screen Shot 2013-10-09 at 18.22.1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5324" y="4089526"/>
            <a:ext cx="4124508" cy="67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003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4040C-9844-BB46-B1F6-DE6016195C7D}"/>
              </a:ext>
            </a:extLst>
          </p:cNvPr>
          <p:cNvSpPr>
            <a:spLocks noGrp="1"/>
          </p:cNvSpPr>
          <p:nvPr>
            <p:ph type="title"/>
          </p:nvPr>
        </p:nvSpPr>
        <p:spPr/>
        <p:txBody>
          <a:bodyPr/>
          <a:lstStyle/>
          <a:p>
            <a:r>
              <a:rPr lang="en-GB" dirty="0"/>
              <a:t>Recording midi</a:t>
            </a:r>
          </a:p>
        </p:txBody>
      </p:sp>
      <p:sp>
        <p:nvSpPr>
          <p:cNvPr id="3" name="Content Placeholder 2">
            <a:extLst>
              <a:ext uri="{FF2B5EF4-FFF2-40B4-BE49-F238E27FC236}">
                <a16:creationId xmlns:a16="http://schemas.microsoft.com/office/drawing/2014/main" id="{07083AB4-EF2F-7D4C-90FA-EE02E884CCCB}"/>
              </a:ext>
            </a:extLst>
          </p:cNvPr>
          <p:cNvSpPr>
            <a:spLocks noGrp="1"/>
          </p:cNvSpPr>
          <p:nvPr>
            <p:ph idx="1"/>
          </p:nvPr>
        </p:nvSpPr>
        <p:spPr/>
        <p:txBody>
          <a:bodyPr/>
          <a:lstStyle/>
          <a:p>
            <a:pPr marL="0" indent="0">
              <a:buNone/>
            </a:pPr>
            <a:endParaRPr lang="en-GB" dirty="0"/>
          </a:p>
          <a:p>
            <a:r>
              <a:rPr lang="en-GB" dirty="0"/>
              <a:t>Set up the tempo </a:t>
            </a:r>
          </a:p>
          <a:p>
            <a:r>
              <a:rPr lang="en-GB" dirty="0"/>
              <a:t>Turn the click on </a:t>
            </a:r>
          </a:p>
          <a:p>
            <a:r>
              <a:rPr lang="en-GB" dirty="0"/>
              <a:t>Record in a MIDI region with a simple chord pattern</a:t>
            </a:r>
          </a:p>
          <a:p>
            <a:r>
              <a:rPr lang="en-GB" dirty="0"/>
              <a:t>Now Quantise it to the nearest beat. </a:t>
            </a:r>
          </a:p>
          <a:p>
            <a:r>
              <a:rPr lang="en-GB" dirty="0"/>
              <a:t>Cut it to a loop and now duplicate it </a:t>
            </a:r>
          </a:p>
          <a:p>
            <a:r>
              <a:rPr lang="en-GB" dirty="0"/>
              <a:t>Now create an extended loop (make sure snap is set to absolute value)</a:t>
            </a:r>
          </a:p>
        </p:txBody>
      </p:sp>
    </p:spTree>
    <p:extLst>
      <p:ext uri="{BB962C8B-B14F-4D97-AF65-F5344CB8AC3E}">
        <p14:creationId xmlns:p14="http://schemas.microsoft.com/office/powerpoint/2010/main" val="1260973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4040C-9844-BB46-B1F6-DE6016195C7D}"/>
              </a:ext>
            </a:extLst>
          </p:cNvPr>
          <p:cNvSpPr>
            <a:spLocks noGrp="1"/>
          </p:cNvSpPr>
          <p:nvPr>
            <p:ph type="title"/>
          </p:nvPr>
        </p:nvSpPr>
        <p:spPr/>
        <p:txBody>
          <a:bodyPr/>
          <a:lstStyle/>
          <a:p>
            <a:r>
              <a:rPr lang="en-GB" dirty="0"/>
              <a:t>creating midi</a:t>
            </a:r>
          </a:p>
        </p:txBody>
      </p:sp>
      <p:sp>
        <p:nvSpPr>
          <p:cNvPr id="3" name="Content Placeholder 2">
            <a:extLst>
              <a:ext uri="{FF2B5EF4-FFF2-40B4-BE49-F238E27FC236}">
                <a16:creationId xmlns:a16="http://schemas.microsoft.com/office/drawing/2014/main" id="{07083AB4-EF2F-7D4C-90FA-EE02E884CCCB}"/>
              </a:ext>
            </a:extLst>
          </p:cNvPr>
          <p:cNvSpPr>
            <a:spLocks noGrp="1"/>
          </p:cNvSpPr>
          <p:nvPr>
            <p:ph idx="1"/>
          </p:nvPr>
        </p:nvSpPr>
        <p:spPr/>
        <p:txBody>
          <a:bodyPr/>
          <a:lstStyle/>
          <a:p>
            <a:pPr marL="0" indent="0">
              <a:buNone/>
            </a:pPr>
            <a:endParaRPr lang="en-GB" dirty="0"/>
          </a:p>
          <a:p>
            <a:r>
              <a:rPr lang="en-GB" dirty="0"/>
              <a:t>Create a MIDI region </a:t>
            </a:r>
          </a:p>
          <a:p>
            <a:r>
              <a:rPr lang="en-GB" dirty="0"/>
              <a:t>now write in a simple drum pattern by drawing notes </a:t>
            </a:r>
          </a:p>
          <a:p>
            <a:r>
              <a:rPr lang="en-GB" dirty="0"/>
              <a:t>Lets make a song. </a:t>
            </a:r>
          </a:p>
          <a:p>
            <a:r>
              <a:rPr lang="en-GB" dirty="0"/>
              <a:t>Copy tracks or create new ones </a:t>
            </a:r>
          </a:p>
          <a:p>
            <a:r>
              <a:rPr lang="en-GB" dirty="0"/>
              <a:t>Think about the melody, harmony and rhythm and the sounds and timbre that suit. </a:t>
            </a:r>
          </a:p>
          <a:p>
            <a:endParaRPr lang="en-GB" dirty="0"/>
          </a:p>
        </p:txBody>
      </p:sp>
    </p:spTree>
    <p:extLst>
      <p:ext uri="{BB962C8B-B14F-4D97-AF65-F5344CB8AC3E}">
        <p14:creationId xmlns:p14="http://schemas.microsoft.com/office/powerpoint/2010/main" val="3815138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5937755" cy="1188720"/>
          </a:xfrm>
        </p:spPr>
        <p:txBody>
          <a:bodyPr/>
          <a:lstStyle/>
          <a:p>
            <a:r>
              <a:rPr lang="en-GB" dirty="0"/>
              <a:t>Why is this unit useful?</a:t>
            </a:r>
          </a:p>
        </p:txBody>
      </p:sp>
      <p:sp>
        <p:nvSpPr>
          <p:cNvPr id="3" name="Content Placeholder 2"/>
          <p:cNvSpPr>
            <a:spLocks noGrp="1"/>
          </p:cNvSpPr>
          <p:nvPr>
            <p:ph idx="1"/>
          </p:nvPr>
        </p:nvSpPr>
        <p:spPr>
          <a:xfrm>
            <a:off x="609600" y="1828800"/>
            <a:ext cx="7620000" cy="4343400"/>
          </a:xfrm>
        </p:spPr>
        <p:txBody>
          <a:bodyPr>
            <a:normAutofit/>
          </a:bodyPr>
          <a:lstStyle/>
          <a:p>
            <a:r>
              <a:rPr lang="en-GB" sz="2400" dirty="0"/>
              <a:t>You will get to use some of the basic skills in Logic, to help you become more familiar with using a DAW (Digital Audio Workstation) to then help you with the rest of the course.</a:t>
            </a:r>
          </a:p>
          <a:p>
            <a:r>
              <a:rPr lang="en-GB" sz="2400" dirty="0"/>
              <a:t>DAW’s are an integral piece of music making in todays music environment, it is essential that you can use them even at a basic level</a:t>
            </a:r>
          </a:p>
          <a:p>
            <a:r>
              <a:rPr lang="en-GB" sz="2400" dirty="0"/>
              <a:t>Of course, there are many of you who know how to use DAW’s / Logic, but it will also be down to the musicality of a piece</a:t>
            </a:r>
          </a:p>
        </p:txBody>
      </p:sp>
    </p:spTree>
    <p:extLst>
      <p:ext uri="{BB962C8B-B14F-4D97-AF65-F5344CB8AC3E}">
        <p14:creationId xmlns:p14="http://schemas.microsoft.com/office/powerpoint/2010/main" val="3138193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9200" y="609600"/>
            <a:ext cx="6939520" cy="1645920"/>
          </a:xfrm>
        </p:spPr>
        <p:txBody>
          <a:bodyPr/>
          <a:lstStyle/>
          <a:p>
            <a:r>
              <a:rPr lang="en-GB" sz="3600" dirty="0"/>
              <a:t>Tempo</a:t>
            </a:r>
            <a:endParaRPr lang="en-GB" dirty="0"/>
          </a:p>
        </p:txBody>
      </p:sp>
    </p:spTree>
    <p:extLst>
      <p:ext uri="{BB962C8B-B14F-4D97-AF65-F5344CB8AC3E}">
        <p14:creationId xmlns:p14="http://schemas.microsoft.com/office/powerpoint/2010/main" val="1528972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4638269"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247869" y="1981200"/>
            <a:ext cx="3057931" cy="369332"/>
          </a:xfrm>
          <a:prstGeom prst="rect">
            <a:avLst/>
          </a:prstGeom>
          <a:noFill/>
        </p:spPr>
        <p:txBody>
          <a:bodyPr wrap="square" rtlCol="0">
            <a:spAutoFit/>
          </a:bodyPr>
          <a:lstStyle/>
          <a:p>
            <a:r>
              <a:rPr lang="en-GB" b="1" i="1" dirty="0"/>
              <a:t>Drum &amp; Bass, Thrash Metal</a:t>
            </a:r>
          </a:p>
        </p:txBody>
      </p:sp>
      <p:sp>
        <p:nvSpPr>
          <p:cNvPr id="5" name="TextBox 4"/>
          <p:cNvSpPr txBox="1"/>
          <p:nvPr/>
        </p:nvSpPr>
        <p:spPr>
          <a:xfrm>
            <a:off x="5247869" y="2438400"/>
            <a:ext cx="3362731" cy="369332"/>
          </a:xfrm>
          <a:prstGeom prst="rect">
            <a:avLst/>
          </a:prstGeom>
          <a:noFill/>
        </p:spPr>
        <p:txBody>
          <a:bodyPr wrap="square" rtlCol="0">
            <a:spAutoFit/>
          </a:bodyPr>
          <a:lstStyle/>
          <a:p>
            <a:r>
              <a:rPr lang="en-GB" b="1" i="1" dirty="0" err="1"/>
              <a:t>Breakbeat</a:t>
            </a:r>
            <a:r>
              <a:rPr lang="en-GB" b="1" i="1" dirty="0"/>
              <a:t>, Pop, House, Rock</a:t>
            </a:r>
          </a:p>
        </p:txBody>
      </p:sp>
      <p:sp>
        <p:nvSpPr>
          <p:cNvPr id="6" name="TextBox 5"/>
          <p:cNvSpPr txBox="1"/>
          <p:nvPr/>
        </p:nvSpPr>
        <p:spPr>
          <a:xfrm>
            <a:off x="5247869" y="2971800"/>
            <a:ext cx="3057931" cy="369332"/>
          </a:xfrm>
          <a:prstGeom prst="rect">
            <a:avLst/>
          </a:prstGeom>
          <a:noFill/>
        </p:spPr>
        <p:txBody>
          <a:bodyPr wrap="square" rtlCol="0">
            <a:spAutoFit/>
          </a:bodyPr>
          <a:lstStyle/>
          <a:p>
            <a:r>
              <a:rPr lang="en-GB" b="1" i="1" dirty="0"/>
              <a:t>Metal, RnB, Grooving</a:t>
            </a:r>
          </a:p>
        </p:txBody>
      </p:sp>
      <p:sp>
        <p:nvSpPr>
          <p:cNvPr id="7" name="TextBox 6"/>
          <p:cNvSpPr txBox="1"/>
          <p:nvPr/>
        </p:nvSpPr>
        <p:spPr>
          <a:xfrm>
            <a:off x="5330508" y="3479443"/>
            <a:ext cx="2743200" cy="381000"/>
          </a:xfrm>
          <a:prstGeom prst="rect">
            <a:avLst/>
          </a:prstGeom>
          <a:noFill/>
        </p:spPr>
        <p:txBody>
          <a:bodyPr wrap="square" rtlCol="0">
            <a:spAutoFit/>
          </a:bodyPr>
          <a:lstStyle/>
          <a:p>
            <a:r>
              <a:rPr lang="en-GB" b="1" i="1" dirty="0"/>
              <a:t>Hip-hop, drum step, folk</a:t>
            </a:r>
          </a:p>
        </p:txBody>
      </p:sp>
      <p:sp>
        <p:nvSpPr>
          <p:cNvPr id="8" name="TextBox 7"/>
          <p:cNvSpPr txBox="1"/>
          <p:nvPr/>
        </p:nvSpPr>
        <p:spPr>
          <a:xfrm>
            <a:off x="5330508" y="4038600"/>
            <a:ext cx="2743200" cy="369332"/>
          </a:xfrm>
          <a:prstGeom prst="rect">
            <a:avLst/>
          </a:prstGeom>
          <a:noFill/>
        </p:spPr>
        <p:txBody>
          <a:bodyPr wrap="square" rtlCol="0">
            <a:spAutoFit/>
          </a:bodyPr>
          <a:lstStyle/>
          <a:p>
            <a:r>
              <a:rPr lang="en-GB" b="1" i="1" dirty="0"/>
              <a:t>Reggae, Dub, Chillout</a:t>
            </a:r>
          </a:p>
        </p:txBody>
      </p:sp>
      <p:sp>
        <p:nvSpPr>
          <p:cNvPr id="3" name="TextBox 2"/>
          <p:cNvSpPr txBox="1"/>
          <p:nvPr/>
        </p:nvSpPr>
        <p:spPr>
          <a:xfrm>
            <a:off x="5410200" y="4713598"/>
            <a:ext cx="2133600" cy="369332"/>
          </a:xfrm>
          <a:prstGeom prst="rect">
            <a:avLst/>
          </a:prstGeom>
          <a:noFill/>
        </p:spPr>
        <p:txBody>
          <a:bodyPr wrap="square" rtlCol="0">
            <a:spAutoFit/>
          </a:bodyPr>
          <a:lstStyle/>
          <a:p>
            <a:r>
              <a:rPr lang="en-GB" b="1" i="1" dirty="0"/>
              <a:t>Very, very slow</a:t>
            </a:r>
          </a:p>
        </p:txBody>
      </p:sp>
    </p:spTree>
    <p:extLst>
      <p:ext uri="{BB962C8B-B14F-4D97-AF65-F5344CB8AC3E}">
        <p14:creationId xmlns:p14="http://schemas.microsoft.com/office/powerpoint/2010/main" val="1281057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Experiment</a:t>
            </a:r>
          </a:p>
        </p:txBody>
      </p:sp>
      <p:sp>
        <p:nvSpPr>
          <p:cNvPr id="3" name="Content Placeholder 2"/>
          <p:cNvSpPr>
            <a:spLocks noGrp="1"/>
          </p:cNvSpPr>
          <p:nvPr>
            <p:ph idx="1"/>
          </p:nvPr>
        </p:nvSpPr>
        <p:spPr/>
        <p:txBody>
          <a:bodyPr/>
          <a:lstStyle/>
          <a:p>
            <a:r>
              <a:rPr lang="en-GB" dirty="0"/>
              <a:t>Experiment with the tempo function in Logic</a:t>
            </a:r>
          </a:p>
          <a:p>
            <a:endParaRPr lang="en-GB" dirty="0"/>
          </a:p>
          <a:p>
            <a:r>
              <a:rPr lang="en-GB" dirty="0"/>
              <a:t>See the contrasting effects tempo has upon rhythms</a:t>
            </a:r>
          </a:p>
        </p:txBody>
      </p:sp>
    </p:spTree>
    <p:extLst>
      <p:ext uri="{BB962C8B-B14F-4D97-AF65-F5344CB8AC3E}">
        <p14:creationId xmlns:p14="http://schemas.microsoft.com/office/powerpoint/2010/main" val="3369670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Time Signature</a:t>
            </a:r>
          </a:p>
        </p:txBody>
      </p:sp>
    </p:spTree>
    <p:extLst>
      <p:ext uri="{BB962C8B-B14F-4D97-AF65-F5344CB8AC3E}">
        <p14:creationId xmlns:p14="http://schemas.microsoft.com/office/powerpoint/2010/main" val="2895312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Time Signatures</a:t>
            </a:r>
          </a:p>
        </p:txBody>
      </p:sp>
      <p:pic>
        <p:nvPicPr>
          <p:cNvPr id="3077" name="Picture 5" descr="http://exchangedownloads.smarttech.com/public/content/1d/1d7580c7-1bab-4cd5-b496-6cafe2aa966f/previews/small/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2514600" cy="53002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55631" y="1996294"/>
            <a:ext cx="6705600" cy="1200329"/>
          </a:xfrm>
          <a:prstGeom prst="rect">
            <a:avLst/>
          </a:prstGeom>
          <a:noFill/>
        </p:spPr>
        <p:txBody>
          <a:bodyPr wrap="square" rtlCol="0">
            <a:spAutoFit/>
          </a:bodyPr>
          <a:lstStyle/>
          <a:p>
            <a:pPr algn="ctr"/>
            <a:r>
              <a:rPr lang="en-GB" sz="3600" dirty="0"/>
              <a:t>Top number dictates how many notes there are in a bar</a:t>
            </a:r>
          </a:p>
        </p:txBody>
      </p:sp>
      <p:sp>
        <p:nvSpPr>
          <p:cNvPr id="5" name="TextBox 4"/>
          <p:cNvSpPr txBox="1"/>
          <p:nvPr/>
        </p:nvSpPr>
        <p:spPr>
          <a:xfrm>
            <a:off x="2286000" y="3412118"/>
            <a:ext cx="5791200" cy="1754326"/>
          </a:xfrm>
          <a:prstGeom prst="rect">
            <a:avLst/>
          </a:prstGeom>
          <a:noFill/>
        </p:spPr>
        <p:txBody>
          <a:bodyPr wrap="square" rtlCol="0">
            <a:spAutoFit/>
          </a:bodyPr>
          <a:lstStyle/>
          <a:p>
            <a:pPr algn="ctr"/>
            <a:r>
              <a:rPr lang="en-GB" sz="3600" dirty="0"/>
              <a:t>The bottom number represents the length of the notes used in a bar</a:t>
            </a:r>
          </a:p>
        </p:txBody>
      </p:sp>
      <p:sp>
        <p:nvSpPr>
          <p:cNvPr id="6" name="TextBox 5"/>
          <p:cNvSpPr txBox="1"/>
          <p:nvPr/>
        </p:nvSpPr>
        <p:spPr>
          <a:xfrm>
            <a:off x="685800" y="5715000"/>
            <a:ext cx="7875431" cy="954107"/>
          </a:xfrm>
          <a:prstGeom prst="rect">
            <a:avLst/>
          </a:prstGeom>
          <a:noFill/>
        </p:spPr>
        <p:txBody>
          <a:bodyPr wrap="square" rtlCol="0">
            <a:spAutoFit/>
          </a:bodyPr>
          <a:lstStyle/>
          <a:p>
            <a:pPr algn="ctr"/>
            <a:r>
              <a:rPr lang="en-GB" sz="2800" b="1" i="1" dirty="0"/>
              <a:t>This means that in a bar of 4/4 there are 4 crotchets in a bar of music</a:t>
            </a:r>
          </a:p>
        </p:txBody>
      </p:sp>
    </p:spTree>
    <p:extLst>
      <p:ext uri="{BB962C8B-B14F-4D97-AF65-F5344CB8AC3E}">
        <p14:creationId xmlns:p14="http://schemas.microsoft.com/office/powerpoint/2010/main" val="2218819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Time Signatures</a:t>
            </a:r>
          </a:p>
        </p:txBody>
      </p:sp>
      <p:sp>
        <p:nvSpPr>
          <p:cNvPr id="4" name="TextBox 3"/>
          <p:cNvSpPr txBox="1"/>
          <p:nvPr/>
        </p:nvSpPr>
        <p:spPr>
          <a:xfrm>
            <a:off x="1222122" y="2545464"/>
            <a:ext cx="6705600" cy="1754326"/>
          </a:xfrm>
          <a:prstGeom prst="rect">
            <a:avLst/>
          </a:prstGeom>
          <a:noFill/>
        </p:spPr>
        <p:txBody>
          <a:bodyPr wrap="square" rtlCol="0">
            <a:spAutoFit/>
          </a:bodyPr>
          <a:lstStyle/>
          <a:p>
            <a:pPr algn="ctr"/>
            <a:r>
              <a:rPr lang="en-GB" sz="3600" dirty="0"/>
              <a:t>Tell you how to interpret the music’s rhythms and the pulse of the music </a:t>
            </a:r>
          </a:p>
        </p:txBody>
      </p:sp>
    </p:spTree>
    <p:extLst>
      <p:ext uri="{BB962C8B-B14F-4D97-AF65-F5344CB8AC3E}">
        <p14:creationId xmlns:p14="http://schemas.microsoft.com/office/powerpoint/2010/main" val="3408660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Strong and weak…</a:t>
            </a:r>
          </a:p>
        </p:txBody>
      </p:sp>
      <p:sp>
        <p:nvSpPr>
          <p:cNvPr id="3" name="Content Placeholder 2"/>
          <p:cNvSpPr>
            <a:spLocks noGrp="1"/>
          </p:cNvSpPr>
          <p:nvPr>
            <p:ph idx="1"/>
          </p:nvPr>
        </p:nvSpPr>
        <p:spPr/>
        <p:txBody>
          <a:bodyPr/>
          <a:lstStyle/>
          <a:p>
            <a:r>
              <a:rPr lang="en-GB" dirty="0"/>
              <a:t>All music is created from a relationship of strong and weak beats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93571"/>
            <a:ext cx="819308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426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 do these time signatures means?</a:t>
            </a:r>
          </a:p>
        </p:txBody>
      </p:sp>
      <p:sp>
        <p:nvSpPr>
          <p:cNvPr id="3" name="Content Placeholder 2"/>
          <p:cNvSpPr>
            <a:spLocks noGrp="1"/>
          </p:cNvSpPr>
          <p:nvPr>
            <p:ph idx="1"/>
          </p:nvPr>
        </p:nvSpPr>
        <p:spPr/>
        <p:txBody>
          <a:bodyPr/>
          <a:lstStyle/>
          <a:p>
            <a:r>
              <a:rPr lang="en-GB" dirty="0"/>
              <a:t>3 / 4</a:t>
            </a:r>
          </a:p>
          <a:p>
            <a:r>
              <a:rPr lang="en-GB" dirty="0"/>
              <a:t>6 / 8</a:t>
            </a:r>
          </a:p>
          <a:p>
            <a:r>
              <a:rPr lang="en-GB" dirty="0"/>
              <a:t>2 / 2</a:t>
            </a:r>
          </a:p>
          <a:p>
            <a:r>
              <a:rPr lang="en-GB" dirty="0"/>
              <a:t>5 / 4</a:t>
            </a:r>
          </a:p>
          <a:p>
            <a:r>
              <a:rPr lang="en-GB" dirty="0"/>
              <a:t>3 / 8</a:t>
            </a:r>
          </a:p>
        </p:txBody>
      </p:sp>
    </p:spTree>
    <p:extLst>
      <p:ext uri="{BB962C8B-B14F-4D97-AF65-F5344CB8AC3E}">
        <p14:creationId xmlns:p14="http://schemas.microsoft.com/office/powerpoint/2010/main" val="1191090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Final Task</a:t>
            </a:r>
          </a:p>
        </p:txBody>
      </p:sp>
      <p:sp>
        <p:nvSpPr>
          <p:cNvPr id="3" name="Content Placeholder 2"/>
          <p:cNvSpPr>
            <a:spLocks noGrp="1"/>
          </p:cNvSpPr>
          <p:nvPr>
            <p:ph idx="1"/>
          </p:nvPr>
        </p:nvSpPr>
        <p:spPr/>
        <p:txBody>
          <a:bodyPr>
            <a:normAutofit lnSpcReduction="10000"/>
          </a:bodyPr>
          <a:lstStyle/>
          <a:p>
            <a:r>
              <a:rPr lang="en-GB" dirty="0"/>
              <a:t>Start creating possible drum/percussion tracks for your piece</a:t>
            </a:r>
          </a:p>
          <a:p>
            <a:endParaRPr lang="en-GB" dirty="0"/>
          </a:p>
          <a:p>
            <a:r>
              <a:rPr lang="en-GB" dirty="0"/>
              <a:t>You are more than welcome to start introducing melodic and harmonic ideas</a:t>
            </a:r>
          </a:p>
          <a:p>
            <a:endParaRPr lang="en-GB" dirty="0"/>
          </a:p>
          <a:p>
            <a:r>
              <a:rPr lang="en-GB" dirty="0"/>
              <a:t>Experiment with note lengths, tempo and time signature</a:t>
            </a:r>
          </a:p>
          <a:p>
            <a:endParaRPr lang="en-GB" dirty="0"/>
          </a:p>
          <a:p>
            <a:r>
              <a:rPr lang="en-GB" dirty="0"/>
              <a:t>Don’t forgot about velocity or quantize!!!</a:t>
            </a:r>
          </a:p>
        </p:txBody>
      </p:sp>
    </p:spTree>
    <p:extLst>
      <p:ext uri="{BB962C8B-B14F-4D97-AF65-F5344CB8AC3E}">
        <p14:creationId xmlns:p14="http://schemas.microsoft.com/office/powerpoint/2010/main" val="1170099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a:t>
            </a:r>
          </a:p>
        </p:txBody>
      </p:sp>
      <p:sp>
        <p:nvSpPr>
          <p:cNvPr id="3" name="Content Placeholder 2"/>
          <p:cNvSpPr>
            <a:spLocks noGrp="1"/>
          </p:cNvSpPr>
          <p:nvPr>
            <p:ph idx="1"/>
          </p:nvPr>
        </p:nvSpPr>
        <p:spPr/>
        <p:txBody>
          <a:bodyPr>
            <a:normAutofit lnSpcReduction="10000"/>
          </a:bodyPr>
          <a:lstStyle/>
          <a:p>
            <a:r>
              <a:rPr lang="en-GB" dirty="0"/>
              <a:t>Create a rhythm in these time signatures…</a:t>
            </a:r>
          </a:p>
          <a:p>
            <a:endParaRPr lang="en-GB" dirty="0"/>
          </a:p>
          <a:p>
            <a:r>
              <a:rPr lang="en-GB" dirty="0"/>
              <a:t>4/4</a:t>
            </a:r>
          </a:p>
          <a:p>
            <a:r>
              <a:rPr lang="en-GB" dirty="0"/>
              <a:t>3/4</a:t>
            </a:r>
          </a:p>
          <a:p>
            <a:r>
              <a:rPr lang="en-GB" dirty="0"/>
              <a:t>6/8</a:t>
            </a:r>
          </a:p>
          <a:p>
            <a:r>
              <a:rPr lang="en-GB" dirty="0"/>
              <a:t>2/4</a:t>
            </a:r>
          </a:p>
          <a:p>
            <a:r>
              <a:rPr lang="en-GB" dirty="0"/>
              <a:t>5/4</a:t>
            </a:r>
          </a:p>
          <a:p>
            <a:r>
              <a:rPr lang="en-GB" dirty="0"/>
              <a:t>7/4</a:t>
            </a:r>
          </a:p>
        </p:txBody>
      </p:sp>
    </p:spTree>
    <p:extLst>
      <p:ext uri="{BB962C8B-B14F-4D97-AF65-F5344CB8AC3E}">
        <p14:creationId xmlns:p14="http://schemas.microsoft.com/office/powerpoint/2010/main" val="894363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122" y="228600"/>
            <a:ext cx="5937755" cy="1188720"/>
          </a:xfrm>
        </p:spPr>
        <p:txBody>
          <a:bodyPr/>
          <a:lstStyle/>
          <a:p>
            <a:r>
              <a:rPr lang="en-GB" dirty="0"/>
              <a:t>1 – Saving work</a:t>
            </a:r>
          </a:p>
        </p:txBody>
      </p:sp>
      <p:sp>
        <p:nvSpPr>
          <p:cNvPr id="3" name="Content Placeholder 2"/>
          <p:cNvSpPr>
            <a:spLocks noGrp="1"/>
          </p:cNvSpPr>
          <p:nvPr>
            <p:ph idx="1"/>
          </p:nvPr>
        </p:nvSpPr>
        <p:spPr>
          <a:xfrm>
            <a:off x="685798" y="1676400"/>
            <a:ext cx="7848601" cy="5105400"/>
          </a:xfrm>
        </p:spPr>
        <p:txBody>
          <a:bodyPr>
            <a:normAutofit lnSpcReduction="10000"/>
          </a:bodyPr>
          <a:lstStyle/>
          <a:p>
            <a:r>
              <a:rPr lang="en-GB" sz="2400" dirty="0"/>
              <a:t>It is ideal for you to sit in the same place every lesson, especially if you are working on Logic.</a:t>
            </a:r>
            <a:br>
              <a:rPr lang="en-GB" sz="2400" dirty="0"/>
            </a:br>
            <a:endParaRPr lang="en-GB" sz="2400" dirty="0"/>
          </a:p>
          <a:p>
            <a:r>
              <a:rPr lang="en-GB" sz="2400" dirty="0"/>
              <a:t>You need to log in to the computer to ensure your work is saved</a:t>
            </a:r>
            <a:br>
              <a:rPr lang="en-GB" sz="2400" dirty="0"/>
            </a:br>
            <a:endParaRPr lang="en-GB" sz="2400" dirty="0"/>
          </a:p>
          <a:p>
            <a:r>
              <a:rPr lang="en-GB" sz="2400" dirty="0"/>
              <a:t>You should also save your work on your own hard drive to ensure it is saved and backed up. </a:t>
            </a:r>
            <a:br>
              <a:rPr lang="en-GB" sz="2400" dirty="0"/>
            </a:br>
            <a:endParaRPr lang="en-GB" sz="2400" dirty="0"/>
          </a:p>
          <a:p>
            <a:r>
              <a:rPr lang="en-GB" sz="2400" dirty="0"/>
              <a:t>It is your responsibility </a:t>
            </a:r>
            <a:r>
              <a:rPr lang="en-GB" sz="2400" b="1" dirty="0"/>
              <a:t>not</a:t>
            </a:r>
            <a:r>
              <a:rPr lang="en-GB" sz="2400" dirty="0"/>
              <a:t> to lose your work.</a:t>
            </a:r>
            <a:br>
              <a:rPr lang="en-GB" sz="2400" dirty="0"/>
            </a:br>
            <a:endParaRPr lang="en-GB" sz="2400" dirty="0"/>
          </a:p>
          <a:p>
            <a:r>
              <a:rPr lang="en-GB" sz="2400" dirty="0"/>
              <a:t>Follow the instructions from your tutor, as this will help you with saving your work correctly using the college system</a:t>
            </a:r>
          </a:p>
        </p:txBody>
      </p:sp>
    </p:spTree>
    <p:extLst>
      <p:ext uri="{BB962C8B-B14F-4D97-AF65-F5344CB8AC3E}">
        <p14:creationId xmlns:p14="http://schemas.microsoft.com/office/powerpoint/2010/main" val="34934206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045" y="228600"/>
            <a:ext cx="5937755" cy="1188720"/>
          </a:xfrm>
        </p:spPr>
        <p:txBody>
          <a:bodyPr/>
          <a:lstStyle/>
          <a:p>
            <a:r>
              <a:rPr lang="en-GB" dirty="0" err="1"/>
              <a:t>TOday</a:t>
            </a:r>
            <a:endParaRPr lang="en-GB" dirty="0"/>
          </a:p>
        </p:txBody>
      </p:sp>
      <p:sp>
        <p:nvSpPr>
          <p:cNvPr id="3" name="Content Placeholder 2"/>
          <p:cNvSpPr>
            <a:spLocks noGrp="1"/>
          </p:cNvSpPr>
          <p:nvPr>
            <p:ph idx="1"/>
          </p:nvPr>
        </p:nvSpPr>
        <p:spPr>
          <a:xfrm>
            <a:off x="990601" y="1417320"/>
            <a:ext cx="7239000" cy="4983479"/>
          </a:xfrm>
        </p:spPr>
        <p:txBody>
          <a:bodyPr>
            <a:normAutofit/>
          </a:bodyPr>
          <a:lstStyle/>
          <a:p>
            <a:r>
              <a:rPr lang="en-GB" sz="2800" dirty="0"/>
              <a:t>Different elements to add in today…</a:t>
            </a:r>
          </a:p>
          <a:p>
            <a:pPr lvl="1"/>
            <a:r>
              <a:rPr lang="en-GB" sz="2400" dirty="0"/>
              <a:t>Bars / beats</a:t>
            </a:r>
          </a:p>
          <a:p>
            <a:pPr lvl="1"/>
            <a:r>
              <a:rPr lang="en-GB" sz="2400" dirty="0"/>
              <a:t>Tempo</a:t>
            </a:r>
          </a:p>
          <a:p>
            <a:pPr lvl="1"/>
            <a:r>
              <a:rPr lang="en-GB" sz="2400" dirty="0"/>
              <a:t>Metronome</a:t>
            </a:r>
          </a:p>
          <a:p>
            <a:pPr lvl="1"/>
            <a:r>
              <a:rPr lang="en-GB" sz="2400" dirty="0"/>
              <a:t>Velocity (MIDI) – using tools and playing in</a:t>
            </a:r>
          </a:p>
          <a:p>
            <a:pPr lvl="1"/>
            <a:r>
              <a:rPr lang="en-GB" sz="2400" dirty="0"/>
              <a:t>Length of notes</a:t>
            </a:r>
          </a:p>
          <a:p>
            <a:pPr lvl="1"/>
            <a:r>
              <a:rPr lang="en-GB" sz="2400" dirty="0"/>
              <a:t>Quantizing</a:t>
            </a:r>
          </a:p>
          <a:p>
            <a:pPr lvl="1"/>
            <a:r>
              <a:rPr lang="en-GB" sz="2400" dirty="0"/>
              <a:t>Rhythm (drums)</a:t>
            </a:r>
          </a:p>
          <a:p>
            <a:pPr lvl="1"/>
            <a:r>
              <a:rPr lang="en-GB" sz="2400" dirty="0"/>
              <a:t>Looping / copying MIDI data</a:t>
            </a:r>
          </a:p>
        </p:txBody>
      </p:sp>
    </p:spTree>
    <p:extLst>
      <p:ext uri="{BB962C8B-B14F-4D97-AF65-F5344CB8AC3E}">
        <p14:creationId xmlns:p14="http://schemas.microsoft.com/office/powerpoint/2010/main" val="3921578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702" y="381000"/>
            <a:ext cx="5937755" cy="1188720"/>
          </a:xfrm>
        </p:spPr>
        <p:txBody>
          <a:bodyPr/>
          <a:lstStyle/>
          <a:p>
            <a:r>
              <a:rPr lang="en-GB" dirty="0"/>
              <a:t>2 – Creating folders</a:t>
            </a:r>
          </a:p>
        </p:txBody>
      </p:sp>
      <p:sp>
        <p:nvSpPr>
          <p:cNvPr id="3" name="Content Placeholder 2"/>
          <p:cNvSpPr>
            <a:spLocks noGrp="1"/>
          </p:cNvSpPr>
          <p:nvPr>
            <p:ph idx="1"/>
          </p:nvPr>
        </p:nvSpPr>
        <p:spPr>
          <a:xfrm>
            <a:off x="685800" y="1828800"/>
            <a:ext cx="7696200" cy="4876800"/>
          </a:xfrm>
        </p:spPr>
        <p:txBody>
          <a:bodyPr>
            <a:normAutofit/>
          </a:bodyPr>
          <a:lstStyle/>
          <a:p>
            <a:r>
              <a:rPr lang="en-GB" sz="2400" dirty="0"/>
              <a:t>You must organise and title your work appropriate and consistently, as this will help you with finding your work in a later session.</a:t>
            </a:r>
          </a:p>
          <a:p>
            <a:r>
              <a:rPr lang="en-GB" sz="2400" dirty="0"/>
              <a:t>Follow the instructions from your tutor.  Please create one on Local drive and one in your own drive</a:t>
            </a:r>
          </a:p>
          <a:p>
            <a:r>
              <a:rPr lang="en-GB" sz="2400" dirty="0" err="1">
                <a:solidFill>
                  <a:srgbClr val="FF0000"/>
                </a:solidFill>
              </a:rPr>
              <a:t>Alsdfaskfh</a:t>
            </a:r>
            <a:r>
              <a:rPr lang="en-GB" sz="2400" dirty="0">
                <a:solidFill>
                  <a:srgbClr val="FF0000"/>
                </a:solidFill>
              </a:rPr>
              <a:t> – not a good title name!</a:t>
            </a:r>
          </a:p>
          <a:p>
            <a:r>
              <a:rPr lang="en-GB" sz="2400" dirty="0">
                <a:solidFill>
                  <a:srgbClr val="00B050"/>
                </a:solidFill>
              </a:rPr>
              <a:t>MIDI drum beat sample – much better!</a:t>
            </a:r>
          </a:p>
          <a:p>
            <a:r>
              <a:rPr lang="en-GB" sz="2400" dirty="0">
                <a:solidFill>
                  <a:schemeClr val="tx1"/>
                </a:solidFill>
              </a:rPr>
              <a:t>The majority of students lose work due to not labelling work properly, it will also speed up finding work. </a:t>
            </a:r>
          </a:p>
        </p:txBody>
      </p:sp>
    </p:spTree>
    <p:extLst>
      <p:ext uri="{BB962C8B-B14F-4D97-AF65-F5344CB8AC3E}">
        <p14:creationId xmlns:p14="http://schemas.microsoft.com/office/powerpoint/2010/main" val="3242712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Logic Pro </a:t>
            </a:r>
          </a:p>
        </p:txBody>
      </p:sp>
      <p:sp>
        <p:nvSpPr>
          <p:cNvPr id="3" name="Content Placeholder 2"/>
          <p:cNvSpPr>
            <a:spLocks noGrp="1"/>
          </p:cNvSpPr>
          <p:nvPr>
            <p:ph idx="1"/>
          </p:nvPr>
        </p:nvSpPr>
        <p:spPr>
          <a:xfrm>
            <a:off x="805944" y="2514600"/>
            <a:ext cx="7537955" cy="3686555"/>
          </a:xfrm>
        </p:spPr>
        <p:txBody>
          <a:bodyPr>
            <a:normAutofit/>
          </a:bodyPr>
          <a:lstStyle/>
          <a:p>
            <a:r>
              <a:rPr lang="en-GB" sz="2400" dirty="0"/>
              <a:t>The basic principal of  DAW is the same, regardless of what software you use.  However, it is the skill of applying different aspects, which is where the creativity and techniques start to build</a:t>
            </a:r>
          </a:p>
        </p:txBody>
      </p:sp>
    </p:spTree>
    <p:extLst>
      <p:ext uri="{BB962C8B-B14F-4D97-AF65-F5344CB8AC3E}">
        <p14:creationId xmlns:p14="http://schemas.microsoft.com/office/powerpoint/2010/main" val="1892770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87487-DFEA-C640-9E9D-6BC514DEC2F0}"/>
              </a:ext>
            </a:extLst>
          </p:cNvPr>
          <p:cNvSpPr>
            <a:spLocks noGrp="1"/>
          </p:cNvSpPr>
          <p:nvPr>
            <p:ph type="title"/>
          </p:nvPr>
        </p:nvSpPr>
        <p:spPr/>
        <p:txBody>
          <a:bodyPr/>
          <a:lstStyle/>
          <a:p>
            <a:r>
              <a:rPr lang="en-GB" dirty="0"/>
              <a:t>Layout </a:t>
            </a:r>
          </a:p>
        </p:txBody>
      </p:sp>
      <p:sp>
        <p:nvSpPr>
          <p:cNvPr id="3" name="Content Placeholder 2">
            <a:extLst>
              <a:ext uri="{FF2B5EF4-FFF2-40B4-BE49-F238E27FC236}">
                <a16:creationId xmlns:a16="http://schemas.microsoft.com/office/drawing/2014/main" id="{576B0499-8D25-5244-BF68-62D1DF3059A8}"/>
              </a:ext>
            </a:extLst>
          </p:cNvPr>
          <p:cNvSpPr>
            <a:spLocks noGrp="1"/>
          </p:cNvSpPr>
          <p:nvPr>
            <p:ph idx="1"/>
          </p:nvPr>
        </p:nvSpPr>
        <p:spPr/>
        <p:txBody>
          <a:bodyPr/>
          <a:lstStyle/>
          <a:p>
            <a:r>
              <a:rPr lang="en-GB" dirty="0"/>
              <a:t>Logic Pro may look very confusing at first but once you understand each aspect of the layout it will make far more sense. </a:t>
            </a:r>
          </a:p>
        </p:txBody>
      </p:sp>
    </p:spTree>
    <p:extLst>
      <p:ext uri="{BB962C8B-B14F-4D97-AF65-F5344CB8AC3E}">
        <p14:creationId xmlns:p14="http://schemas.microsoft.com/office/powerpoint/2010/main" val="4073458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87487-DFEA-C640-9E9D-6BC514DEC2F0}"/>
              </a:ext>
            </a:extLst>
          </p:cNvPr>
          <p:cNvSpPr>
            <a:spLocks noGrp="1"/>
          </p:cNvSpPr>
          <p:nvPr>
            <p:ph type="title"/>
          </p:nvPr>
        </p:nvSpPr>
        <p:spPr>
          <a:xfrm>
            <a:off x="1606044" y="304800"/>
            <a:ext cx="5937755" cy="1188720"/>
          </a:xfrm>
        </p:spPr>
        <p:txBody>
          <a:bodyPr/>
          <a:lstStyle/>
          <a:p>
            <a:r>
              <a:rPr lang="en-GB" dirty="0"/>
              <a:t>Layout </a:t>
            </a:r>
          </a:p>
        </p:txBody>
      </p:sp>
      <p:pic>
        <p:nvPicPr>
          <p:cNvPr id="7" name="Picture 6">
            <a:extLst>
              <a:ext uri="{FF2B5EF4-FFF2-40B4-BE49-F238E27FC236}">
                <a16:creationId xmlns:a16="http://schemas.microsoft.com/office/drawing/2014/main" id="{DFC3A956-E6D7-5647-815A-53102FFE9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320" y="0"/>
            <a:ext cx="7447359" cy="6858000"/>
          </a:xfrm>
          <a:prstGeom prst="rect">
            <a:avLst/>
          </a:prstGeom>
        </p:spPr>
      </p:pic>
    </p:spTree>
    <p:extLst>
      <p:ext uri="{BB962C8B-B14F-4D97-AF65-F5344CB8AC3E}">
        <p14:creationId xmlns:p14="http://schemas.microsoft.com/office/powerpoint/2010/main" val="1883270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DB6BBE-4EDC-6046-95C3-07A03B154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5963"/>
            <a:ext cx="9144000" cy="5106074"/>
          </a:xfrm>
          <a:prstGeom prst="rect">
            <a:avLst/>
          </a:prstGeom>
        </p:spPr>
      </p:pic>
    </p:spTree>
    <p:extLst>
      <p:ext uri="{BB962C8B-B14F-4D97-AF65-F5344CB8AC3E}">
        <p14:creationId xmlns:p14="http://schemas.microsoft.com/office/powerpoint/2010/main" val="1653395833"/>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{042E87D3-2462-E44A-8905-CF74F0C15510}tf10001120</Template>
  <TotalTime>1013</TotalTime>
  <Words>1297</Words>
  <Application>Microsoft Macintosh PowerPoint</Application>
  <PresentationFormat>On-screen Show (4:3)</PresentationFormat>
  <Paragraphs>208</Paragraphs>
  <Slides>40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Gill Sans MT</vt:lpstr>
      <vt:lpstr>Parcel</vt:lpstr>
      <vt:lpstr>Sequencing</vt:lpstr>
      <vt:lpstr>What is this unit about?</vt:lpstr>
      <vt:lpstr>Why is this unit useful?</vt:lpstr>
      <vt:lpstr>1 – Saving work</vt:lpstr>
      <vt:lpstr>2 – Creating folders</vt:lpstr>
      <vt:lpstr>Logic Pro </vt:lpstr>
      <vt:lpstr>Layout </vt:lpstr>
      <vt:lpstr>Layout </vt:lpstr>
      <vt:lpstr>PowerPoint Presentation</vt:lpstr>
      <vt:lpstr>Logic Guide</vt:lpstr>
      <vt:lpstr>Logic Guide</vt:lpstr>
      <vt:lpstr>Logic Guide</vt:lpstr>
      <vt:lpstr>Logic Guide</vt:lpstr>
      <vt:lpstr>Logic Guide</vt:lpstr>
      <vt:lpstr>Logic Guide</vt:lpstr>
      <vt:lpstr>Logic Guide</vt:lpstr>
      <vt:lpstr>Logic Guide</vt:lpstr>
      <vt:lpstr>Software Instruments</vt:lpstr>
      <vt:lpstr>Creating Beats </vt:lpstr>
      <vt:lpstr>MIDI or audio</vt:lpstr>
      <vt:lpstr>MIDI or audio</vt:lpstr>
      <vt:lpstr>Note lengths</vt:lpstr>
      <vt:lpstr>PowerPoint Presentation</vt:lpstr>
      <vt:lpstr>PowerPoint Presentation</vt:lpstr>
      <vt:lpstr>Triplets</vt:lpstr>
      <vt:lpstr>DIVISION </vt:lpstr>
      <vt:lpstr>Task</vt:lpstr>
      <vt:lpstr>Recording midi</vt:lpstr>
      <vt:lpstr>creating midi</vt:lpstr>
      <vt:lpstr>Tempo</vt:lpstr>
      <vt:lpstr>PowerPoint Presentation</vt:lpstr>
      <vt:lpstr>Experiment</vt:lpstr>
      <vt:lpstr>Time Signature</vt:lpstr>
      <vt:lpstr>Time Signatures</vt:lpstr>
      <vt:lpstr>Time Signatures</vt:lpstr>
      <vt:lpstr>Strong and weak…</vt:lpstr>
      <vt:lpstr>What do these time signatures means?</vt:lpstr>
      <vt:lpstr>Final Task</vt:lpstr>
      <vt:lpstr>Task</vt:lpstr>
      <vt:lpstr>TOday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Sequencing Systems and Techniques</dc:title>
  <dc:creator>Helena Wu</dc:creator>
  <cp:lastModifiedBy>lewis blofeld</cp:lastModifiedBy>
  <cp:revision>50</cp:revision>
  <dcterms:created xsi:type="dcterms:W3CDTF">2006-08-16T00:00:00Z</dcterms:created>
  <dcterms:modified xsi:type="dcterms:W3CDTF">2018-11-06T20:26:11Z</dcterms:modified>
</cp:coreProperties>
</file>