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61" r:id="rId6"/>
    <p:sldId id="268" r:id="rId7"/>
    <p:sldId id="257" r:id="rId8"/>
    <p:sldId id="259" r:id="rId9"/>
    <p:sldId id="260" r:id="rId10"/>
    <p:sldId id="324" r:id="rId11"/>
    <p:sldId id="276" r:id="rId12"/>
    <p:sldId id="277" r:id="rId13"/>
    <p:sldId id="275" r:id="rId14"/>
    <p:sldId id="262" r:id="rId15"/>
    <p:sldId id="272" r:id="rId16"/>
    <p:sldId id="264" r:id="rId17"/>
    <p:sldId id="263" r:id="rId18"/>
    <p:sldId id="273" r:id="rId19"/>
    <p:sldId id="274" r:id="rId20"/>
    <p:sldId id="325" r:id="rId21"/>
    <p:sldId id="2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ki Sheen" userId="a63f350a-237e-485b-8735-e5fa77aba914" providerId="ADAL" clId="{153A0B21-1EDE-4A13-8A50-633CF86FEF73}"/>
    <pc:docChg chg="addSld modSld sldOrd">
      <pc:chgData name="Nikki Sheen" userId="a63f350a-237e-485b-8735-e5fa77aba914" providerId="ADAL" clId="{153A0B21-1EDE-4A13-8A50-633CF86FEF73}" dt="2021-09-08T12:16:40.963" v="105"/>
      <pc:docMkLst>
        <pc:docMk/>
      </pc:docMkLst>
      <pc:sldChg chg="modSp">
        <pc:chgData name="Nikki Sheen" userId="a63f350a-237e-485b-8735-e5fa77aba914" providerId="ADAL" clId="{153A0B21-1EDE-4A13-8A50-633CF86FEF73}" dt="2021-09-08T09:22:29.930" v="15" actId="20577"/>
        <pc:sldMkLst>
          <pc:docMk/>
          <pc:sldMk cId="229902129" sldId="259"/>
        </pc:sldMkLst>
        <pc:spChg chg="mod">
          <ac:chgData name="Nikki Sheen" userId="a63f350a-237e-485b-8735-e5fa77aba914" providerId="ADAL" clId="{153A0B21-1EDE-4A13-8A50-633CF86FEF73}" dt="2021-09-08T09:22:29.930" v="15" actId="20577"/>
          <ac:spMkLst>
            <pc:docMk/>
            <pc:sldMk cId="229902129" sldId="259"/>
            <ac:spMk id="2" creationId="{61E674CB-355F-476E-979F-E07957E49266}"/>
          </ac:spMkLst>
        </pc:spChg>
      </pc:sldChg>
      <pc:sldChg chg="addSp delSp modSp">
        <pc:chgData name="Nikki Sheen" userId="a63f350a-237e-485b-8735-e5fa77aba914" providerId="ADAL" clId="{153A0B21-1EDE-4A13-8A50-633CF86FEF73}" dt="2021-09-08T12:16:40.963" v="105"/>
        <pc:sldMkLst>
          <pc:docMk/>
          <pc:sldMk cId="94023013" sldId="262"/>
        </pc:sldMkLst>
        <pc:spChg chg="add del mod">
          <ac:chgData name="Nikki Sheen" userId="a63f350a-237e-485b-8735-e5fa77aba914" providerId="ADAL" clId="{153A0B21-1EDE-4A13-8A50-633CF86FEF73}" dt="2021-09-08T12:16:40.963" v="105"/>
          <ac:spMkLst>
            <pc:docMk/>
            <pc:sldMk cId="94023013" sldId="262"/>
            <ac:spMk id="7" creationId="{80DC093D-E0F7-40A8-BB57-3C1CF6E80B0A}"/>
          </ac:spMkLst>
        </pc:spChg>
      </pc:sldChg>
      <pc:sldChg chg="ord">
        <pc:chgData name="Nikki Sheen" userId="a63f350a-237e-485b-8735-e5fa77aba914" providerId="ADAL" clId="{153A0B21-1EDE-4A13-8A50-633CF86FEF73}" dt="2021-09-07T18:16:25.722" v="0"/>
        <pc:sldMkLst>
          <pc:docMk/>
          <pc:sldMk cId="3912647392" sldId="263"/>
        </pc:sldMkLst>
      </pc:sldChg>
      <pc:sldChg chg="modSp">
        <pc:chgData name="Nikki Sheen" userId="a63f350a-237e-485b-8735-e5fa77aba914" providerId="ADAL" clId="{153A0B21-1EDE-4A13-8A50-633CF86FEF73}" dt="2021-09-07T18:25:05.921" v="11" actId="20577"/>
        <pc:sldMkLst>
          <pc:docMk/>
          <pc:sldMk cId="2201850847" sldId="273"/>
        </pc:sldMkLst>
        <pc:spChg chg="mod">
          <ac:chgData name="Nikki Sheen" userId="a63f350a-237e-485b-8735-e5fa77aba914" providerId="ADAL" clId="{153A0B21-1EDE-4A13-8A50-633CF86FEF73}" dt="2021-09-07T18:25:05.921" v="11" actId="20577"/>
          <ac:spMkLst>
            <pc:docMk/>
            <pc:sldMk cId="2201850847" sldId="273"/>
            <ac:spMk id="3" creationId="{E0BC81A6-560D-4915-9663-D902B1EBCD6E}"/>
          </ac:spMkLst>
        </pc:spChg>
      </pc:sldChg>
      <pc:sldChg chg="addSp add">
        <pc:chgData name="Nikki Sheen" userId="a63f350a-237e-485b-8735-e5fa77aba914" providerId="ADAL" clId="{153A0B21-1EDE-4A13-8A50-633CF86FEF73}" dt="2021-09-07T18:27:22.474" v="13"/>
        <pc:sldMkLst>
          <pc:docMk/>
          <pc:sldMk cId="1485180413" sldId="274"/>
        </pc:sldMkLst>
        <pc:picChg chg="add">
          <ac:chgData name="Nikki Sheen" userId="a63f350a-237e-485b-8735-e5fa77aba914" providerId="ADAL" clId="{153A0B21-1EDE-4A13-8A50-633CF86FEF73}" dt="2021-09-07T18:27:22.474" v="13"/>
          <ac:picMkLst>
            <pc:docMk/>
            <pc:sldMk cId="1485180413" sldId="274"/>
            <ac:picMk id="4" creationId="{8290B84A-E321-45AB-89A9-AA944C577BF3}"/>
          </ac:picMkLst>
        </pc:picChg>
      </pc:sldChg>
      <pc:sldChg chg="addSp modSp add">
        <pc:chgData name="Nikki Sheen" userId="a63f350a-237e-485b-8735-e5fa77aba914" providerId="ADAL" clId="{153A0B21-1EDE-4A13-8A50-633CF86FEF73}" dt="2021-09-08T09:27:16.479" v="94" actId="1076"/>
        <pc:sldMkLst>
          <pc:docMk/>
          <pc:sldMk cId="1942269128" sldId="275"/>
        </pc:sldMkLst>
        <pc:picChg chg="add mod">
          <ac:chgData name="Nikki Sheen" userId="a63f350a-237e-485b-8735-e5fa77aba914" providerId="ADAL" clId="{153A0B21-1EDE-4A13-8A50-633CF86FEF73}" dt="2021-09-08T09:27:16.479" v="94" actId="1076"/>
          <ac:picMkLst>
            <pc:docMk/>
            <pc:sldMk cId="1942269128" sldId="275"/>
            <ac:picMk id="4" creationId="{B6B9D201-552C-469C-9978-084F0932B1BC}"/>
          </ac:picMkLst>
        </pc:picChg>
      </pc:sldChg>
      <pc:sldChg chg="addSp modSp add">
        <pc:chgData name="Nikki Sheen" userId="a63f350a-237e-485b-8735-e5fa77aba914" providerId="ADAL" clId="{153A0B21-1EDE-4A13-8A50-633CF86FEF73}" dt="2021-09-08T09:28:55.540" v="100" actId="14100"/>
        <pc:sldMkLst>
          <pc:docMk/>
          <pc:sldMk cId="462678680" sldId="276"/>
        </pc:sldMkLst>
        <pc:picChg chg="add mod">
          <ac:chgData name="Nikki Sheen" userId="a63f350a-237e-485b-8735-e5fa77aba914" providerId="ADAL" clId="{153A0B21-1EDE-4A13-8A50-633CF86FEF73}" dt="2021-09-08T09:28:55.540" v="100" actId="14100"/>
          <ac:picMkLst>
            <pc:docMk/>
            <pc:sldMk cId="462678680" sldId="276"/>
            <ac:picMk id="4" creationId="{974D6469-94E2-4373-806F-A489D59656E8}"/>
          </ac:picMkLst>
        </pc:picChg>
      </pc:sldChg>
      <pc:sldChg chg="addSp modSp add ord">
        <pc:chgData name="Nikki Sheen" userId="a63f350a-237e-485b-8735-e5fa77aba914" providerId="ADAL" clId="{153A0B21-1EDE-4A13-8A50-633CF86FEF73}" dt="2021-09-08T09:29:40.533" v="104" actId="1076"/>
        <pc:sldMkLst>
          <pc:docMk/>
          <pc:sldMk cId="176236065" sldId="277"/>
        </pc:sldMkLst>
        <pc:picChg chg="add mod">
          <ac:chgData name="Nikki Sheen" userId="a63f350a-237e-485b-8735-e5fa77aba914" providerId="ADAL" clId="{153A0B21-1EDE-4A13-8A50-633CF86FEF73}" dt="2021-09-08T09:29:40.533" v="104" actId="1076"/>
          <ac:picMkLst>
            <pc:docMk/>
            <pc:sldMk cId="176236065" sldId="277"/>
            <ac:picMk id="4" creationId="{11A74799-15B7-4B5D-A367-A9176890724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846DF-38B0-466C-87D2-44FD0A896063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E6D95-1C76-4730-B1CB-4F274C2A7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5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utlook.com/bradfordcollege.ac.uk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media@bradfordcollege.ac.uk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Activity – </a:t>
            </a:r>
            <a:r>
              <a:rPr lang="en-GB" b="0" dirty="0"/>
              <a:t>Ask students to register/access important IT systems using a phone/tablet/laptop</a:t>
            </a:r>
            <a:endParaRPr lang="en-GB" b="1" dirty="0"/>
          </a:p>
          <a:p>
            <a:endParaRPr lang="en-GB" dirty="0"/>
          </a:p>
          <a:p>
            <a:r>
              <a:rPr lang="en-GB" dirty="0"/>
              <a:t>It is important that students know how to access student email and systems as soon as possible, further help and information can be found online at; https://www.bradfordcollege.ac.uk/support/students/it-support/college-email-and-it-systems/ </a:t>
            </a:r>
          </a:p>
          <a:p>
            <a:endParaRPr lang="en-GB" dirty="0"/>
          </a:p>
          <a:p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Getting started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you have enrolled at Bradford College, you will need to login to your college email account.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login to your college email: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Go to: 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https://outlook.com/bradfordcollege.ac.uk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Input your username.</a:t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username is your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8-digit student/enrolment number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followed by @bradfordcollege.ac.uk.</a:t>
            </a:r>
          </a:p>
          <a:p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an example: 12345678@bradfordcollege.ac.uk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Input your password. Your password is the first letter of your first name, date of birth (six digits, such as 1st September 1995 would be 01/09/95), and the first letter of your surname. Both letters should be lowercase.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an example password for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oseph 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loggs who was born on 1st September 1995, which would be 01/09/95.</a:t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password would be: 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010995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your password isn’t working, make sure the letters are both lowercase.</a:t>
            </a:r>
            <a:endParaRPr lang="en-GB" dirty="0"/>
          </a:p>
          <a:p>
            <a:endParaRPr lang="en-GB" dirty="0"/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our Technology &amp; Media team for help on: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01274 088411</a:t>
            </a:r>
          </a:p>
          <a:p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media@bradfordcollege.ac.uk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61A03D-A590-47FD-B4E9-BBB283E4C3B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8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14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16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606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2959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2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74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578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261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52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63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923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0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23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64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2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66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4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6E50597-2898-4F0F-A730-BAB91ED9A032}" type="datetimeFigureOut">
              <a:rPr lang="en-GB" smtClean="0"/>
              <a:t>22/08/2022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34554-142F-46DD-9109-3C36474C98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26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hyperlink" Target="https://learningresources.bradfordcollege.ac.uk/it-services/connecting-to-wifi/" TargetMode="Externa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erportal.bradfordcollege.ac.uk/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bradfordcollege.ac.uk/support/students/it-support/college-email-and-it-systems/" TargetMode="External"/><Relationship Id="rId10" Type="http://schemas.openxmlformats.org/officeDocument/2006/relationships/image" Target="../media/image15.svg"/><Relationship Id="rId4" Type="http://schemas.openxmlformats.org/officeDocument/2006/relationships/hyperlink" Target="https://outlook.com/bradfordcollege.ac.uk" TargetMode="Externa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E34AC-6BBF-4073-B334-45EDC5930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353" y="1338571"/>
            <a:ext cx="8551290" cy="378172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3600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sz="6000" b="1" dirty="0">
                <a:solidFill>
                  <a:schemeClr val="bg1"/>
                </a:solidFill>
              </a:rPr>
              <a:t>UAL Level 3 Extended  Diploma in Creative Practice: 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0212D5-72B7-49FA-81E1-D0198B59C092}"/>
              </a:ext>
            </a:extLst>
          </p:cNvPr>
          <p:cNvSpPr/>
          <p:nvPr/>
        </p:nvSpPr>
        <p:spPr>
          <a:xfrm>
            <a:off x="4625083" y="777498"/>
            <a:ext cx="2941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Welcome to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F9C29D-E3F4-46E2-BBF7-3CE8ED17652C}"/>
              </a:ext>
            </a:extLst>
          </p:cNvPr>
          <p:cNvSpPr/>
          <p:nvPr/>
        </p:nvSpPr>
        <p:spPr>
          <a:xfrm>
            <a:off x="3906937" y="4284612"/>
            <a:ext cx="437812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Art, Design 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and</a:t>
            </a:r>
            <a:br>
              <a:rPr lang="en-GB" sz="4000" dirty="0">
                <a:solidFill>
                  <a:schemeClr val="bg1"/>
                </a:solidFill>
              </a:rPr>
            </a:br>
            <a:r>
              <a:rPr lang="en-GB" sz="4000" dirty="0">
                <a:solidFill>
                  <a:schemeClr val="bg1"/>
                </a:solidFill>
              </a:rPr>
              <a:t> Communication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6065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D6DCFE-C9C0-4490-8BAD-4B8D400DA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70" y="877166"/>
            <a:ext cx="10627753" cy="510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6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B3E3-55C2-4F10-9D99-16552B52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1" y="609601"/>
            <a:ext cx="9873398" cy="869154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the year works….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BBD6E020-7388-4A43-A1AE-10AE363BE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10147"/>
              </p:ext>
            </p:extLst>
          </p:nvPr>
        </p:nvGraphicFramePr>
        <p:xfrm>
          <a:off x="2200275" y="1560449"/>
          <a:ext cx="7181850" cy="15256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9087">
                  <a:extLst>
                    <a:ext uri="{9D8B030D-6E8A-4147-A177-3AD203B41FA5}">
                      <a16:colId xmlns:a16="http://schemas.microsoft.com/office/drawing/2014/main" val="3946349060"/>
                    </a:ext>
                  </a:extLst>
                </a:gridCol>
                <a:gridCol w="1308905">
                  <a:extLst>
                    <a:ext uri="{9D8B030D-6E8A-4147-A177-3AD203B41FA5}">
                      <a16:colId xmlns:a16="http://schemas.microsoft.com/office/drawing/2014/main" val="1605879863"/>
                    </a:ext>
                  </a:extLst>
                </a:gridCol>
                <a:gridCol w="2913858">
                  <a:extLst>
                    <a:ext uri="{9D8B030D-6E8A-4147-A177-3AD203B41FA5}">
                      <a16:colId xmlns:a16="http://schemas.microsoft.com/office/drawing/2014/main" val="2073883280"/>
                    </a:ext>
                  </a:extLst>
                </a:gridCol>
              </a:tblGrid>
              <a:tr h="3811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Dates (WC)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Weeks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</a:rPr>
                        <a:t>Project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04327"/>
                  </a:ext>
                </a:extLst>
              </a:tr>
              <a:tr h="381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12 Sept – 11 Nov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2-9</a:t>
                      </a:r>
                      <a:endParaRPr lang="en-GB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Colour - Hallmark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949174"/>
                  </a:ext>
                </a:extLst>
              </a:tr>
              <a:tr h="381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14 Nov – 3 Feb</a:t>
                      </a:r>
                      <a:endParaRPr lang="en-GB" sz="16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10-19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?????????????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943835"/>
                  </a:ext>
                </a:extLst>
              </a:tr>
              <a:tr h="3814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Feb- 15 May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19-31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?????????????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97798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0E896C22-684F-4644-BFFC-8566073AA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1000" y="3285074"/>
            <a:ext cx="9484150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</a:t>
            </a:r>
            <a:r>
              <a:rPr lang="en-GB" altLang="en-US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moved specifications from the Applied General Diploma to the Diploma in Creative Practice: Art, Design and Communication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There are very few differences in the process you will undertake other tha</a:t>
            </a:r>
            <a:r>
              <a:rPr lang="en-GB" altLang="en-US" sz="20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the units have a greater emphasis on pursuing a career in the creative industries or using your skillset within the wider working world. </a:t>
            </a:r>
            <a:br>
              <a:rPr lang="en-GB" alt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alt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3 Units this year. 2 Formative units and 1 Summative (FMP)</a:t>
            </a:r>
            <a:br>
              <a:rPr lang="en-GB" alt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UCAS points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 - 72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Merit - 120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Distinction - 168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23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B6C3-C876-4402-97BD-E37BC5DF4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Progression Goals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UCAS /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26471-FEF0-462B-92D7-2B1BD40D0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45713" cy="4195481"/>
          </a:xfrm>
        </p:spPr>
        <p:txBody>
          <a:bodyPr/>
          <a:lstStyle/>
          <a:p>
            <a:r>
              <a:rPr lang="en-GB" sz="2800" dirty="0">
                <a:solidFill>
                  <a:schemeClr val="bg1"/>
                </a:solidFill>
              </a:rPr>
              <a:t>UCAS points</a:t>
            </a:r>
          </a:p>
          <a:p>
            <a:r>
              <a:rPr lang="en-GB" sz="2800" dirty="0">
                <a:solidFill>
                  <a:schemeClr val="bg1"/>
                </a:solidFill>
              </a:rPr>
              <a:t>Pass - 72</a:t>
            </a:r>
          </a:p>
          <a:p>
            <a:r>
              <a:rPr lang="en-GB" sz="2800" dirty="0">
                <a:solidFill>
                  <a:schemeClr val="bg1"/>
                </a:solidFill>
              </a:rPr>
              <a:t>Merit - 120</a:t>
            </a:r>
          </a:p>
          <a:p>
            <a:r>
              <a:rPr lang="en-GB" sz="2800" dirty="0">
                <a:solidFill>
                  <a:schemeClr val="bg1"/>
                </a:solidFill>
              </a:rPr>
              <a:t>Distinction – 168</a:t>
            </a:r>
          </a:p>
          <a:p>
            <a:endParaRPr lang="en-GB" sz="2800" dirty="0">
              <a:solidFill>
                <a:schemeClr val="bg1"/>
              </a:solidFill>
            </a:endParaRPr>
          </a:p>
          <a:p>
            <a:r>
              <a:rPr lang="en-GB" sz="2800" dirty="0">
                <a:solidFill>
                  <a:schemeClr val="bg1"/>
                </a:solidFill>
              </a:rPr>
              <a:t>Bradford College UCAS Deadline – Mid November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242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DFEFB-75F9-4297-A637-905DDA14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Course Handbook…..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81763D-D6D6-40E6-883F-FA44CB7B1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General Overview of the course</a:t>
            </a:r>
          </a:p>
          <a:p>
            <a:r>
              <a:rPr lang="en-GB" sz="2400" dirty="0">
                <a:solidFill>
                  <a:schemeClr val="bg1"/>
                </a:solidFill>
              </a:rPr>
              <a:t>Course Units</a:t>
            </a:r>
          </a:p>
          <a:p>
            <a:r>
              <a:rPr lang="en-GB" sz="2400" dirty="0">
                <a:solidFill>
                  <a:schemeClr val="bg1"/>
                </a:solidFill>
              </a:rPr>
              <a:t>Members of Staff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Will be uploaded to Teams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52B7BE-DE1B-4D24-8BE8-B7230AF76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187" y="423862"/>
            <a:ext cx="412432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2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13E14-9F19-43A9-9840-2BBBEBFA1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Ground Rules for your Second Year at College…..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BED4D-B928-479D-A629-A8A9A49C6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86" y="2377383"/>
            <a:ext cx="10515600" cy="435133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should they be……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13DE5-B010-4FF8-AA12-2A391FD4F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244" y="2032750"/>
            <a:ext cx="6641556" cy="435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47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B6A73-DCB5-4157-BC74-26459897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Ready, Respectful, Safe……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C81A6-560D-4915-9663-D902B1EB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568" y="1743076"/>
            <a:ext cx="8946541" cy="4195481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Ready to Learn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Equipment / Attendance / Targets / Plans / Attitude</a:t>
            </a:r>
          </a:p>
          <a:p>
            <a:r>
              <a:rPr lang="en-GB" sz="2800" dirty="0">
                <a:solidFill>
                  <a:schemeClr val="bg1"/>
                </a:solidFill>
              </a:rPr>
              <a:t>Respectful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Code of Conduct (Behaviour / Environment / Community)</a:t>
            </a:r>
          </a:p>
          <a:p>
            <a:r>
              <a:rPr lang="en-GB" sz="2800" dirty="0">
                <a:solidFill>
                  <a:schemeClr val="bg1"/>
                </a:solidFill>
              </a:rPr>
              <a:t>Safe</a:t>
            </a:r>
          </a:p>
          <a:p>
            <a:pPr lvl="1"/>
            <a:r>
              <a:rPr lang="en-GB" sz="2400" dirty="0">
                <a:solidFill>
                  <a:schemeClr val="bg1"/>
                </a:solidFill>
              </a:rPr>
              <a:t>Environment / Online / Relationships / Mental and Physical Health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850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90B84A-E321-45AB-89A9-AA944C577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042987"/>
            <a:ext cx="95154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8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929852-6733-4FAF-9AD6-B3AC81E6E187}"/>
              </a:ext>
            </a:extLst>
          </p:cNvPr>
          <p:cNvSpPr txBox="1"/>
          <p:nvPr/>
        </p:nvSpPr>
        <p:spPr>
          <a:xfrm>
            <a:off x="2019300" y="981075"/>
            <a:ext cx="86963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We will put the College Specific Induction PowerPoints on Teams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Please make sure you spend some time reading through these on your own</a:t>
            </a:r>
          </a:p>
          <a:p>
            <a:endParaRPr lang="en-GB" sz="3200" dirty="0"/>
          </a:p>
          <a:p>
            <a:r>
              <a:rPr lang="en-GB" sz="3200" dirty="0"/>
              <a:t>If you have any questions about anything in these PowerPoints, please ask a member of staff.</a:t>
            </a:r>
          </a:p>
        </p:txBody>
      </p:sp>
    </p:spTree>
    <p:extLst>
      <p:ext uri="{BB962C8B-B14F-4D97-AF65-F5344CB8AC3E}">
        <p14:creationId xmlns:p14="http://schemas.microsoft.com/office/powerpoint/2010/main" val="3355925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A2F5-40E0-4520-8F48-7E182025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7C6A9-E80D-4472-AD05-8225D7AEB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6A3B49-91D7-4C27-AFA9-7E930FDC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43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40B03-A753-4ABB-A584-9B18E2D4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Hello there…..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4FED73-94C5-45EF-91BB-6A578B668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386" y="901647"/>
            <a:ext cx="5546889" cy="48501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962EFE-98CF-425B-8AE9-2816DB7DF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33" y="1553973"/>
            <a:ext cx="4180182" cy="41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D1A7-7914-4E88-98A7-2DD25CED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310" y="53673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we will communicate with you….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C75BD-0466-41D4-9C45-D29D49369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62" y="15145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College Email….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11ED4-3E50-47C3-9032-3B7E74020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15" y="2210056"/>
            <a:ext cx="10089823" cy="41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63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D1A7-7914-4E88-98A7-2DD25CED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212" y="6003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we will communicate with you….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C75BD-0466-41D4-9C45-D29D49369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67" y="115632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bg1"/>
                </a:solidFill>
              </a:rPr>
              <a:t>Microsoft Teams…..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41E5C2-D252-44ED-9FEF-F6425D5E2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60" y="1350341"/>
            <a:ext cx="6113906" cy="3197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EF737B-B819-4338-BFB2-8627CF859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67" y="2743198"/>
            <a:ext cx="5329091" cy="3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3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674CB-355F-476E-979F-E07957E49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(Online) Etiquette…..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7BA48-FF9E-414F-9907-7A03FBA51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2363" y="1618235"/>
            <a:ext cx="9341963" cy="49428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1. Be respectful. </a:t>
            </a:r>
          </a:p>
          <a:p>
            <a:r>
              <a:rPr lang="en-GB" dirty="0">
                <a:solidFill>
                  <a:schemeClr val="bg1"/>
                </a:solidFill>
              </a:rPr>
              <a:t>2. Be aware of strong language, all caps, and exclamation points.</a:t>
            </a:r>
          </a:p>
          <a:p>
            <a:r>
              <a:rPr lang="en-GB" dirty="0">
                <a:solidFill>
                  <a:schemeClr val="bg1"/>
                </a:solidFill>
              </a:rPr>
              <a:t>3. Be careful with humour and sarcasm. </a:t>
            </a:r>
          </a:p>
          <a:p>
            <a:r>
              <a:rPr lang="en-GB" dirty="0">
                <a:solidFill>
                  <a:schemeClr val="bg1"/>
                </a:solidFill>
              </a:rPr>
              <a:t>4. Yes, grammar and spelling matter. </a:t>
            </a:r>
          </a:p>
          <a:p>
            <a:r>
              <a:rPr lang="en-GB" dirty="0">
                <a:solidFill>
                  <a:schemeClr val="bg1"/>
                </a:solidFill>
              </a:rPr>
              <a:t>5. Cite your sources. </a:t>
            </a:r>
          </a:p>
          <a:p>
            <a:r>
              <a:rPr lang="en-GB" dirty="0">
                <a:solidFill>
                  <a:schemeClr val="bg1"/>
                </a:solidFill>
              </a:rPr>
              <a:t>6. Don’t post or share (even privately) inappropriate material. </a:t>
            </a:r>
          </a:p>
          <a:p>
            <a:r>
              <a:rPr lang="en-GB" dirty="0">
                <a:solidFill>
                  <a:schemeClr val="bg1"/>
                </a:solidFill>
              </a:rPr>
              <a:t>7. Be forgiving. </a:t>
            </a:r>
          </a:p>
        </p:txBody>
      </p:sp>
    </p:spTree>
    <p:extLst>
      <p:ext uri="{BB962C8B-B14F-4D97-AF65-F5344CB8AC3E}">
        <p14:creationId xmlns:p14="http://schemas.microsoft.com/office/powerpoint/2010/main" val="229902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6F781-13EC-468F-9D77-4B3345C1C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930004" cy="140053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How we will communicate with you….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A7133-D632-48C3-9623-FF2D67878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Face to Face……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157C6-4909-443A-B240-5965B6EC5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955" y="2158206"/>
            <a:ext cx="590550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21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89E0B47-149A-45AA-A58E-BA820FA7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868" y="365125"/>
            <a:ext cx="10549932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College Email and IT Systems</a:t>
            </a:r>
            <a:endParaRPr lang="en-GB" dirty="0">
              <a:solidFill>
                <a:schemeClr val="bg1"/>
              </a:solidFill>
              <a:latin typeface="Gotham Ultra" panose="020000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C5835-E7ED-4E8C-9A30-EAFEDC6E5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442" y="1609725"/>
            <a:ext cx="10996257" cy="413657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your college email and IT systems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sz="205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GB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Instructions to access college </a:t>
            </a:r>
            <a:r>
              <a:rPr lang="en-GB" sz="2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r>
              <a:rPr lang="en-GB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found at; </a:t>
            </a:r>
            <a:r>
              <a:rPr lang="en-GB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https://learningresources.bradfordcollege.ac.uk/it-services/connecting-to-wifi/</a:t>
            </a:r>
            <a:r>
              <a:rPr lang="en-GB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sz="2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Email </a:t>
            </a:r>
            <a:r>
              <a:rPr lang="en-GB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You can access your student email account at; </a:t>
            </a:r>
            <a:r>
              <a:rPr lang="en-GB" sz="205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https://outlook.com/bradfordcollege.ac.uk</a:t>
            </a:r>
            <a:r>
              <a:rPr lang="en-GB" sz="205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you will find login instructions on online at; </a:t>
            </a:r>
            <a:r>
              <a:rPr lang="en-GB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https://www.bradfordcollege.ac.uk/support/students/it-support/college-email-and-it-systems/</a:t>
            </a:r>
            <a:r>
              <a:rPr lang="en-GB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en-GB" sz="2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Portal -  </a:t>
            </a:r>
            <a:r>
              <a:rPr lang="en-GB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where you can access your timetable, update personal details and apply for a student bursary etc. To registers/access your student portal visit; </a:t>
            </a:r>
            <a:r>
              <a:rPr lang="en-GB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https://learnerportal.bradfordcollege.ac.uk/</a:t>
            </a:r>
            <a:r>
              <a:rPr lang="en-GB" sz="2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C2A436D-04D6-4D3D-91F9-29AB8F6499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49368" y="361713"/>
            <a:ext cx="647700" cy="3905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E58CBC6-53DA-42D7-800A-5DA7F58E7D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12369" y="6257653"/>
            <a:ext cx="1832372" cy="257175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5FD7305-13E6-4032-8AF0-F949BD2C6A97}"/>
              </a:ext>
            </a:extLst>
          </p:cNvPr>
          <p:cNvSpPr txBox="1">
            <a:spLocks/>
          </p:cNvSpPr>
          <p:nvPr/>
        </p:nvSpPr>
        <p:spPr>
          <a:xfrm>
            <a:off x="347259" y="6253366"/>
            <a:ext cx="9834966" cy="604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www.bradfordcollegesu.co.uk             bradfordcollegeplus       bradcollplus    </a:t>
            </a:r>
          </a:p>
        </p:txBody>
      </p:sp>
      <p:pic>
        <p:nvPicPr>
          <p:cNvPr id="10" name="Picture 2" descr="Instagram icon - Free download on Iconfinder">
            <a:extLst>
              <a:ext uri="{FF2B5EF4-FFF2-40B4-BE49-F238E27FC236}">
                <a16:creationId xmlns:a16="http://schemas.microsoft.com/office/drawing/2014/main" id="{BD186B2D-0914-4B4E-849C-B5BA4249A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627670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acebook Free Icon of Coolicons">
            <a:extLst>
              <a:ext uri="{FF2B5EF4-FFF2-40B4-BE49-F238E27FC236}">
                <a16:creationId xmlns:a16="http://schemas.microsoft.com/office/drawing/2014/main" id="{DA8C27E5-80FD-4319-9467-921913023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6276703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witter 2 Icon - Free Icons">
            <a:extLst>
              <a:ext uri="{FF2B5EF4-FFF2-40B4-BE49-F238E27FC236}">
                <a16:creationId xmlns:a16="http://schemas.microsoft.com/office/drawing/2014/main" id="{56C0637C-C84D-44CD-BC9D-43780E0E2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80" y="6276704"/>
            <a:ext cx="2095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1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3795-8FBB-4DE0-852E-24E88BF1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Your Timetable</a:t>
            </a:r>
          </a:p>
        </p:txBody>
      </p:sp>
    </p:spTree>
    <p:extLst>
      <p:ext uri="{BB962C8B-B14F-4D97-AF65-F5344CB8AC3E}">
        <p14:creationId xmlns:p14="http://schemas.microsoft.com/office/powerpoint/2010/main" val="46267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36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1">
      <a:dk1>
        <a:sysClr val="windowText" lastClr="000000"/>
      </a:dk1>
      <a:lt1>
        <a:srgbClr val="000000"/>
      </a:lt1>
      <a:dk2>
        <a:srgbClr val="44546A"/>
      </a:dk2>
      <a:lt2>
        <a:srgbClr val="00000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7CE6342A6F54E9A1C31E163A74F32" ma:contentTypeVersion="13" ma:contentTypeDescription="Create a new document." ma:contentTypeScope="" ma:versionID="cca3adf5e1a04179184cea5a0f51e057">
  <xsd:schema xmlns:xsd="http://www.w3.org/2001/XMLSchema" xmlns:xs="http://www.w3.org/2001/XMLSchema" xmlns:p="http://schemas.microsoft.com/office/2006/metadata/properties" xmlns:ns3="3b8f312b-8334-4b06-9a7f-cbb5f6889eab" xmlns:ns4="152866d3-219a-4a9e-9274-bb3e886dca8f" targetNamespace="http://schemas.microsoft.com/office/2006/metadata/properties" ma:root="true" ma:fieldsID="ad35817c028e43fc65677e681f6e021d" ns3:_="" ns4:_="">
    <xsd:import namespace="3b8f312b-8334-4b06-9a7f-cbb5f6889eab"/>
    <xsd:import namespace="152866d3-219a-4a9e-9274-bb3e886dca8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8f312b-8334-4b06-9a7f-cbb5f6889ea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866d3-219a-4a9e-9274-bb3e886dca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A450B6-F3B0-488C-8116-0D64DB087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8f312b-8334-4b06-9a7f-cbb5f6889eab"/>
    <ds:schemaRef ds:uri="152866d3-219a-4a9e-9274-bb3e886dca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7A1FB0-6FE8-4153-B4CE-690F4B6776FB}">
  <ds:schemaRefs>
    <ds:schemaRef ds:uri="http://schemas.microsoft.com/office/2006/documentManagement/types"/>
    <ds:schemaRef ds:uri="http://purl.org/dc/dcmitype/"/>
    <ds:schemaRef ds:uri="http://purl.org/dc/terms/"/>
    <ds:schemaRef ds:uri="3b8f312b-8334-4b06-9a7f-cbb5f6889eab"/>
    <ds:schemaRef ds:uri="http://purl.org/dc/elements/1.1/"/>
    <ds:schemaRef ds:uri="152866d3-219a-4a9e-9274-bb3e886dca8f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448CD23-02EB-4300-BEA9-397AED1812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8875</TotalTime>
  <Words>785</Words>
  <Application>Microsoft Office PowerPoint</Application>
  <PresentationFormat>Widescreen</PresentationFormat>
  <Paragraphs>86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Gotham Ultra</vt:lpstr>
      <vt:lpstr>Times New Roman</vt:lpstr>
      <vt:lpstr>Wingdings 3</vt:lpstr>
      <vt:lpstr>Ion</vt:lpstr>
      <vt:lpstr>  UAL Level 3 Extended  Diploma in Creative Practice:  </vt:lpstr>
      <vt:lpstr>Hello there…..</vt:lpstr>
      <vt:lpstr>How we will communicate with you….</vt:lpstr>
      <vt:lpstr>How we will communicate with you….</vt:lpstr>
      <vt:lpstr>(Online) Etiquette…..</vt:lpstr>
      <vt:lpstr>How we will communicate with you…. </vt:lpstr>
      <vt:lpstr>College Email and IT Systems</vt:lpstr>
      <vt:lpstr>Your Timetable</vt:lpstr>
      <vt:lpstr>PowerPoint Presentation</vt:lpstr>
      <vt:lpstr>PowerPoint Presentation</vt:lpstr>
      <vt:lpstr>How the year works….</vt:lpstr>
      <vt:lpstr>Progression Goals UCAS / Employment</vt:lpstr>
      <vt:lpstr>Course Handbook…..</vt:lpstr>
      <vt:lpstr>Ground Rules for your Second Year at College…..</vt:lpstr>
      <vt:lpstr>Ready, Respectful, Safe……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FAD</dc:title>
  <dc:creator>Nikki Sheen</dc:creator>
  <cp:lastModifiedBy>Lora Nevison</cp:lastModifiedBy>
  <cp:revision>26</cp:revision>
  <dcterms:created xsi:type="dcterms:W3CDTF">2020-09-08T09:26:52Z</dcterms:created>
  <dcterms:modified xsi:type="dcterms:W3CDTF">2022-08-22T14:43:22Z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0x0101005657CE6342A6F54E9A1C31E163A74F32</vt:lpwstr>
  </property>
</Properties>
</file>