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4"/>
  </p:sldMasterIdLst>
  <p:sldIdLst>
    <p:sldId id="263" r:id="rId5"/>
    <p:sldId id="256" r:id="rId6"/>
    <p:sldId id="257" r:id="rId7"/>
    <p:sldId id="291" r:id="rId8"/>
    <p:sldId id="292" r:id="rId9"/>
    <p:sldId id="259" r:id="rId10"/>
    <p:sldId id="261" r:id="rId11"/>
    <p:sldId id="262" r:id="rId12"/>
    <p:sldId id="268" r:id="rId13"/>
    <p:sldId id="271" r:id="rId14"/>
    <p:sldId id="293" r:id="rId15"/>
    <p:sldId id="294" r:id="rId16"/>
    <p:sldId id="319" r:id="rId17"/>
    <p:sldId id="295" r:id="rId18"/>
    <p:sldId id="296" r:id="rId19"/>
    <p:sldId id="297" r:id="rId20"/>
    <p:sldId id="299" r:id="rId21"/>
    <p:sldId id="301" r:id="rId22"/>
    <p:sldId id="302" r:id="rId23"/>
    <p:sldId id="303" r:id="rId24"/>
    <p:sldId id="304" r:id="rId25"/>
    <p:sldId id="306" r:id="rId26"/>
    <p:sldId id="305" r:id="rId27"/>
    <p:sldId id="307" r:id="rId28"/>
    <p:sldId id="308" r:id="rId29"/>
    <p:sldId id="309" r:id="rId30"/>
    <p:sldId id="310" r:id="rId31"/>
    <p:sldId id="314" r:id="rId32"/>
    <p:sldId id="315" r:id="rId33"/>
    <p:sldId id="316" r:id="rId34"/>
    <p:sldId id="317" r:id="rId35"/>
    <p:sldId id="311" r:id="rId36"/>
    <p:sldId id="312" r:id="rId37"/>
    <p:sldId id="313" r:id="rId38"/>
    <p:sldId id="318" r:id="rId39"/>
    <p:sldId id="274" r:id="rId40"/>
    <p:sldId id="273" r:id="rId41"/>
    <p:sldId id="275" r:id="rId42"/>
    <p:sldId id="280" r:id="rId43"/>
    <p:sldId id="281" r:id="rId44"/>
    <p:sldId id="282" r:id="rId45"/>
    <p:sldId id="283" r:id="rId46"/>
    <p:sldId id="284" r:id="rId47"/>
    <p:sldId id="285" r:id="rId48"/>
    <p:sldId id="289" r:id="rId49"/>
    <p:sldId id="288" r:id="rId50"/>
    <p:sldId id="287"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man Sheikh (Student)" initials="US(" lastIdx="1" clrIdx="0">
    <p:extLst>
      <p:ext uri="{19B8F6BF-5375-455C-9EA6-DF929625EA0E}">
        <p15:presenceInfo xmlns:p15="http://schemas.microsoft.com/office/powerpoint/2012/main" userId="S-1-5-21-3324692002-379905879-1835832270-1081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630FBF-1DC0-4309-8387-478D8EF16AAE}" v="1" dt="2022-12-02T12:33:54.955"/>
    <p1510:client id="{8EC27267-DABB-420A-A76D-085CCE3E0942}" v="69" dt="2022-12-12T13:39:24.4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2982" autoAdjust="0"/>
  </p:normalViewPr>
  <p:slideViewPr>
    <p:cSldViewPr snapToGrid="0">
      <p:cViewPr>
        <p:scale>
          <a:sx n="214" d="100"/>
          <a:sy n="214" d="100"/>
        </p:scale>
        <p:origin x="156" y="-3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2-12T13:59:18.999" idx="1">
    <p:pos x="5251" y="2981"/>
    <p:text/>
    <p:extLst>
      <p:ext uri="{C676402C-5697-4E1C-873F-D02D1690AC5C}">
        <p15:threadingInfo xmlns:p15="http://schemas.microsoft.com/office/powerpoint/2012/main" timeZoneBias="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0595FD-E311-4797-8EE9-294B78FBD6F4}"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58713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0595FD-E311-4797-8EE9-294B78FBD6F4}"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237421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0595FD-E311-4797-8EE9-294B78FBD6F4}"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8C9201-1058-43BB-9ECB-3CDEB3E6B2CE}"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8214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05/01/2023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3625379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05/01/2023</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8C9201-1058-43BB-9ECB-3CDEB3E6B2CE}"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6826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05/01/2023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612335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595FD-E311-4797-8EE9-294B78FBD6F4}"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3943369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595FD-E311-4797-8EE9-294B78FBD6F4}"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157214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595FD-E311-4797-8EE9-294B78FBD6F4}"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4149780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0595FD-E311-4797-8EE9-294B78FBD6F4}"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252207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0595FD-E311-4797-8EE9-294B78FBD6F4}" type="datetimeFigureOut">
              <a:rPr lang="en-GB" smtClean="0"/>
              <a:t>05/01/2023</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3255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0595FD-E311-4797-8EE9-294B78FBD6F4}" type="datetimeFigureOut">
              <a:rPr lang="en-GB" smtClean="0"/>
              <a:t>05/01/2023</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141365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0595FD-E311-4797-8EE9-294B78FBD6F4}" type="datetimeFigureOut">
              <a:rPr lang="en-GB" smtClean="0"/>
              <a:t>05/01/2023</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411855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595FD-E311-4797-8EE9-294B78FBD6F4}" type="datetimeFigureOut">
              <a:rPr lang="en-GB" smtClean="0"/>
              <a:t>05/01/2023</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394191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05/01/2023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2999157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0595FD-E311-4797-8EE9-294B78FBD6F4}" type="datetimeFigureOut">
              <a:rPr lang="en-GB" smtClean="0"/>
              <a:t>05/01/2023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8C9201-1058-43BB-9ECB-3CDEB3E6B2CE}" type="slidenum">
              <a:rPr lang="en-GB" smtClean="0"/>
              <a:t>‹#›</a:t>
            </a:fld>
            <a:endParaRPr lang="en-GB"/>
          </a:p>
        </p:txBody>
      </p:sp>
    </p:spTree>
    <p:extLst>
      <p:ext uri="{BB962C8B-B14F-4D97-AF65-F5344CB8AC3E}">
        <p14:creationId xmlns:p14="http://schemas.microsoft.com/office/powerpoint/2010/main" val="102425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0595FD-E311-4797-8EE9-294B78FBD6F4}" type="datetimeFigureOut">
              <a:rPr lang="en-GB" smtClean="0"/>
              <a:t>05/01/2023</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F8C9201-1058-43BB-9ECB-3CDEB3E6B2CE}" type="slidenum">
              <a:rPr lang="en-GB" smtClean="0"/>
              <a:t>‹#›</a:t>
            </a:fld>
            <a:endParaRPr lang="en-GB"/>
          </a:p>
        </p:txBody>
      </p:sp>
    </p:spTree>
    <p:extLst>
      <p:ext uri="{BB962C8B-B14F-4D97-AF65-F5344CB8AC3E}">
        <p14:creationId xmlns:p14="http://schemas.microsoft.com/office/powerpoint/2010/main" val="1241585755"/>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puppytoob.com/" TargetMode="External"/><Relationship Id="rId2" Type="http://schemas.openxmlformats.org/officeDocument/2006/relationships/hyperlink" Target="http://www.ox.ac.uk/news/science-blog" TargetMode="External"/><Relationship Id="rId1" Type="http://schemas.openxmlformats.org/officeDocument/2006/relationships/slideLayout" Target="../slideLayouts/slideLayout2.xml"/><Relationship Id="rId6" Type="http://schemas.openxmlformats.org/officeDocument/2006/relationships/hyperlink" Target="https://www.citethisforme.com/us/citation-generator" TargetMode="External"/><Relationship Id="rId5" Type="http://schemas.openxmlformats.org/officeDocument/2006/relationships/hyperlink" Target="https://www.citethisforme.com/uk/referencing-generator/harvard#:~:text=%20Follow%20these%20Harvard%20referencing%20guidelines%20when%20compiling,of%20books%2C%20reports%2C%20conference%20proceedings%20etc.%20More%20" TargetMode="External"/><Relationship Id="rId4" Type="http://schemas.openxmlformats.org/officeDocument/2006/relationships/hyperlink" Target="https://www.bradford.ac.uk/library/find-out-about/referencing/Harvard_referencing_October_2019.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s.hindle@bradfordcollege.ac.uk" TargetMode="External"/><Relationship Id="rId2" Type="http://schemas.openxmlformats.org/officeDocument/2006/relationships/hyperlink" Target="mailto:s.sutton@bradfordcollege.ac.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C23612-08CE-4AE7-AD1C-7791FE8CDD20}"/>
              </a:ext>
            </a:extLst>
          </p:cNvPr>
          <p:cNvSpPr>
            <a:spLocks noGrp="1"/>
          </p:cNvSpPr>
          <p:nvPr>
            <p:ph idx="1"/>
          </p:nvPr>
        </p:nvSpPr>
        <p:spPr>
          <a:xfrm>
            <a:off x="1788160" y="995680"/>
            <a:ext cx="9787572" cy="5191760"/>
          </a:xfrm>
        </p:spPr>
        <p:txBody>
          <a:bodyPr>
            <a:normAutofit/>
          </a:bodyPr>
          <a:lstStyle/>
          <a:p>
            <a:pPr marL="0" indent="0">
              <a:buNone/>
            </a:pPr>
            <a:r>
              <a:rPr lang="en-GB" sz="5400" b="1" dirty="0">
                <a:solidFill>
                  <a:schemeClr val="tx1"/>
                </a:solidFill>
                <a:latin typeface="Arial" panose="020B0604020202020204" pitchFamily="34" charset="0"/>
                <a:cs typeface="Arial" panose="020B0604020202020204" pitchFamily="34" charset="0"/>
              </a:rPr>
              <a:t>Handbook Template </a:t>
            </a:r>
          </a:p>
          <a:p>
            <a:pPr marL="0" indent="0">
              <a:buNone/>
            </a:pPr>
            <a:endParaRPr lang="en-GB" sz="5400" b="1" dirty="0">
              <a:solidFill>
                <a:schemeClr val="tx1"/>
              </a:solidFill>
              <a:latin typeface="Arial" panose="020B0604020202020204" pitchFamily="34" charset="0"/>
              <a:cs typeface="Arial" panose="020B0604020202020204" pitchFamily="34" charset="0"/>
            </a:endParaRPr>
          </a:p>
          <a:p>
            <a:pPr marL="0" indent="0">
              <a:buNone/>
            </a:pPr>
            <a:endParaRPr lang="en-GB" sz="5400" b="1" dirty="0">
              <a:solidFill>
                <a:schemeClr val="tx1"/>
              </a:solidFill>
              <a:latin typeface="Arial" panose="020B0604020202020204" pitchFamily="34" charset="0"/>
              <a:cs typeface="Arial" panose="020B0604020202020204" pitchFamily="34" charset="0"/>
            </a:endParaRPr>
          </a:p>
          <a:p>
            <a:pPr marL="0" indent="0">
              <a:buNone/>
            </a:pPr>
            <a:r>
              <a:rPr lang="en-GB" sz="5400" b="1" dirty="0">
                <a:solidFill>
                  <a:schemeClr val="tx1"/>
                </a:solidFill>
                <a:latin typeface="Arial" panose="020B0604020202020204" pitchFamily="34" charset="0"/>
                <a:cs typeface="Arial" panose="020B0604020202020204" pitchFamily="34" charset="0"/>
              </a:rPr>
              <a:t>UAL Diploma in Performing and Production Arts </a:t>
            </a:r>
          </a:p>
          <a:p>
            <a:pPr marL="0" indent="0">
              <a:buNone/>
            </a:pPr>
            <a:endParaRPr lang="en-GB"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1089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3BE9E5E-D311-4719-B1DF-67D80C17C77A}"/>
              </a:ext>
            </a:extLst>
          </p:cNvPr>
          <p:cNvSpPr txBox="1">
            <a:spLocks/>
          </p:cNvSpPr>
          <p:nvPr/>
        </p:nvSpPr>
        <p:spPr>
          <a:xfrm>
            <a:off x="2191174" y="470980"/>
            <a:ext cx="8596668" cy="113502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u="sng">
                <a:solidFill>
                  <a:schemeClr val="tx1"/>
                </a:solidFill>
                <a:latin typeface="Arial" panose="020B0604020202020204" pitchFamily="34" charset="0"/>
                <a:cs typeface="Arial" panose="020B0604020202020204" pitchFamily="34" charset="0"/>
              </a:rPr>
              <a:t>RESEARCH</a:t>
            </a:r>
            <a:endParaRPr lang="en-GB" b="1" u="sng" dirty="0">
              <a:solidFill>
                <a:schemeClr val="tx1"/>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1A9235FB-040C-4EFE-99D4-EAC0B1FD87CB}"/>
              </a:ext>
            </a:extLst>
          </p:cNvPr>
          <p:cNvSpPr>
            <a:spLocks noGrp="1"/>
          </p:cNvSpPr>
          <p:nvPr>
            <p:ph idx="1"/>
          </p:nvPr>
        </p:nvSpPr>
        <p:spPr>
          <a:xfrm>
            <a:off x="862012" y="1540188"/>
            <a:ext cx="8915400" cy="4846831"/>
          </a:xfrm>
        </p:spPr>
        <p:txBody>
          <a:bodyPr>
            <a:normAutofit/>
          </a:bodyPr>
          <a:lstStyle/>
          <a:p>
            <a:r>
              <a:rPr lang="en-GB" sz="1000" dirty="0"/>
              <a:t> </a:t>
            </a:r>
          </a:p>
          <a:p>
            <a:r>
              <a:rPr lang="en-GB" sz="1000" dirty="0"/>
              <a:t>Charles John Huffman Dickens was an English writer and social critic. He created some of the worlds best known fictional characters and regarded by many as greatest novelist of the Victorian Era, Charles dickens has made many books such as, the famous Christmas carol, Oliver twist.</a:t>
            </a:r>
          </a:p>
          <a:p>
            <a:r>
              <a:rPr lang="en-GB" sz="1000" dirty="0"/>
              <a:t>Charles john Huffman dickens was born on 7</a:t>
            </a:r>
            <a:r>
              <a:rPr lang="en-GB" sz="1000" baseline="30000" dirty="0"/>
              <a:t>th</a:t>
            </a:r>
            <a:r>
              <a:rPr lang="en-GB" sz="1000" dirty="0"/>
              <a:t> of February 1812, and sadly passed away in 1870 in his country home gads hill place. Charles perhaps his widely known as the author of a Christmas carol, Scrooge takes on a journey to explore what Christmas is really is, going on a trip with many of the sprites, showing him the what Christmas is really true.</a:t>
            </a:r>
          </a:p>
          <a:p>
            <a:r>
              <a:rPr lang="en-GB" sz="1000" dirty="0"/>
              <a:t> </a:t>
            </a:r>
          </a:p>
          <a:p>
            <a:r>
              <a:rPr lang="en-GB" sz="1000" dirty="0"/>
              <a:t>The early life of Charles dickens was blighted by true poverty, Confide as a small boy, Charles dickens first work in a boot factory. When Charles was born the family move to Bloomsbury to London and then Chatham in Kent where dickens spent much of his childhood. In 1821 dickens went to Giles academy in Chatham for about one year. Later that year he was twelve and he attended the wellington house academy in London. At the age of fifteen, the family have problems that required him to return to work. And so, his last “schooling “was again. Later leaving school again. He was self-teaching himself, Charles loved to read and write.   </a:t>
            </a:r>
          </a:p>
          <a:p>
            <a:r>
              <a:rPr lang="en-GB" sz="1000" dirty="0"/>
              <a:t> </a:t>
            </a:r>
          </a:p>
          <a:p>
            <a:r>
              <a:rPr lang="en-GB" sz="1000" dirty="0"/>
              <a:t>Charles dickens always dreamt of being an actor, Charles once obtained a acting audition at Covent harden in the spring time of 1832. He never attended the audition due to the bad cold. But though dickens may have missed his chance of becoming a professional actor however he never lost his loving of performing.</a:t>
            </a:r>
          </a:p>
          <a:p>
            <a:pPr marL="0" indent="0">
              <a:buNone/>
            </a:pPr>
            <a:endParaRPr lang="en-GB" dirty="0"/>
          </a:p>
          <a:p>
            <a:pPr marL="0" indent="0">
              <a:buNone/>
            </a:pPr>
            <a:endParaRPr lang="en-GB" dirty="0"/>
          </a:p>
        </p:txBody>
      </p:sp>
      <p:sp>
        <p:nvSpPr>
          <p:cNvPr id="7" name="TextBox 6">
            <a:extLst>
              <a:ext uri="{FF2B5EF4-FFF2-40B4-BE49-F238E27FC236}">
                <a16:creationId xmlns:a16="http://schemas.microsoft.com/office/drawing/2014/main" id="{A00D4836-6F8F-43D7-92F3-664767727D70}"/>
              </a:ext>
            </a:extLst>
          </p:cNvPr>
          <p:cNvSpPr txBox="1"/>
          <p:nvPr/>
        </p:nvSpPr>
        <p:spPr>
          <a:xfrm>
            <a:off x="5435600" y="31847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387547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E40A0-A7D0-447E-BD45-C202E61B2AFB}"/>
              </a:ext>
            </a:extLst>
          </p:cNvPr>
          <p:cNvSpPr>
            <a:spLocks noGrp="1"/>
          </p:cNvSpPr>
          <p:nvPr>
            <p:ph type="title"/>
          </p:nvPr>
        </p:nvSpPr>
        <p:spPr>
          <a:xfrm>
            <a:off x="2023965" y="400590"/>
            <a:ext cx="8911687" cy="1280890"/>
          </a:xfrm>
        </p:spPr>
        <p:txBody>
          <a:bodyPr>
            <a:normAutofit/>
          </a:bodyPr>
          <a:lstStyle/>
          <a:p>
            <a:r>
              <a:rPr lang="en-GB" b="1" u="sng" dirty="0">
                <a:solidFill>
                  <a:schemeClr val="tx1"/>
                </a:solidFill>
                <a:latin typeface="Arial" panose="020B0604020202020204" pitchFamily="34" charset="0"/>
                <a:cs typeface="Arial" panose="020B0604020202020204" pitchFamily="34" charset="0"/>
              </a:rPr>
              <a:t>HOW HAVE I USED MY RESEARCH?</a:t>
            </a:r>
          </a:p>
        </p:txBody>
      </p:sp>
      <p:sp>
        <p:nvSpPr>
          <p:cNvPr id="3" name="Content Placeholder 2">
            <a:extLst>
              <a:ext uri="{FF2B5EF4-FFF2-40B4-BE49-F238E27FC236}">
                <a16:creationId xmlns:a16="http://schemas.microsoft.com/office/drawing/2014/main" id="{1C63569B-634E-4815-BF53-803C05C0AAA2}"/>
              </a:ext>
            </a:extLst>
          </p:cNvPr>
          <p:cNvSpPr>
            <a:spLocks noGrp="1"/>
          </p:cNvSpPr>
          <p:nvPr>
            <p:ph idx="1"/>
          </p:nvPr>
        </p:nvSpPr>
        <p:spPr>
          <a:xfrm>
            <a:off x="2142172" y="1788160"/>
            <a:ext cx="8915400" cy="3777622"/>
          </a:xfrm>
        </p:spPr>
        <p:txBody>
          <a:bodyPr>
            <a:normAutofit fontScale="92500"/>
          </a:bodyPr>
          <a:lstStyle/>
          <a:p>
            <a:r>
              <a:rPr lang="en-GB" sz="2800" b="1" dirty="0">
                <a:solidFill>
                  <a:schemeClr val="tx1"/>
                </a:solidFill>
                <a:latin typeface="Arial" panose="020B0604020202020204" pitchFamily="34" charset="0"/>
                <a:cs typeface="Arial" panose="020B0604020202020204" pitchFamily="34" charset="0"/>
              </a:rPr>
              <a:t>In what way have you used your research to inform your choices for the development of your character. </a:t>
            </a:r>
          </a:p>
          <a:p>
            <a:endParaRPr lang="en-GB" sz="1100" b="1" dirty="0">
              <a:solidFill>
                <a:schemeClr val="tx1"/>
              </a:solidFill>
              <a:latin typeface="Arial" panose="020B0604020202020204" pitchFamily="34" charset="0"/>
              <a:cs typeface="Arial" panose="020B0604020202020204" pitchFamily="34" charset="0"/>
            </a:endParaRPr>
          </a:p>
          <a:p>
            <a:r>
              <a:rPr lang="en-GB" sz="2800" b="1" dirty="0">
                <a:solidFill>
                  <a:schemeClr val="tx1"/>
                </a:solidFill>
                <a:latin typeface="Arial" panose="020B0604020202020204" pitchFamily="34" charset="0"/>
                <a:cs typeface="Arial" panose="020B0604020202020204" pitchFamily="34" charset="0"/>
              </a:rPr>
              <a:t>How have you applied your research towards the development of the overall project?</a:t>
            </a:r>
          </a:p>
          <a:p>
            <a:pPr marL="0" indent="0">
              <a:buNone/>
            </a:pPr>
            <a:r>
              <a:rPr lang="en-GB" sz="1100" b="1" dirty="0">
                <a:solidFill>
                  <a:schemeClr val="tx1"/>
                </a:solidFill>
                <a:latin typeface="Arial" panose="020B0604020202020204" pitchFamily="34" charset="0"/>
                <a:cs typeface="Arial" panose="020B0604020202020204" pitchFamily="34" charset="0"/>
              </a:rPr>
              <a:t>       The research I have carried out has supported my overall understanding of creating an orthotic and realistic production of a Christmas carol.</a:t>
            </a:r>
          </a:p>
          <a:p>
            <a:r>
              <a:rPr lang="en-GB" sz="2800" b="1" dirty="0">
                <a:solidFill>
                  <a:schemeClr val="tx1"/>
                </a:solidFill>
                <a:latin typeface="Arial" panose="020B0604020202020204" pitchFamily="34" charset="0"/>
                <a:cs typeface="Arial" panose="020B0604020202020204" pitchFamily="34" charset="0"/>
              </a:rPr>
              <a:t>In what way have you used your research to develop your skills in performing arts?</a:t>
            </a:r>
          </a:p>
          <a:p>
            <a:r>
              <a:rPr lang="en-GB" sz="1000" b="1" dirty="0">
                <a:solidFill>
                  <a:schemeClr val="tx1"/>
                </a:solidFill>
                <a:latin typeface="Arial" panose="020B0604020202020204" pitchFamily="34" charset="0"/>
                <a:cs typeface="Arial" panose="020B0604020202020204" pitchFamily="34" charset="0"/>
              </a:rPr>
              <a:t>For this project I have chosen to take a more technical role rather a performing role, I am not keen in performing/ acting however I like production role of how things work in a production. </a:t>
            </a:r>
          </a:p>
        </p:txBody>
      </p:sp>
    </p:spTree>
    <p:extLst>
      <p:ext uri="{BB962C8B-B14F-4D97-AF65-F5344CB8AC3E}">
        <p14:creationId xmlns:p14="http://schemas.microsoft.com/office/powerpoint/2010/main" val="1791854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A6944-878D-42D9-B640-35A75494E956}"/>
              </a:ext>
            </a:extLst>
          </p:cNvPr>
          <p:cNvSpPr>
            <a:spLocks noGrp="1"/>
          </p:cNvSpPr>
          <p:nvPr>
            <p:ph type="title"/>
          </p:nvPr>
        </p:nvSpPr>
        <p:spPr/>
        <p:txBody>
          <a:bodyPr>
            <a:normAutofit/>
          </a:bodyPr>
          <a:lstStyle/>
          <a:p>
            <a:r>
              <a:rPr lang="en-GB" b="1" u="sng" dirty="0">
                <a:latin typeface="Arial" panose="020B0604020202020204" pitchFamily="34" charset="0"/>
                <a:cs typeface="Arial" panose="020B0604020202020204" pitchFamily="34" charset="0"/>
              </a:rPr>
              <a:t>AUDITION PROCESS</a:t>
            </a:r>
          </a:p>
        </p:txBody>
      </p:sp>
      <p:sp>
        <p:nvSpPr>
          <p:cNvPr id="3" name="Content Placeholder 2">
            <a:extLst>
              <a:ext uri="{FF2B5EF4-FFF2-40B4-BE49-F238E27FC236}">
                <a16:creationId xmlns:a16="http://schemas.microsoft.com/office/drawing/2014/main" id="{DABB77A2-0C61-492E-90F9-7BF3D37C0BE6}"/>
              </a:ext>
            </a:extLst>
          </p:cNvPr>
          <p:cNvSpPr>
            <a:spLocks noGrp="1"/>
          </p:cNvSpPr>
          <p:nvPr>
            <p:ph idx="1"/>
          </p:nvPr>
        </p:nvSpPr>
        <p:spPr>
          <a:xfrm>
            <a:off x="1056640" y="1513840"/>
            <a:ext cx="10447972" cy="5019040"/>
          </a:xfrm>
        </p:spPr>
        <p:txBody>
          <a:bodyPr>
            <a:normAutofit/>
          </a:bodyPr>
          <a:lstStyle/>
          <a:p>
            <a:r>
              <a:rPr lang="en-GB" sz="2400" b="1" dirty="0">
                <a:solidFill>
                  <a:schemeClr val="tx1"/>
                </a:solidFill>
                <a:latin typeface="Arial" panose="020B0604020202020204" pitchFamily="34" charset="0"/>
                <a:cs typeface="Arial" panose="020B0604020202020204" pitchFamily="34" charset="0"/>
              </a:rPr>
              <a:t>What material did you use for your Audition?</a:t>
            </a:r>
          </a:p>
          <a:p>
            <a:r>
              <a:rPr lang="en-GB" sz="1000" b="1" dirty="0">
                <a:solidFill>
                  <a:schemeClr val="tx1"/>
                </a:solidFill>
                <a:latin typeface="Arial" panose="020B0604020202020204" pitchFamily="34" charset="0"/>
                <a:cs typeface="Arial" panose="020B0604020202020204" pitchFamily="34" charset="0"/>
              </a:rPr>
              <a:t>The material I used to audition was a monologue. </a:t>
            </a:r>
          </a:p>
          <a:p>
            <a:r>
              <a:rPr lang="en-GB" sz="2400" b="1" dirty="0">
                <a:solidFill>
                  <a:schemeClr val="tx1"/>
                </a:solidFill>
                <a:latin typeface="Arial" panose="020B0604020202020204" pitchFamily="34" charset="0"/>
                <a:cs typeface="Arial" panose="020B0604020202020204" pitchFamily="34" charset="0"/>
              </a:rPr>
              <a:t> (Monologue/song/dance etc…)</a:t>
            </a:r>
          </a:p>
          <a:p>
            <a:r>
              <a:rPr lang="en-GB" sz="2400" b="1" dirty="0">
                <a:solidFill>
                  <a:schemeClr val="tx1"/>
                </a:solidFill>
                <a:latin typeface="Arial" panose="020B0604020202020204" pitchFamily="34" charset="0"/>
                <a:cs typeface="Arial" panose="020B0604020202020204" pitchFamily="34" charset="0"/>
              </a:rPr>
              <a:t>Why did you choose this material? </a:t>
            </a:r>
          </a:p>
          <a:p>
            <a:r>
              <a:rPr lang="en-GB" sz="1100" b="1" dirty="0">
                <a:solidFill>
                  <a:schemeClr val="tx1"/>
                </a:solidFill>
                <a:latin typeface="Arial" panose="020B0604020202020204" pitchFamily="34" charset="0"/>
                <a:cs typeface="Arial" panose="020B0604020202020204" pitchFamily="34" charset="0"/>
              </a:rPr>
              <a:t>I choose this material as I get to show my best, it forces me to read lines to get used to it in the future, Ill learn more about my character.</a:t>
            </a:r>
          </a:p>
          <a:p>
            <a:r>
              <a:rPr lang="en-GB" sz="2400" b="1" dirty="0">
                <a:solidFill>
                  <a:schemeClr val="tx1"/>
                </a:solidFill>
                <a:latin typeface="Arial" panose="020B0604020202020204" pitchFamily="34" charset="0"/>
                <a:cs typeface="Arial" panose="020B0604020202020204" pitchFamily="34" charset="0"/>
              </a:rPr>
              <a:t>What do you know about the character?]</a:t>
            </a:r>
          </a:p>
          <a:p>
            <a:r>
              <a:rPr lang="en-GB" sz="1000" b="1" dirty="0">
                <a:solidFill>
                  <a:schemeClr val="tx1"/>
                </a:solidFill>
                <a:latin typeface="Arial" panose="020B0604020202020204" pitchFamily="34" charset="0"/>
                <a:cs typeface="Arial" panose="020B0604020202020204" pitchFamily="34" charset="0"/>
              </a:rPr>
              <a:t>My character is a child, who is poor but joyful. My character is a character you would see in the background doing little stuff in the play.  </a:t>
            </a:r>
          </a:p>
          <a:p>
            <a:r>
              <a:rPr lang="en-GB" sz="2400" b="1" dirty="0">
                <a:solidFill>
                  <a:schemeClr val="tx1"/>
                </a:solidFill>
                <a:latin typeface="Arial" panose="020B0604020202020204" pitchFamily="34" charset="0"/>
                <a:cs typeface="Arial" panose="020B0604020202020204" pitchFamily="34" charset="0"/>
              </a:rPr>
              <a:t>What do you know about the material’s origins (the whole play/ song/ song writers etc…)</a:t>
            </a:r>
          </a:p>
          <a:p>
            <a:r>
              <a:rPr lang="en-GB" sz="1000" b="1" dirty="0">
                <a:solidFill>
                  <a:schemeClr val="tx1"/>
                </a:solidFill>
                <a:latin typeface="Arial" panose="020B0604020202020204" pitchFamily="34" charset="0"/>
                <a:cs typeface="Arial" panose="020B0604020202020204" pitchFamily="34" charset="0"/>
              </a:rPr>
              <a:t>The materials origin was a Christmas carol, where we all had to pick a big script, medium script or a small script. I picked up the small script as it was most to choose from </a:t>
            </a:r>
          </a:p>
        </p:txBody>
      </p:sp>
    </p:spTree>
    <p:extLst>
      <p:ext uri="{BB962C8B-B14F-4D97-AF65-F5344CB8AC3E}">
        <p14:creationId xmlns:p14="http://schemas.microsoft.com/office/powerpoint/2010/main" val="1850250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D031-66EA-4B92-A8C6-E7E6F12EF174}"/>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521BF5AD-6E59-4F89-BCAF-EF5D4F7BEC93}"/>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528757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FE05F-C76B-49B4-AEDC-BFAE9DA053F1}"/>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REHEARSAL PICTURES</a:t>
            </a:r>
          </a:p>
        </p:txBody>
      </p:sp>
      <p:sp>
        <p:nvSpPr>
          <p:cNvPr id="3" name="Content Placeholder 2">
            <a:extLst>
              <a:ext uri="{FF2B5EF4-FFF2-40B4-BE49-F238E27FC236}">
                <a16:creationId xmlns:a16="http://schemas.microsoft.com/office/drawing/2014/main" id="{C4EFF24B-F166-4844-AD1B-C768F1531363}"/>
              </a:ext>
            </a:extLst>
          </p:cNvPr>
          <p:cNvSpPr>
            <a:spLocks noGrp="1"/>
          </p:cNvSpPr>
          <p:nvPr>
            <p:ph idx="1"/>
          </p:nvPr>
        </p:nvSpPr>
        <p:spPr>
          <a:xfrm>
            <a:off x="2589212" y="2133600"/>
            <a:ext cx="8915400" cy="1950720"/>
          </a:xfrm>
        </p:spPr>
        <p:txBody>
          <a:bodyPr>
            <a:normAutofit/>
          </a:bodyPr>
          <a:lstStyle/>
          <a:p>
            <a:r>
              <a:rPr lang="en-GB" sz="2400" b="1" dirty="0">
                <a:solidFill>
                  <a:schemeClr val="tx1"/>
                </a:solidFill>
                <a:latin typeface="Arial" panose="020B0604020202020204" pitchFamily="34" charset="0"/>
                <a:cs typeface="Arial" panose="020B0604020202020204" pitchFamily="34" charset="0"/>
              </a:rPr>
              <a:t>Insert pictures from the rehearsals…</a:t>
            </a:r>
          </a:p>
          <a:p>
            <a:r>
              <a:rPr lang="en-GB" sz="2400" b="1" dirty="0">
                <a:solidFill>
                  <a:schemeClr val="tx1"/>
                </a:solidFill>
                <a:latin typeface="Arial" panose="020B0604020202020204" pitchFamily="34" charset="0"/>
                <a:cs typeface="Arial" panose="020B0604020202020204" pitchFamily="34" charset="0"/>
              </a:rPr>
              <a:t>Annotate some notes on what is happening in the image and how it helped you develop.</a:t>
            </a:r>
          </a:p>
        </p:txBody>
      </p:sp>
    </p:spTree>
    <p:extLst>
      <p:ext uri="{BB962C8B-B14F-4D97-AF65-F5344CB8AC3E}">
        <p14:creationId xmlns:p14="http://schemas.microsoft.com/office/powerpoint/2010/main" val="2620068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CDB47-4CAD-470C-B13C-FA0AF7CD1CAA}"/>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REHEARSAL VIDEOS</a:t>
            </a:r>
          </a:p>
        </p:txBody>
      </p:sp>
      <p:sp>
        <p:nvSpPr>
          <p:cNvPr id="4" name="Content Placeholder 2">
            <a:extLst>
              <a:ext uri="{FF2B5EF4-FFF2-40B4-BE49-F238E27FC236}">
                <a16:creationId xmlns:a16="http://schemas.microsoft.com/office/drawing/2014/main" id="{FF47893F-1173-47F8-89BC-846C8820D2DA}"/>
              </a:ext>
            </a:extLst>
          </p:cNvPr>
          <p:cNvSpPr>
            <a:spLocks noGrp="1"/>
          </p:cNvSpPr>
          <p:nvPr>
            <p:ph idx="1"/>
          </p:nvPr>
        </p:nvSpPr>
        <p:spPr>
          <a:xfrm>
            <a:off x="2589213" y="2133600"/>
            <a:ext cx="8915400" cy="1818640"/>
          </a:xfrm>
        </p:spPr>
        <p:txBody>
          <a:bodyPr>
            <a:normAutofit/>
          </a:bodyPr>
          <a:lstStyle/>
          <a:p>
            <a:r>
              <a:rPr lang="en-GB" sz="2400" b="1" dirty="0">
                <a:solidFill>
                  <a:schemeClr val="tx1"/>
                </a:solidFill>
                <a:latin typeface="Arial" panose="020B0604020202020204" pitchFamily="34" charset="0"/>
                <a:cs typeface="Arial" panose="020B0604020202020204" pitchFamily="34" charset="0"/>
              </a:rPr>
              <a:t>Insert videos from the rehearsals…</a:t>
            </a:r>
          </a:p>
          <a:p>
            <a:r>
              <a:rPr lang="en-GB" sz="2400" b="1" dirty="0">
                <a:solidFill>
                  <a:schemeClr val="tx1"/>
                </a:solidFill>
                <a:latin typeface="Arial" panose="020B0604020202020204" pitchFamily="34" charset="0"/>
                <a:cs typeface="Arial" panose="020B0604020202020204" pitchFamily="34" charset="0"/>
              </a:rPr>
              <a:t>Annotate some notes on what is happening in the image and how it helped you develop.</a:t>
            </a:r>
          </a:p>
        </p:txBody>
      </p:sp>
    </p:spTree>
    <p:extLst>
      <p:ext uri="{BB962C8B-B14F-4D97-AF65-F5344CB8AC3E}">
        <p14:creationId xmlns:p14="http://schemas.microsoft.com/office/powerpoint/2010/main" val="3100539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83ED5-9B40-4773-8781-B5D40AC6EC8A}"/>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MINUTES FROM PRODUCTION MEETINGS</a:t>
            </a:r>
          </a:p>
        </p:txBody>
      </p:sp>
      <p:sp>
        <p:nvSpPr>
          <p:cNvPr id="3" name="Content Placeholder 2">
            <a:extLst>
              <a:ext uri="{FF2B5EF4-FFF2-40B4-BE49-F238E27FC236}">
                <a16:creationId xmlns:a16="http://schemas.microsoft.com/office/drawing/2014/main" id="{86EC1064-E604-4277-BDD0-616CA7FB0E68}"/>
              </a:ext>
            </a:extLst>
          </p:cNvPr>
          <p:cNvSpPr>
            <a:spLocks noGrp="1"/>
          </p:cNvSpPr>
          <p:nvPr>
            <p:ph idx="1"/>
          </p:nvPr>
        </p:nvSpPr>
        <p:spPr/>
        <p:txBody>
          <a:bodyPr>
            <a:normAutofit fontScale="32500" lnSpcReduction="20000"/>
          </a:bodyPr>
          <a:lstStyle/>
          <a:p>
            <a:pPr marL="0" indent="0">
              <a:buNone/>
            </a:pPr>
            <a:r>
              <a:rPr lang="en-GB" sz="1000" b="1" dirty="0">
                <a:solidFill>
                  <a:schemeClr val="tx1"/>
                </a:solidFill>
                <a:latin typeface="Arial" panose="020B0604020202020204" pitchFamily="34" charset="0"/>
                <a:cs typeface="Arial" panose="020B0604020202020204" pitchFamily="34" charset="0"/>
              </a:rPr>
              <a:t> As a company we didn’t really think about the production meetings that we would have had, which may make us behind scheduled If we had production meetings we would of thought of things like props such as the carriage. </a:t>
            </a:r>
          </a:p>
          <a:p>
            <a:r>
              <a:rPr lang="en-GB" sz="2800" b="1" dirty="0">
                <a:solidFill>
                  <a:schemeClr val="tx1"/>
                </a:solidFill>
                <a:latin typeface="Arial" panose="020B0604020202020204" pitchFamily="34" charset="0"/>
                <a:cs typeface="Arial" panose="020B0604020202020204" pitchFamily="34" charset="0"/>
              </a:rPr>
              <a:t>Write some notes from your production meeting/s</a:t>
            </a:r>
            <a:r>
              <a:rPr lang="en-GB" sz="1000" b="1" dirty="0">
                <a:solidFill>
                  <a:schemeClr val="tx1"/>
                </a:solidFill>
                <a:latin typeface="Arial" panose="020B0604020202020204" pitchFamily="34" charset="0"/>
                <a:cs typeface="Arial" panose="020B0604020202020204" pitchFamily="34" charset="0"/>
              </a:rPr>
              <a:t>  </a:t>
            </a:r>
          </a:p>
          <a:p>
            <a:r>
              <a:rPr lang="en-GB" sz="1000" b="1" dirty="0">
                <a:solidFill>
                  <a:schemeClr val="tx1"/>
                </a:solidFill>
                <a:latin typeface="Arial" panose="020B0604020202020204" pitchFamily="34" charset="0"/>
                <a:cs typeface="Arial" panose="020B0604020202020204" pitchFamily="34" charset="0"/>
              </a:rPr>
              <a:t>Level of the sound will be lowered for the audience to hear performers when the music is played.</a:t>
            </a:r>
          </a:p>
          <a:p>
            <a:r>
              <a:rPr lang="en-GB" sz="1100" b="1" dirty="0">
                <a:solidFill>
                  <a:schemeClr val="tx1"/>
                </a:solidFill>
                <a:latin typeface="Arial" panose="020B0604020202020204" pitchFamily="34" charset="0"/>
                <a:cs typeface="Arial" panose="020B0604020202020204" pitchFamily="34" charset="0"/>
              </a:rPr>
              <a:t>Lighting will be rigged and angled to the right places on a Thursday.</a:t>
            </a:r>
          </a:p>
          <a:p>
            <a:r>
              <a:rPr lang="en-GB" sz="1100" b="1" dirty="0">
                <a:solidFill>
                  <a:schemeClr val="tx1"/>
                </a:solidFill>
                <a:latin typeface="Arial" panose="020B0604020202020204" pitchFamily="34" charset="0"/>
                <a:cs typeface="Arial" panose="020B0604020202020204" pitchFamily="34" charset="0"/>
              </a:rPr>
              <a:t>The horse carriage will be removed from the production and be replaced with actors using umbrellas as wheels  </a:t>
            </a:r>
          </a:p>
          <a:p>
            <a:pPr marL="0" indent="0">
              <a:buNone/>
            </a:pPr>
            <a:r>
              <a:rPr lang="en-GB" sz="1000" b="1" dirty="0">
                <a:solidFill>
                  <a:schemeClr val="tx1"/>
                </a:solidFill>
                <a:latin typeface="Arial" panose="020B0604020202020204" pitchFamily="34" charset="0"/>
                <a:cs typeface="Arial" panose="020B0604020202020204" pitchFamily="34" charset="0"/>
              </a:rPr>
              <a:t>          </a:t>
            </a:r>
          </a:p>
          <a:p>
            <a:r>
              <a:rPr lang="en-GB" sz="2800" b="1" dirty="0">
                <a:solidFill>
                  <a:schemeClr val="tx1"/>
                </a:solidFill>
                <a:latin typeface="Arial" panose="020B0604020202020204" pitchFamily="34" charset="0"/>
                <a:cs typeface="Arial" panose="020B0604020202020204" pitchFamily="34" charset="0"/>
              </a:rPr>
              <a:t>What was discussed?</a:t>
            </a:r>
          </a:p>
          <a:p>
            <a:r>
              <a:rPr lang="en-GB" sz="1000" b="1" dirty="0">
                <a:solidFill>
                  <a:schemeClr val="tx1"/>
                </a:solidFill>
                <a:latin typeface="Arial" panose="020B0604020202020204" pitchFamily="34" charset="0"/>
                <a:cs typeface="Arial" panose="020B0604020202020204" pitchFamily="34" charset="0"/>
              </a:rPr>
              <a:t>The lights will be angled on a Thursday and will be in the right places</a:t>
            </a:r>
          </a:p>
          <a:p>
            <a:r>
              <a:rPr lang="en-GB" sz="1200" b="1" dirty="0">
                <a:solidFill>
                  <a:schemeClr val="tx1"/>
                </a:solidFill>
                <a:latin typeface="Arial" panose="020B0604020202020204" pitchFamily="34" charset="0"/>
                <a:cs typeface="Arial" panose="020B0604020202020204" pitchFamily="34" charset="0"/>
              </a:rPr>
              <a:t>The backdrop – window will be secured</a:t>
            </a:r>
          </a:p>
          <a:p>
            <a:r>
              <a:rPr lang="en-GB" sz="1200" b="1" dirty="0">
                <a:solidFill>
                  <a:schemeClr val="tx1"/>
                </a:solidFill>
                <a:latin typeface="Arial" panose="020B0604020202020204" pitchFamily="34" charset="0"/>
                <a:cs typeface="Arial" panose="020B0604020202020204" pitchFamily="34" charset="0"/>
              </a:rPr>
              <a:t>All of the production cues will be done before Thursday,  </a:t>
            </a:r>
          </a:p>
          <a:p>
            <a:r>
              <a:rPr lang="en-GB" sz="1200" b="1" dirty="0">
                <a:solidFill>
                  <a:schemeClr val="tx1"/>
                </a:solidFill>
                <a:latin typeface="Arial" panose="020B0604020202020204" pitchFamily="34" charset="0"/>
                <a:cs typeface="Arial" panose="020B0604020202020204" pitchFamily="34" charset="0"/>
              </a:rPr>
              <a:t>Monday get cues 1 – 20 done, Tuesday get cues 20 -  30, Wednesday get cues 30 – how many cues. </a:t>
            </a:r>
          </a:p>
          <a:p>
            <a:r>
              <a:rPr lang="en-GB" sz="2800" b="1" dirty="0">
                <a:solidFill>
                  <a:schemeClr val="tx1"/>
                </a:solidFill>
                <a:latin typeface="Arial" panose="020B0604020202020204" pitchFamily="34" charset="0"/>
                <a:cs typeface="Arial" panose="020B0604020202020204" pitchFamily="34" charset="0"/>
              </a:rPr>
              <a:t>What ideas did you put forward? Why?</a:t>
            </a:r>
          </a:p>
          <a:p>
            <a:r>
              <a:rPr lang="en-GB" sz="1000" b="1" dirty="0">
                <a:solidFill>
                  <a:schemeClr val="tx1"/>
                </a:solidFill>
                <a:latin typeface="Arial" panose="020B0604020202020204" pitchFamily="34" charset="0"/>
                <a:cs typeface="Arial" panose="020B0604020202020204" pitchFamily="34" charset="0"/>
              </a:rPr>
              <a:t>The ideas I put forward was the lights been angled, we decided to do this on a Thursday. </a:t>
            </a:r>
          </a:p>
          <a:p>
            <a:r>
              <a:rPr lang="en-GB" sz="1400" b="1" dirty="0">
                <a:solidFill>
                  <a:schemeClr val="tx1"/>
                </a:solidFill>
                <a:latin typeface="Arial" panose="020B0604020202020204" pitchFamily="34" charset="0"/>
                <a:cs typeface="Arial" panose="020B0604020202020204" pitchFamily="34" charset="0"/>
              </a:rPr>
              <a:t>Using the moving robos lights </a:t>
            </a:r>
          </a:p>
          <a:p>
            <a:r>
              <a:rPr lang="en-GB" sz="2800" b="1" dirty="0">
                <a:solidFill>
                  <a:schemeClr val="tx1"/>
                </a:solidFill>
                <a:latin typeface="Arial" panose="020B0604020202020204" pitchFamily="34" charset="0"/>
                <a:cs typeface="Arial" panose="020B0604020202020204" pitchFamily="34" charset="0"/>
              </a:rPr>
              <a:t>Did you agree with all the ideas? If not why?</a:t>
            </a:r>
          </a:p>
          <a:p>
            <a:r>
              <a:rPr lang="en-GB" sz="1000" b="1" dirty="0">
                <a:solidFill>
                  <a:schemeClr val="tx1"/>
                </a:solidFill>
                <a:latin typeface="Arial" panose="020B0604020202020204" pitchFamily="34" charset="0"/>
                <a:cs typeface="Arial" panose="020B0604020202020204" pitchFamily="34" charset="0"/>
              </a:rPr>
              <a:t>I agree with all of these ideas as 1 all lights will be in the right spots for the right times.#</a:t>
            </a:r>
          </a:p>
          <a:p>
            <a:r>
              <a:rPr lang="en-GB" sz="1000" b="1" dirty="0">
                <a:solidFill>
                  <a:schemeClr val="tx1"/>
                </a:solidFill>
                <a:latin typeface="Arial" panose="020B0604020202020204" pitchFamily="34" charset="0"/>
                <a:cs typeface="Arial" panose="020B0604020202020204" pitchFamily="34" charset="0"/>
              </a:rPr>
              <a:t>Using the robos will make the scenes to look cool, and professional </a:t>
            </a:r>
            <a:endParaRPr lang="en-GB" sz="2500" b="1" dirty="0">
              <a:solidFill>
                <a:schemeClr val="tx1"/>
              </a:solidFill>
              <a:latin typeface="Arial" panose="020B0604020202020204" pitchFamily="34" charset="0"/>
              <a:cs typeface="Arial" panose="020B0604020202020204" pitchFamily="34" charset="0"/>
            </a:endParaRPr>
          </a:p>
          <a:p>
            <a:r>
              <a:rPr lang="en-GB" sz="2800" b="1" dirty="0">
                <a:solidFill>
                  <a:schemeClr val="tx1"/>
                </a:solidFill>
                <a:latin typeface="Arial" panose="020B0604020202020204" pitchFamily="34" charset="0"/>
                <a:cs typeface="Arial" panose="020B0604020202020204" pitchFamily="34" charset="0"/>
              </a:rPr>
              <a:t>How would you have done things differently?</a:t>
            </a:r>
          </a:p>
          <a:p>
            <a:r>
              <a:rPr lang="en-GB" sz="1000" b="1" dirty="0">
                <a:solidFill>
                  <a:schemeClr val="tx1"/>
                </a:solidFill>
                <a:latin typeface="Arial" panose="020B0604020202020204" pitchFamily="34" charset="0"/>
                <a:cs typeface="Arial" panose="020B0604020202020204" pitchFamily="34" charset="0"/>
              </a:rPr>
              <a:t>I  would have had  a  production meeting every week for the production, this ensures everything is up to date </a:t>
            </a:r>
            <a:endParaRPr lang="en-GB" sz="2500" b="1" dirty="0">
              <a:solidFill>
                <a:schemeClr val="tx1"/>
              </a:solidFill>
              <a:latin typeface="Arial" panose="020B0604020202020204" pitchFamily="34" charset="0"/>
              <a:cs typeface="Arial" panose="020B0604020202020204" pitchFamily="34" charset="0"/>
            </a:endParaRPr>
          </a:p>
          <a:p>
            <a:endParaRPr lang="en-GB" b="1" dirty="0">
              <a:solidFill>
                <a:schemeClr val="tx1"/>
              </a:solidFill>
              <a:latin typeface="Arial" panose="020B0604020202020204" pitchFamily="34" charset="0"/>
              <a:cs typeface="Arial" panose="020B0604020202020204" pitchFamily="34" charset="0"/>
            </a:endParaRPr>
          </a:p>
          <a:p>
            <a:endParaRPr lang="en-GB"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4422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DC062-08F9-418C-9322-62FE3B788D3B}"/>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SCRIPT ANALYSIS</a:t>
            </a:r>
          </a:p>
        </p:txBody>
      </p:sp>
      <p:sp>
        <p:nvSpPr>
          <p:cNvPr id="3" name="Content Placeholder 2">
            <a:extLst>
              <a:ext uri="{FF2B5EF4-FFF2-40B4-BE49-F238E27FC236}">
                <a16:creationId xmlns:a16="http://schemas.microsoft.com/office/drawing/2014/main" id="{E49F252D-8269-463D-B487-9C32A54340C1}"/>
              </a:ext>
            </a:extLst>
          </p:cNvPr>
          <p:cNvSpPr>
            <a:spLocks noGrp="1"/>
          </p:cNvSpPr>
          <p:nvPr>
            <p:ph idx="1"/>
          </p:nvPr>
        </p:nvSpPr>
        <p:spPr/>
        <p:txBody>
          <a:bodyPr>
            <a:normAutofit fontScale="92500" lnSpcReduction="20000"/>
          </a:bodyPr>
          <a:lstStyle/>
          <a:p>
            <a:r>
              <a:rPr lang="en-GB" sz="2400" b="1" dirty="0">
                <a:solidFill>
                  <a:schemeClr val="tx1"/>
                </a:solidFill>
                <a:latin typeface="Arial" panose="020B0604020202020204" pitchFamily="34" charset="0"/>
                <a:cs typeface="Arial" panose="020B0604020202020204" pitchFamily="34" charset="0"/>
              </a:rPr>
              <a:t>If you have been given a script this is the space for analysing that script.</a:t>
            </a:r>
          </a:p>
          <a:p>
            <a:endParaRPr lang="en-GB" sz="24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Include images and annotate.</a:t>
            </a:r>
          </a:p>
          <a:p>
            <a:r>
              <a:rPr lang="en-GB" sz="2400" b="1" dirty="0">
                <a:solidFill>
                  <a:schemeClr val="tx1"/>
                </a:solidFill>
                <a:latin typeface="Arial" panose="020B0604020202020204" pitchFamily="34" charset="0"/>
                <a:cs typeface="Arial" panose="020B0604020202020204" pitchFamily="34" charset="0"/>
              </a:rPr>
              <a:t>Consider what the writer is trying to tell the audience?</a:t>
            </a:r>
          </a:p>
          <a:p>
            <a:r>
              <a:rPr lang="en-GB" sz="2400" b="1" dirty="0">
                <a:solidFill>
                  <a:schemeClr val="tx1"/>
                </a:solidFill>
                <a:latin typeface="Arial" panose="020B0604020202020204" pitchFamily="34" charset="0"/>
                <a:cs typeface="Arial" panose="020B0604020202020204" pitchFamily="34" charset="0"/>
              </a:rPr>
              <a:t>Consider what the character is feeling?</a:t>
            </a:r>
          </a:p>
          <a:p>
            <a:r>
              <a:rPr lang="en-GB" sz="2400" b="1" dirty="0">
                <a:solidFill>
                  <a:schemeClr val="tx1"/>
                </a:solidFill>
                <a:latin typeface="Arial" panose="020B0604020202020204" pitchFamily="34" charset="0"/>
                <a:cs typeface="Arial" panose="020B0604020202020204" pitchFamily="34" charset="0"/>
              </a:rPr>
              <a:t>Consider what the characters objectives (wants and needs) in the scene are?</a:t>
            </a:r>
          </a:p>
          <a:p>
            <a:r>
              <a:rPr lang="en-GB" sz="2400" b="1" dirty="0">
                <a:solidFill>
                  <a:schemeClr val="tx1"/>
                </a:solidFill>
                <a:latin typeface="Arial" panose="020B0604020202020204" pitchFamily="34" charset="0"/>
                <a:cs typeface="Arial" panose="020B0604020202020204" pitchFamily="34" charset="0"/>
              </a:rPr>
              <a:t>Discuss the relationships of the characters in the scene?</a:t>
            </a:r>
          </a:p>
          <a:p>
            <a:r>
              <a:rPr lang="en-GB" sz="2400" b="1" dirty="0">
                <a:solidFill>
                  <a:schemeClr val="tx1"/>
                </a:solidFill>
                <a:latin typeface="Arial" panose="020B0604020202020204" pitchFamily="34" charset="0"/>
                <a:cs typeface="Arial" panose="020B0604020202020204" pitchFamily="34" charset="0"/>
              </a:rPr>
              <a:t>Discuss what happens in the scene, where does it lead?</a:t>
            </a:r>
          </a:p>
          <a:p>
            <a:pPr marL="0" indent="0">
              <a:buNone/>
            </a:pPr>
            <a:endParaRPr lang="en-GB"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786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D65A3-964E-4C2A-94E8-201D33FD9215}"/>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RISK ASSESSMENTS</a:t>
            </a:r>
          </a:p>
        </p:txBody>
      </p:sp>
      <p:graphicFrame>
        <p:nvGraphicFramePr>
          <p:cNvPr id="4" name="Table 3">
            <a:extLst>
              <a:ext uri="{FF2B5EF4-FFF2-40B4-BE49-F238E27FC236}">
                <a16:creationId xmlns:a16="http://schemas.microsoft.com/office/drawing/2014/main" id="{D3BE48A9-69E5-45FC-B357-1DB218FB7543}"/>
              </a:ext>
            </a:extLst>
          </p:cNvPr>
          <p:cNvGraphicFramePr>
            <a:graphicFrameLocks noGrp="1"/>
          </p:cNvGraphicFramePr>
          <p:nvPr>
            <p:extLst>
              <p:ext uri="{D42A27DB-BD31-4B8C-83A1-F6EECF244321}">
                <p14:modId xmlns:p14="http://schemas.microsoft.com/office/powerpoint/2010/main" val="3541574824"/>
              </p:ext>
            </p:extLst>
          </p:nvPr>
        </p:nvGraphicFramePr>
        <p:xfrm>
          <a:off x="985520" y="1905000"/>
          <a:ext cx="10363200" cy="2514600"/>
        </p:xfrm>
        <a:graphic>
          <a:graphicData uri="http://schemas.openxmlformats.org/drawingml/2006/table">
            <a:tbl>
              <a:tblPr firstRow="1" bandRow="1">
                <a:tableStyleId>{5C22544A-7EE6-4342-B048-85BDC9FD1C3A}</a:tableStyleId>
              </a:tblPr>
              <a:tblGrid>
                <a:gridCol w="5181600">
                  <a:extLst>
                    <a:ext uri="{9D8B030D-6E8A-4147-A177-3AD203B41FA5}">
                      <a16:colId xmlns:a16="http://schemas.microsoft.com/office/drawing/2014/main" val="1735070810"/>
                    </a:ext>
                  </a:extLst>
                </a:gridCol>
                <a:gridCol w="5181600">
                  <a:extLst>
                    <a:ext uri="{9D8B030D-6E8A-4147-A177-3AD203B41FA5}">
                      <a16:colId xmlns:a16="http://schemas.microsoft.com/office/drawing/2014/main" val="2213025616"/>
                    </a:ext>
                  </a:extLst>
                </a:gridCol>
              </a:tblGrid>
              <a:tr h="370840">
                <a:tc>
                  <a:txBody>
                    <a:bodyPr/>
                    <a:lstStyle/>
                    <a:p>
                      <a:r>
                        <a:rPr lang="en-GB" sz="4000" dirty="0"/>
                        <a:t>RISK</a:t>
                      </a:r>
                    </a:p>
                  </a:txBody>
                  <a:tcPr/>
                </a:tc>
                <a:tc>
                  <a:txBody>
                    <a:bodyPr/>
                    <a:lstStyle/>
                    <a:p>
                      <a:r>
                        <a:rPr lang="en-GB" sz="4000" dirty="0"/>
                        <a:t>SOLUTION</a:t>
                      </a:r>
                    </a:p>
                  </a:txBody>
                  <a:tcPr/>
                </a:tc>
                <a:extLst>
                  <a:ext uri="{0D108BD9-81ED-4DB2-BD59-A6C34878D82A}">
                    <a16:rowId xmlns:a16="http://schemas.microsoft.com/office/drawing/2014/main" val="4012136758"/>
                  </a:ext>
                </a:extLst>
              </a:tr>
              <a:tr h="370840">
                <a:tc>
                  <a:txBody>
                    <a:bodyPr/>
                    <a:lstStyle/>
                    <a:p>
                      <a:r>
                        <a:rPr lang="en-GB" sz="1000" dirty="0"/>
                        <a:t>A electrical fault may acquire during the production. </a:t>
                      </a:r>
                    </a:p>
                  </a:txBody>
                  <a:tcPr/>
                </a:tc>
                <a:tc>
                  <a:txBody>
                    <a:bodyPr/>
                    <a:lstStyle/>
                    <a:p>
                      <a:r>
                        <a:rPr lang="en-GB" sz="1000" dirty="0"/>
                        <a:t>Make sure water or any liquid is next to any electricals. </a:t>
                      </a:r>
                    </a:p>
                  </a:txBody>
                  <a:tcPr/>
                </a:tc>
                <a:extLst>
                  <a:ext uri="{0D108BD9-81ED-4DB2-BD59-A6C34878D82A}">
                    <a16:rowId xmlns:a16="http://schemas.microsoft.com/office/drawing/2014/main" val="3877200703"/>
                  </a:ext>
                </a:extLst>
              </a:tr>
              <a:tr h="370840">
                <a:tc>
                  <a:txBody>
                    <a:bodyPr/>
                    <a:lstStyle/>
                    <a:p>
                      <a:r>
                        <a:rPr lang="en-GB" sz="1000" dirty="0"/>
                        <a:t>Light falling down. </a:t>
                      </a:r>
                    </a:p>
                  </a:txBody>
                  <a:tcPr/>
                </a:tc>
                <a:tc>
                  <a:txBody>
                    <a:bodyPr/>
                    <a:lstStyle/>
                    <a:p>
                      <a:r>
                        <a:rPr lang="en-GB" sz="1000" dirty="0"/>
                        <a:t>May sure lights are secured </a:t>
                      </a:r>
                    </a:p>
                  </a:txBody>
                  <a:tcPr/>
                </a:tc>
                <a:extLst>
                  <a:ext uri="{0D108BD9-81ED-4DB2-BD59-A6C34878D82A}">
                    <a16:rowId xmlns:a16="http://schemas.microsoft.com/office/drawing/2014/main" val="1264079220"/>
                  </a:ext>
                </a:extLst>
              </a:tr>
              <a:tr h="370840">
                <a:tc>
                  <a:txBody>
                    <a:bodyPr/>
                    <a:lstStyle/>
                    <a:p>
                      <a:r>
                        <a:rPr lang="en-GB" sz="1000" dirty="0"/>
                        <a:t>Background dropping on someone </a:t>
                      </a:r>
                    </a:p>
                  </a:txBody>
                  <a:tcPr/>
                </a:tc>
                <a:tc>
                  <a:txBody>
                    <a:bodyPr/>
                    <a:lstStyle/>
                    <a:p>
                      <a:r>
                        <a:rPr lang="en-GB" sz="1000" dirty="0"/>
                        <a:t>Make sure all back drops are secured at all times. </a:t>
                      </a:r>
                    </a:p>
                  </a:txBody>
                  <a:tcPr/>
                </a:tc>
                <a:extLst>
                  <a:ext uri="{0D108BD9-81ED-4DB2-BD59-A6C34878D82A}">
                    <a16:rowId xmlns:a16="http://schemas.microsoft.com/office/drawing/2014/main" val="2978963259"/>
                  </a:ext>
                </a:extLst>
              </a:tr>
              <a:tr h="370840">
                <a:tc>
                  <a:txBody>
                    <a:bodyPr/>
                    <a:lstStyle/>
                    <a:p>
                      <a:endParaRPr lang="en-GB" sz="4000" dirty="0"/>
                    </a:p>
                  </a:txBody>
                  <a:tcPr/>
                </a:tc>
                <a:tc>
                  <a:txBody>
                    <a:bodyPr/>
                    <a:lstStyle/>
                    <a:p>
                      <a:endParaRPr lang="en-GB" sz="4000" dirty="0"/>
                    </a:p>
                  </a:txBody>
                  <a:tcPr/>
                </a:tc>
                <a:extLst>
                  <a:ext uri="{0D108BD9-81ED-4DB2-BD59-A6C34878D82A}">
                    <a16:rowId xmlns:a16="http://schemas.microsoft.com/office/drawing/2014/main" val="2992066537"/>
                  </a:ext>
                </a:extLst>
              </a:tr>
            </a:tbl>
          </a:graphicData>
        </a:graphic>
      </p:graphicFrame>
    </p:spTree>
    <p:extLst>
      <p:ext uri="{BB962C8B-B14F-4D97-AF65-F5344CB8AC3E}">
        <p14:creationId xmlns:p14="http://schemas.microsoft.com/office/powerpoint/2010/main" val="3707305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30920-EDC1-447D-9501-386D62BA61F3}"/>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BUDGETING INFORMATION</a:t>
            </a:r>
          </a:p>
        </p:txBody>
      </p:sp>
      <p:sp>
        <p:nvSpPr>
          <p:cNvPr id="3" name="Content Placeholder 2">
            <a:extLst>
              <a:ext uri="{FF2B5EF4-FFF2-40B4-BE49-F238E27FC236}">
                <a16:creationId xmlns:a16="http://schemas.microsoft.com/office/drawing/2014/main" id="{9988D64E-E8F9-4F0B-978E-7B302C61D828}"/>
              </a:ext>
            </a:extLst>
          </p:cNvPr>
          <p:cNvSpPr>
            <a:spLocks noGrp="1"/>
          </p:cNvSpPr>
          <p:nvPr>
            <p:ph idx="1"/>
          </p:nvPr>
        </p:nvSpPr>
        <p:spPr/>
        <p:txBody>
          <a:bodyPr>
            <a:normAutofit/>
          </a:bodyPr>
          <a:lstStyle/>
          <a:p>
            <a:r>
              <a:rPr lang="en-GB" sz="3200" b="1" dirty="0">
                <a:solidFill>
                  <a:schemeClr val="tx1"/>
                </a:solidFill>
                <a:latin typeface="Arial" panose="020B0604020202020204" pitchFamily="34" charset="0"/>
                <a:cs typeface="Arial" panose="020B0604020202020204" pitchFamily="34" charset="0"/>
              </a:rPr>
              <a:t>Include examples of budgets of other shows that are similar…</a:t>
            </a:r>
          </a:p>
          <a:p>
            <a:endParaRPr lang="en-GB" sz="1000" b="1" dirty="0">
              <a:solidFill>
                <a:schemeClr val="tx1"/>
              </a:solidFill>
              <a:latin typeface="Arial" panose="020B0604020202020204" pitchFamily="34" charset="0"/>
              <a:cs typeface="Arial" panose="020B0604020202020204" pitchFamily="34" charset="0"/>
            </a:endParaRPr>
          </a:p>
          <a:p>
            <a:endParaRPr lang="en-GB" sz="3200" b="1" dirty="0">
              <a:solidFill>
                <a:schemeClr val="tx1"/>
              </a:solidFill>
              <a:latin typeface="Arial" panose="020B0604020202020204" pitchFamily="34" charset="0"/>
              <a:cs typeface="Arial" panose="020B0604020202020204" pitchFamily="34" charset="0"/>
            </a:endParaRPr>
          </a:p>
          <a:p>
            <a:r>
              <a:rPr lang="en-GB" sz="3200" b="1" dirty="0">
                <a:solidFill>
                  <a:schemeClr val="tx1"/>
                </a:solidFill>
                <a:latin typeface="Arial" panose="020B0604020202020204" pitchFamily="34" charset="0"/>
                <a:cs typeface="Arial" panose="020B0604020202020204" pitchFamily="34" charset="0"/>
              </a:rPr>
              <a:t>Annotate on how this could be applied to our production.</a:t>
            </a:r>
          </a:p>
        </p:txBody>
      </p:sp>
      <p:sp>
        <p:nvSpPr>
          <p:cNvPr id="4" name="TextBox 3">
            <a:extLst>
              <a:ext uri="{FF2B5EF4-FFF2-40B4-BE49-F238E27FC236}">
                <a16:creationId xmlns:a16="http://schemas.microsoft.com/office/drawing/2014/main" id="{468CB471-3E99-4249-A876-AAB7C5DCBA0D}"/>
              </a:ext>
            </a:extLst>
          </p:cNvPr>
          <p:cNvSpPr txBox="1"/>
          <p:nvPr/>
        </p:nvSpPr>
        <p:spPr>
          <a:xfrm>
            <a:off x="5029200" y="512415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78633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429A1-BFD2-4463-AAA1-AF80563F5115}"/>
              </a:ext>
            </a:extLst>
          </p:cNvPr>
          <p:cNvSpPr>
            <a:spLocks noGrp="1"/>
          </p:cNvSpPr>
          <p:nvPr>
            <p:ph type="ctrTitle"/>
          </p:nvPr>
        </p:nvSpPr>
        <p:spPr>
          <a:xfrm>
            <a:off x="2212532" y="127298"/>
            <a:ext cx="7766936" cy="1357460"/>
          </a:xfrm>
        </p:spPr>
        <p:txBody>
          <a:bodyPr/>
          <a:lstStyle/>
          <a:p>
            <a:pPr algn="ctr"/>
            <a:r>
              <a:rPr lang="en-GB" b="1" dirty="0">
                <a:solidFill>
                  <a:schemeClr val="tx1"/>
                </a:solidFill>
                <a:latin typeface="Arial" panose="020B0604020202020204" pitchFamily="34" charset="0"/>
                <a:cs typeface="Arial" panose="020B0604020202020204" pitchFamily="34" charset="0"/>
              </a:rPr>
              <a:t>COVER PAGE</a:t>
            </a:r>
          </a:p>
        </p:txBody>
      </p:sp>
      <p:sp>
        <p:nvSpPr>
          <p:cNvPr id="3" name="Subtitle 2">
            <a:extLst>
              <a:ext uri="{FF2B5EF4-FFF2-40B4-BE49-F238E27FC236}">
                <a16:creationId xmlns:a16="http://schemas.microsoft.com/office/drawing/2014/main" id="{C58091E1-06D3-44DB-8231-81EFB553320B}"/>
              </a:ext>
            </a:extLst>
          </p:cNvPr>
          <p:cNvSpPr>
            <a:spLocks noGrp="1"/>
          </p:cNvSpPr>
          <p:nvPr>
            <p:ph type="subTitle" idx="1"/>
          </p:nvPr>
        </p:nvSpPr>
        <p:spPr>
          <a:xfrm>
            <a:off x="2212532" y="2397655"/>
            <a:ext cx="9258108" cy="3688185"/>
          </a:xfrm>
        </p:spPr>
        <p:txBody>
          <a:bodyPr>
            <a:noAutofit/>
          </a:bodyPr>
          <a:lstStyle/>
          <a:p>
            <a:r>
              <a:rPr lang="en-GB" sz="3600" b="1" dirty="0">
                <a:solidFill>
                  <a:schemeClr val="tx1"/>
                </a:solidFill>
                <a:latin typeface="Arial"/>
                <a:cs typeface="Arial"/>
              </a:rPr>
              <a:t>Name – </a:t>
            </a:r>
            <a:r>
              <a:rPr lang="en-GB" sz="2800" b="1" dirty="0">
                <a:solidFill>
                  <a:schemeClr val="tx1"/>
                </a:solidFill>
                <a:latin typeface="Arial"/>
                <a:cs typeface="Arial"/>
              </a:rPr>
              <a:t>JANE DOE</a:t>
            </a:r>
            <a:endParaRPr lang="en-GB" sz="2800" b="1" dirty="0">
              <a:solidFill>
                <a:schemeClr val="tx1"/>
              </a:solidFill>
              <a:latin typeface="Arial" panose="020B0604020202020204" pitchFamily="34" charset="0"/>
              <a:cs typeface="Arial" panose="020B0604020202020204" pitchFamily="34" charset="0"/>
            </a:endParaRPr>
          </a:p>
          <a:p>
            <a:r>
              <a:rPr lang="en-GB" sz="3600" b="1" dirty="0">
                <a:solidFill>
                  <a:schemeClr val="tx1"/>
                </a:solidFill>
                <a:latin typeface="Arial" panose="020B0604020202020204" pitchFamily="34" charset="0"/>
                <a:cs typeface="Arial" panose="020B0604020202020204" pitchFamily="34" charset="0"/>
              </a:rPr>
              <a:t>Course – </a:t>
            </a:r>
            <a:r>
              <a:rPr lang="en-GB" sz="2800" b="1" dirty="0">
                <a:solidFill>
                  <a:schemeClr val="tx1"/>
                </a:solidFill>
                <a:latin typeface="Arial" panose="020B0604020202020204" pitchFamily="34" charset="0"/>
                <a:cs typeface="Arial" panose="020B0604020202020204" pitchFamily="34" charset="0"/>
              </a:rPr>
              <a:t>PERFORMING AND PRODUCTION ARTS</a:t>
            </a:r>
          </a:p>
          <a:p>
            <a:r>
              <a:rPr lang="en-GB" sz="3600" b="1" dirty="0">
                <a:solidFill>
                  <a:schemeClr val="tx1"/>
                </a:solidFill>
                <a:latin typeface="Arial" panose="020B0604020202020204" pitchFamily="34" charset="0"/>
                <a:cs typeface="Arial" panose="020B0604020202020204" pitchFamily="34" charset="0"/>
              </a:rPr>
              <a:t>Level - </a:t>
            </a:r>
            <a:r>
              <a:rPr lang="en-GB" sz="2800" b="1" dirty="0">
                <a:solidFill>
                  <a:schemeClr val="tx1"/>
                </a:solidFill>
                <a:latin typeface="Arial" panose="020B0604020202020204" pitchFamily="34" charset="0"/>
                <a:cs typeface="Arial" panose="020B0604020202020204" pitchFamily="34" charset="0"/>
              </a:rPr>
              <a:t>3</a:t>
            </a:r>
          </a:p>
          <a:p>
            <a:r>
              <a:rPr lang="en-GB" sz="3600" b="1" dirty="0">
                <a:solidFill>
                  <a:schemeClr val="tx1"/>
                </a:solidFill>
                <a:latin typeface="Arial" panose="020B0604020202020204" pitchFamily="34" charset="0"/>
                <a:cs typeface="Arial" panose="020B0604020202020204" pitchFamily="34" charset="0"/>
              </a:rPr>
              <a:t>Project Title – </a:t>
            </a:r>
            <a:r>
              <a:rPr lang="en-GB" sz="2800" b="1" dirty="0">
                <a:solidFill>
                  <a:schemeClr val="tx1"/>
                </a:solidFill>
                <a:latin typeface="Arial" panose="020B0604020202020204" pitchFamily="34" charset="0"/>
                <a:cs typeface="Arial" panose="020B0604020202020204" pitchFamily="34" charset="0"/>
              </a:rPr>
              <a:t>PROJECT 2</a:t>
            </a:r>
            <a:endParaRPr lang="en-GB" sz="3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3669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37096-415A-4C89-B8DC-F770C64AE967}"/>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BUDGETING PLAN</a:t>
            </a:r>
          </a:p>
        </p:txBody>
      </p:sp>
      <p:sp>
        <p:nvSpPr>
          <p:cNvPr id="3" name="Content Placeholder 2">
            <a:extLst>
              <a:ext uri="{FF2B5EF4-FFF2-40B4-BE49-F238E27FC236}">
                <a16:creationId xmlns:a16="http://schemas.microsoft.com/office/drawing/2014/main" id="{9B0D6DE1-35C4-4393-9294-FAE8BEC63ED3}"/>
              </a:ext>
            </a:extLst>
          </p:cNvPr>
          <p:cNvSpPr>
            <a:spLocks noGrp="1"/>
          </p:cNvSpPr>
          <p:nvPr>
            <p:ph idx="1"/>
          </p:nvPr>
        </p:nvSpPr>
        <p:spPr/>
        <p:txBody>
          <a:bodyPr>
            <a:normAutofit/>
          </a:bodyPr>
          <a:lstStyle/>
          <a:p>
            <a:endParaRPr lang="en-GB"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4910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4C4E9-3155-4326-AA2D-11F1B4AE3ADB}"/>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SET IDEAS &amp; DESIGNS</a:t>
            </a:r>
          </a:p>
        </p:txBody>
      </p:sp>
      <p:sp>
        <p:nvSpPr>
          <p:cNvPr id="3" name="Content Placeholder 2">
            <a:extLst>
              <a:ext uri="{FF2B5EF4-FFF2-40B4-BE49-F238E27FC236}">
                <a16:creationId xmlns:a16="http://schemas.microsoft.com/office/drawing/2014/main" id="{072A75DF-5D3D-4018-868A-60756CD19F9E}"/>
              </a:ext>
            </a:extLst>
          </p:cNvPr>
          <p:cNvSpPr>
            <a:spLocks noGrp="1"/>
          </p:cNvSpPr>
          <p:nvPr>
            <p:ph idx="1"/>
          </p:nvPr>
        </p:nvSpPr>
        <p:spPr>
          <a:xfrm>
            <a:off x="2589212" y="2133600"/>
            <a:ext cx="8915400" cy="3088640"/>
          </a:xfrm>
        </p:spPr>
        <p:txBody>
          <a:bodyPr>
            <a:normAutofit/>
          </a:bodyPr>
          <a:lstStyle/>
          <a:p>
            <a:r>
              <a:rPr lang="en-GB" sz="1000" dirty="0"/>
              <a:t>A set design is on of most important part of a production, it once of the things that will be discussed first. The set design helps telling the audience the story. The set design will influence how the actors think about their key part and move around the stage. </a:t>
            </a:r>
          </a:p>
          <a:p>
            <a:endParaRPr lang="en-GB" sz="1000" dirty="0"/>
          </a:p>
          <a:p>
            <a:r>
              <a:rPr lang="en-GB" sz="1000" dirty="0"/>
              <a:t>Different designs: </a:t>
            </a:r>
          </a:p>
          <a:p>
            <a:endParaRPr lang="en-GB" sz="1000" dirty="0"/>
          </a:p>
          <a:p>
            <a:r>
              <a:rPr lang="en-GB" sz="1000" dirty="0"/>
              <a:t>Proscenium arch is one most traditional shape for a stage , the audience will be seated facing one side of the stage, separated from each one other. This kind of traditional shape offers the designers the possibility to create a very big set design, Like the inside of a whole house although they can choose to use a simple design with a bare stage and a backdrop </a:t>
            </a:r>
          </a:p>
          <a:p>
            <a:endParaRPr lang="en-GB" sz="1000" dirty="0"/>
          </a:p>
          <a:p>
            <a:r>
              <a:rPr lang="en-GB" sz="1000" dirty="0"/>
              <a:t>Thrust is when the stage extends out into the audience, so they are siting on three sides of the stage. Many theatres in Shakespeare time were  built this way. The designer will think about the many set designs and how they will be used in a thrust. </a:t>
            </a:r>
          </a:p>
        </p:txBody>
      </p:sp>
      <p:sp>
        <p:nvSpPr>
          <p:cNvPr id="4" name="TextBox 3">
            <a:extLst>
              <a:ext uri="{FF2B5EF4-FFF2-40B4-BE49-F238E27FC236}">
                <a16:creationId xmlns:a16="http://schemas.microsoft.com/office/drawing/2014/main" id="{0D53BDF8-4FCB-4CB0-A3D5-7936F93B80D2}"/>
              </a:ext>
            </a:extLst>
          </p:cNvPr>
          <p:cNvSpPr txBox="1"/>
          <p:nvPr/>
        </p:nvSpPr>
        <p:spPr>
          <a:xfrm>
            <a:off x="5029200" y="512415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1059279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B822B-AA0E-4E91-98F9-3BECDA38E7A9}"/>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LIGHTING IDEAS &amp; DESIGNS</a:t>
            </a:r>
          </a:p>
        </p:txBody>
      </p:sp>
      <p:sp>
        <p:nvSpPr>
          <p:cNvPr id="4" name="Content Placeholder 2">
            <a:extLst>
              <a:ext uri="{FF2B5EF4-FFF2-40B4-BE49-F238E27FC236}">
                <a16:creationId xmlns:a16="http://schemas.microsoft.com/office/drawing/2014/main" id="{C4BEC37D-A957-4B04-BAFF-FDED0D4C2863}"/>
              </a:ext>
            </a:extLst>
          </p:cNvPr>
          <p:cNvSpPr>
            <a:spLocks noGrp="1"/>
          </p:cNvSpPr>
          <p:nvPr>
            <p:ph idx="1"/>
          </p:nvPr>
        </p:nvSpPr>
        <p:spPr>
          <a:xfrm>
            <a:off x="2049716" y="1374648"/>
            <a:ext cx="8915400" cy="3088640"/>
          </a:xfrm>
        </p:spPr>
        <p:txBody>
          <a:bodyPr>
            <a:normAutofit/>
          </a:bodyPr>
          <a:lstStyle/>
          <a:p>
            <a:pPr marL="0" indent="0">
              <a:buNone/>
            </a:pPr>
            <a:r>
              <a:rPr lang="en-GB" sz="1000" b="1" dirty="0">
                <a:solidFill>
                  <a:schemeClr val="tx1"/>
                </a:solidFill>
                <a:latin typeface="Arial" panose="020B0604020202020204" pitchFamily="34" charset="0"/>
                <a:cs typeface="Arial" panose="020B0604020202020204" pitchFamily="34" charset="0"/>
              </a:rPr>
              <a:t>Lighting is one of the key parts of a production, it communicates the mood and atmosphere and help in tell the actual story. </a:t>
            </a:r>
          </a:p>
          <a:p>
            <a:pPr marL="0" indent="0">
              <a:buNone/>
            </a:pPr>
            <a:r>
              <a:rPr lang="en-GB" sz="1000" b="1" dirty="0">
                <a:solidFill>
                  <a:schemeClr val="tx1"/>
                </a:solidFill>
                <a:latin typeface="Arial" panose="020B0604020202020204" pitchFamily="34" charset="0"/>
                <a:cs typeface="Arial" panose="020B0604020202020204" pitchFamily="34" charset="0"/>
              </a:rPr>
              <a:t>All theatres need lighting to illuminate the stage. Only outdoor theatres , such as globes uses natural daylights, However lighting can do so much more than showing the audience what is going in the production. Lighting help tell the story by communicating the mood and atmosphere to the audience. Lighting can also make a entirely new and strange world for the audience to experience. </a:t>
            </a:r>
          </a:p>
          <a:p>
            <a:pPr marL="0" indent="0">
              <a:buNone/>
            </a:pPr>
            <a:r>
              <a:rPr lang="en-GB" sz="1000" b="1" dirty="0">
                <a:solidFill>
                  <a:schemeClr val="tx1"/>
                </a:solidFill>
                <a:latin typeface="Arial" panose="020B0604020202020204" pitchFamily="34" charset="0"/>
                <a:cs typeface="Arial" panose="020B0604020202020204" pitchFamily="34" charset="0"/>
              </a:rPr>
              <a:t>Role: </a:t>
            </a:r>
          </a:p>
          <a:p>
            <a:pPr marL="0" indent="0">
              <a:buNone/>
            </a:pPr>
            <a:r>
              <a:rPr lang="en-GB" sz="1000" b="1" dirty="0">
                <a:solidFill>
                  <a:schemeClr val="tx1"/>
                </a:solidFill>
                <a:latin typeface="Arial" panose="020B0604020202020204" pitchFamily="34" charset="0"/>
                <a:cs typeface="Arial" panose="020B0604020202020204" pitchFamily="34" charset="0"/>
              </a:rPr>
              <a:t>- Light designer decides on what will exactly know how the lighting should be used in a production. After reading the scrip a light designer will talk to the director and other management about how lighting can strengthen their vision. </a:t>
            </a:r>
          </a:p>
          <a:p>
            <a:pPr marL="0" indent="0">
              <a:buNone/>
            </a:pPr>
            <a:r>
              <a:rPr lang="en-GB" sz="1000" b="1" dirty="0">
                <a:solidFill>
                  <a:schemeClr val="tx1"/>
                </a:solidFill>
                <a:latin typeface="Arial" panose="020B0604020202020204" pitchFamily="34" charset="0"/>
                <a:cs typeface="Arial" panose="020B0604020202020204" pitchFamily="34" charset="0"/>
              </a:rPr>
              <a:t> </a:t>
            </a:r>
          </a:p>
          <a:p>
            <a:pPr marL="0" indent="0">
              <a:buNone/>
            </a:pPr>
            <a:r>
              <a:rPr lang="en-GB" sz="1000" b="1" dirty="0">
                <a:solidFill>
                  <a:schemeClr val="tx1"/>
                </a:solidFill>
                <a:latin typeface="Arial" panose="020B0604020202020204" pitchFamily="34" charset="0"/>
                <a:cs typeface="Arial" panose="020B0604020202020204" pitchFamily="34" charset="0"/>
              </a:rPr>
              <a:t>All technical effects, Can be programmed in advance by a computer, so all the operator has to do is press a button “ go “ for that the next cue can play. Every light on the stage will have a number which will correspond to numbered channels on a lighting deck, often at the back of the theatre. The lighting operator can turn all the lights on and off and putting of many effects via sliders on the deck. </a:t>
            </a:r>
          </a:p>
          <a:p>
            <a:pPr marL="0" indent="0">
              <a:buNone/>
            </a:pPr>
            <a:r>
              <a:rPr lang="en-GB" sz="1000" b="1" dirty="0">
                <a:solidFill>
                  <a:schemeClr val="tx1"/>
                </a:solidFill>
                <a:latin typeface="Arial" panose="020B0604020202020204" pitchFamily="34" charset="0"/>
                <a:cs typeface="Arial" panose="020B0604020202020204" pitchFamily="34" charset="0"/>
              </a:rPr>
              <a:t>The lighting department do a rig check every night before a show to make sure every single light is working right, including the one backstage that the audience cant see, But the actors and other members of the team will see, This is because everyone who is apart of the backstage needs to see what they are doing. During a performance the dep</a:t>
            </a:r>
          </a:p>
        </p:txBody>
      </p:sp>
      <p:sp>
        <p:nvSpPr>
          <p:cNvPr id="5" name="TextBox 4">
            <a:extLst>
              <a:ext uri="{FF2B5EF4-FFF2-40B4-BE49-F238E27FC236}">
                <a16:creationId xmlns:a16="http://schemas.microsoft.com/office/drawing/2014/main" id="{92262879-0B5E-4C3C-A3E2-B7A6E558F9BD}"/>
              </a:ext>
            </a:extLst>
          </p:cNvPr>
          <p:cNvSpPr txBox="1"/>
          <p:nvPr/>
        </p:nvSpPr>
        <p:spPr>
          <a:xfrm>
            <a:off x="5029200" y="512415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2035783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2294-CE8D-4CC9-AF15-2EA11D97C1BD}"/>
              </a:ext>
            </a:extLst>
          </p:cNvPr>
          <p:cNvSpPr>
            <a:spLocks noGrp="1"/>
          </p:cNvSpPr>
          <p:nvPr>
            <p:ph type="title"/>
          </p:nvPr>
        </p:nvSpPr>
        <p:spPr>
          <a:xfrm>
            <a:off x="2592925" y="624110"/>
            <a:ext cx="8911687" cy="1280890"/>
          </a:xfrm>
        </p:spPr>
        <p:txBody>
          <a:bodyPr/>
          <a:lstStyle/>
          <a:p>
            <a:r>
              <a:rPr lang="en-GB" b="1" u="sng" dirty="0">
                <a:latin typeface="Arial" panose="020B0604020202020204" pitchFamily="34" charset="0"/>
                <a:cs typeface="Arial" panose="020B0604020202020204" pitchFamily="34" charset="0"/>
              </a:rPr>
              <a:t>COSTUME IDEAS &amp; DESIGNS</a:t>
            </a:r>
          </a:p>
        </p:txBody>
      </p:sp>
      <p:sp>
        <p:nvSpPr>
          <p:cNvPr id="4" name="Content Placeholder 2">
            <a:extLst>
              <a:ext uri="{FF2B5EF4-FFF2-40B4-BE49-F238E27FC236}">
                <a16:creationId xmlns:a16="http://schemas.microsoft.com/office/drawing/2014/main" id="{3EA17B50-E263-430F-99CF-A2B2B78279F4}"/>
              </a:ext>
            </a:extLst>
          </p:cNvPr>
          <p:cNvSpPr txBox="1">
            <a:spLocks/>
          </p:cNvSpPr>
          <p:nvPr/>
        </p:nvSpPr>
        <p:spPr>
          <a:xfrm>
            <a:off x="2589212" y="2133600"/>
            <a:ext cx="8915400" cy="308864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GB" sz="1100" b="1" dirty="0">
              <a:solidFill>
                <a:schemeClr val="tx1"/>
              </a:solidFill>
              <a:latin typeface="Arial" panose="020B0604020202020204" pitchFamily="34" charset="0"/>
              <a:cs typeface="Arial" panose="020B0604020202020204" pitchFamily="34" charset="0"/>
            </a:endParaRPr>
          </a:p>
          <a:p>
            <a:endParaRPr lang="en-GB" sz="1100" b="1" dirty="0">
              <a:solidFill>
                <a:schemeClr val="tx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EF968C9B-D215-4F9E-9934-8AC2B392C90B}"/>
              </a:ext>
            </a:extLst>
          </p:cNvPr>
          <p:cNvSpPr txBox="1"/>
          <p:nvPr/>
        </p:nvSpPr>
        <p:spPr>
          <a:xfrm>
            <a:off x="5029200" y="512415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
        <p:nvSpPr>
          <p:cNvPr id="3" name="TextBox 2">
            <a:extLst>
              <a:ext uri="{FF2B5EF4-FFF2-40B4-BE49-F238E27FC236}">
                <a16:creationId xmlns:a16="http://schemas.microsoft.com/office/drawing/2014/main" id="{817C1C5B-F79D-4552-BF2E-1D208E7DC479}"/>
              </a:ext>
            </a:extLst>
          </p:cNvPr>
          <p:cNvSpPr txBox="1"/>
          <p:nvPr/>
        </p:nvSpPr>
        <p:spPr>
          <a:xfrm>
            <a:off x="2589212" y="1651247"/>
            <a:ext cx="8623285" cy="2092881"/>
          </a:xfrm>
          <a:prstGeom prst="rect">
            <a:avLst/>
          </a:prstGeom>
          <a:noFill/>
        </p:spPr>
        <p:txBody>
          <a:bodyPr wrap="square" rtlCol="0">
            <a:spAutoFit/>
          </a:bodyPr>
          <a:lstStyle/>
          <a:p>
            <a:r>
              <a:rPr lang="en-GB" sz="1000" dirty="0"/>
              <a:t>Costumes help the designers the create the world around the production, showing the audience when and where it is set. the designers carefully chose the right outfits, this helps with the story telling towards the audience about their characters, revealing little of all sorts of things about age, jobs, relationship with other characters and position in society. </a:t>
            </a:r>
          </a:p>
          <a:p>
            <a:endParaRPr lang="en-GB" sz="1000" dirty="0"/>
          </a:p>
          <a:p>
            <a:r>
              <a:rPr lang="en-GB" sz="1000" dirty="0"/>
              <a:t>Old or modern?</a:t>
            </a:r>
          </a:p>
          <a:p>
            <a:endParaRPr lang="en-GB" sz="1000" dirty="0"/>
          </a:p>
          <a:p>
            <a:r>
              <a:rPr lang="en-GB" sz="1000" dirty="0"/>
              <a:t>Costumes are part of the directors and designers vision for the play and are a way exploring/highlights certain issues in the play. If a play is set in the past, the designers need to decide whether they want the costumes to be from a particular historical period. Traditionally, plays set in the past set in present day or a mixture of costumes from all different  period. It will all depend on the message they want the clothes to convey if a designer decides to use a authentic period costumes, this can tun the play into a fascinating and believable portrait of a particular time. </a:t>
            </a:r>
          </a:p>
          <a:p>
            <a:endParaRPr lang="en-GB" sz="1000" dirty="0"/>
          </a:p>
          <a:p>
            <a:endParaRPr lang="en-GB" sz="1000" dirty="0"/>
          </a:p>
        </p:txBody>
      </p:sp>
      <p:pic>
        <p:nvPicPr>
          <p:cNvPr id="1026" name="Picture 2" descr="'men in black' halloween costume">
            <a:extLst>
              <a:ext uri="{FF2B5EF4-FFF2-40B4-BE49-F238E27FC236}">
                <a16:creationId xmlns:a16="http://schemas.microsoft.com/office/drawing/2014/main" id="{FBB6FF36-1086-4DBA-8BF8-149F322223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613" y="1358268"/>
            <a:ext cx="1785891" cy="2678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787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8E3A-FD03-4FE9-A97A-676113FB9B69}"/>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SOUND IDEAS &amp; DESIGNS</a:t>
            </a:r>
          </a:p>
        </p:txBody>
      </p:sp>
      <p:sp>
        <p:nvSpPr>
          <p:cNvPr id="4" name="Content Placeholder 2">
            <a:extLst>
              <a:ext uri="{FF2B5EF4-FFF2-40B4-BE49-F238E27FC236}">
                <a16:creationId xmlns:a16="http://schemas.microsoft.com/office/drawing/2014/main" id="{BC467A6F-7FE2-4D8A-A8A0-53FFA0E0BA93}"/>
              </a:ext>
            </a:extLst>
          </p:cNvPr>
          <p:cNvSpPr>
            <a:spLocks noGrp="1"/>
          </p:cNvSpPr>
          <p:nvPr>
            <p:ph idx="1"/>
          </p:nvPr>
        </p:nvSpPr>
        <p:spPr>
          <a:xfrm>
            <a:off x="2589212" y="2133600"/>
            <a:ext cx="8915400" cy="3088640"/>
          </a:xfrm>
        </p:spPr>
        <p:txBody>
          <a:bodyPr>
            <a:normAutofit/>
          </a:bodyPr>
          <a:lstStyle/>
          <a:p>
            <a:r>
              <a:rPr lang="en-GB" sz="1000" b="1" dirty="0">
                <a:solidFill>
                  <a:schemeClr val="tx1"/>
                </a:solidFill>
                <a:latin typeface="Arial" panose="020B0604020202020204" pitchFamily="34" charset="0"/>
                <a:cs typeface="Arial" panose="020B0604020202020204" pitchFamily="34" charset="0"/>
              </a:rPr>
              <a:t>Sound, and sound effects create a sense of place for the audience in the production. When combined with a set, costumes and lighting, the right sounds bring the play to life. Sounds play a really important part in creating the play world. Speakers are positioned all around the stage to make the noises to audience hear as three dimensional and believable as possible. If actors hear a sound coming from a television, there will be a speaker hidden inside it to amplify the tv sound. Music is vert important to the sound of a play. It will set the mood of the production and it will tell the audience the story, for example we have the Christmas carol to do. So we get Christmas songs and effects, The music in the production will tell the audience its about Christmas.</a:t>
            </a:r>
          </a:p>
        </p:txBody>
      </p:sp>
      <p:sp>
        <p:nvSpPr>
          <p:cNvPr id="5" name="TextBox 4">
            <a:extLst>
              <a:ext uri="{FF2B5EF4-FFF2-40B4-BE49-F238E27FC236}">
                <a16:creationId xmlns:a16="http://schemas.microsoft.com/office/drawing/2014/main" id="{06DCC52C-7631-46DF-8B43-2EB8BBEA6C0F}"/>
              </a:ext>
            </a:extLst>
          </p:cNvPr>
          <p:cNvSpPr txBox="1"/>
          <p:nvPr/>
        </p:nvSpPr>
        <p:spPr>
          <a:xfrm>
            <a:off x="5029200" y="512415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110765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EC2B-A1B2-4C8B-9805-DECF47FEE54F}"/>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MARKETING IDEAS &amp; DESIGNS</a:t>
            </a:r>
          </a:p>
        </p:txBody>
      </p:sp>
      <p:sp>
        <p:nvSpPr>
          <p:cNvPr id="3" name="Content Placeholder 2">
            <a:extLst>
              <a:ext uri="{FF2B5EF4-FFF2-40B4-BE49-F238E27FC236}">
                <a16:creationId xmlns:a16="http://schemas.microsoft.com/office/drawing/2014/main" id="{81AD27A2-7DB9-4D66-8441-C635495EC118}"/>
              </a:ext>
            </a:extLst>
          </p:cNvPr>
          <p:cNvSpPr>
            <a:spLocks noGrp="1"/>
          </p:cNvSpPr>
          <p:nvPr>
            <p:ph idx="1"/>
          </p:nvPr>
        </p:nvSpPr>
        <p:spPr/>
        <p:txBody>
          <a:bodyPr>
            <a:normAutofit/>
          </a:bodyPr>
          <a:lstStyle/>
          <a:p>
            <a:pPr marL="0" indent="0">
              <a:buNone/>
            </a:pPr>
            <a:r>
              <a:rPr lang="en-GB" sz="1000" b="1" dirty="0">
                <a:solidFill>
                  <a:schemeClr val="tx1"/>
                </a:solidFill>
                <a:latin typeface="Arial" panose="020B0604020202020204" pitchFamily="34" charset="0"/>
                <a:cs typeface="Arial" panose="020B0604020202020204" pitchFamily="34" charset="0"/>
              </a:rPr>
              <a:t>As soon as a production is chosen for the performance schedule, marketing and press people will be informed to start thinking about what sort of audience. People in charge of marketing will put posters in a public place like bus stops or trains or colleges. When seeing a poster about a production visually effect way of telling people about a play. The image on the poster will have been chosen to tell people something about the play instantly and also to convey the overall mood. The image will be discussed and agreed with the director.</a:t>
            </a:r>
          </a:p>
          <a:p>
            <a:pPr marL="0" indent="0">
              <a:buNone/>
            </a:pPr>
            <a:r>
              <a:rPr lang="en-GB" sz="1000" b="1" dirty="0">
                <a:solidFill>
                  <a:schemeClr val="tx1"/>
                </a:solidFill>
                <a:latin typeface="Arial" panose="020B0604020202020204" pitchFamily="34" charset="0"/>
                <a:cs typeface="Arial" panose="020B0604020202020204" pitchFamily="34" charset="0"/>
              </a:rPr>
              <a:t>As well creating a great poster, College will be emailing people who have seen one of the plays before and telling them about new shows that will be happing. College will make sure the play is featured in the college newspaper, magazines websites and blogs.  </a:t>
            </a:r>
          </a:p>
        </p:txBody>
      </p:sp>
      <p:sp>
        <p:nvSpPr>
          <p:cNvPr id="4" name="TextBox 3">
            <a:extLst>
              <a:ext uri="{FF2B5EF4-FFF2-40B4-BE49-F238E27FC236}">
                <a16:creationId xmlns:a16="http://schemas.microsoft.com/office/drawing/2014/main" id="{D2A7C067-1B63-44B7-8EEC-ECB66A7F97EB}"/>
              </a:ext>
            </a:extLst>
          </p:cNvPr>
          <p:cNvSpPr txBox="1"/>
          <p:nvPr/>
        </p:nvSpPr>
        <p:spPr>
          <a:xfrm>
            <a:off x="5029200" y="5124159"/>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2655012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31A4B-5283-4515-BBE6-F781AACA9664}"/>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FEEDBACK – TUTOR &amp; PEER OBS/DIRECTION/VERBAL FEEDBACK</a:t>
            </a:r>
          </a:p>
        </p:txBody>
      </p:sp>
      <p:sp>
        <p:nvSpPr>
          <p:cNvPr id="3" name="Content Placeholder 2">
            <a:extLst>
              <a:ext uri="{FF2B5EF4-FFF2-40B4-BE49-F238E27FC236}">
                <a16:creationId xmlns:a16="http://schemas.microsoft.com/office/drawing/2014/main" id="{EB6FAB30-0FF5-4A04-BA24-C4C9B7C8728D}"/>
              </a:ext>
            </a:extLst>
          </p:cNvPr>
          <p:cNvSpPr>
            <a:spLocks noGrp="1"/>
          </p:cNvSpPr>
          <p:nvPr>
            <p:ph idx="1"/>
          </p:nvPr>
        </p:nvSpPr>
        <p:spPr/>
        <p:txBody>
          <a:bodyPr>
            <a:normAutofit/>
          </a:bodyPr>
          <a:lstStyle/>
          <a:p>
            <a:r>
              <a:rPr lang="en-GB" sz="2800" b="1" dirty="0">
                <a:solidFill>
                  <a:schemeClr val="tx1"/>
                </a:solidFill>
                <a:latin typeface="Arial" panose="020B0604020202020204" pitchFamily="34" charset="0"/>
                <a:cs typeface="Arial" panose="020B0604020202020204" pitchFamily="34" charset="0"/>
              </a:rPr>
              <a:t>Include images of your Tutor/peer observations</a:t>
            </a:r>
          </a:p>
          <a:p>
            <a:r>
              <a:rPr lang="en-GB" sz="2800" b="1" dirty="0">
                <a:solidFill>
                  <a:schemeClr val="tx1"/>
                </a:solidFill>
                <a:latin typeface="Arial" panose="020B0604020202020204" pitchFamily="34" charset="0"/>
                <a:cs typeface="Arial" panose="020B0604020202020204" pitchFamily="34" charset="0"/>
              </a:rPr>
              <a:t>Annotate and reflect on the feedback and development points.</a:t>
            </a:r>
          </a:p>
          <a:p>
            <a:r>
              <a:rPr lang="en-GB" sz="2800" b="1" dirty="0">
                <a:solidFill>
                  <a:schemeClr val="tx1"/>
                </a:solidFill>
                <a:latin typeface="Arial" panose="020B0604020202020204" pitchFamily="34" charset="0"/>
                <a:cs typeface="Arial" panose="020B0604020202020204" pitchFamily="34" charset="0"/>
              </a:rPr>
              <a:t>Reflect in more detail on the targets set and how you plan to achieve them.</a:t>
            </a:r>
          </a:p>
        </p:txBody>
      </p:sp>
    </p:spTree>
    <p:extLst>
      <p:ext uri="{BB962C8B-B14F-4D97-AF65-F5344CB8AC3E}">
        <p14:creationId xmlns:p14="http://schemas.microsoft.com/office/powerpoint/2010/main" val="1572606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B16B5-9221-4632-A1EC-6086DAF5BB5E}"/>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1</a:t>
            </a:r>
          </a:p>
        </p:txBody>
      </p:sp>
      <p:sp>
        <p:nvSpPr>
          <p:cNvPr id="3" name="Content Placeholder 2">
            <a:extLst>
              <a:ext uri="{FF2B5EF4-FFF2-40B4-BE49-F238E27FC236}">
                <a16:creationId xmlns:a16="http://schemas.microsoft.com/office/drawing/2014/main" id="{4062CD12-684F-4C8C-9FB2-C0A4BDD9551B}"/>
              </a:ext>
            </a:extLst>
          </p:cNvPr>
          <p:cNvSpPr>
            <a:spLocks noGrp="1"/>
          </p:cNvSpPr>
          <p:nvPr>
            <p:ph idx="1"/>
          </p:nvPr>
        </p:nvSpPr>
        <p:spPr/>
        <p:txBody>
          <a:bodyPr>
            <a:normAutofit/>
          </a:bodyPr>
          <a:lstStyle/>
          <a:p>
            <a:r>
              <a:rPr lang="en-GB" sz="2800" b="1" dirty="0">
                <a:solidFill>
                  <a:schemeClr val="tx1"/>
                </a:solidFill>
                <a:latin typeface="Arial" panose="020B0604020202020204" pitchFamily="34" charset="0"/>
                <a:cs typeface="Arial" panose="020B0604020202020204" pitchFamily="34" charset="0"/>
              </a:rPr>
              <a:t>What did I learn? </a:t>
            </a:r>
          </a:p>
          <a:p>
            <a:r>
              <a:rPr lang="en-GB" sz="2800" b="1" dirty="0">
                <a:solidFill>
                  <a:schemeClr val="tx1"/>
                </a:solidFill>
                <a:latin typeface="Arial" panose="020B0604020202020204" pitchFamily="34" charset="0"/>
                <a:cs typeface="Arial" panose="020B0604020202020204" pitchFamily="34" charset="0"/>
              </a:rPr>
              <a:t>What went well? </a:t>
            </a:r>
          </a:p>
          <a:p>
            <a:r>
              <a:rPr lang="en-GB" sz="2800" b="1" dirty="0">
                <a:solidFill>
                  <a:schemeClr val="tx1"/>
                </a:solidFill>
                <a:latin typeface="Arial" panose="020B0604020202020204" pitchFamily="34" charset="0"/>
                <a:cs typeface="Arial" panose="020B0604020202020204" pitchFamily="34" charset="0"/>
              </a:rPr>
              <a:t>What could I have done better? </a:t>
            </a:r>
          </a:p>
          <a:p>
            <a:r>
              <a:rPr lang="en-GB" sz="2800" b="1" dirty="0">
                <a:solidFill>
                  <a:schemeClr val="tx1"/>
                </a:solidFill>
                <a:latin typeface="Arial" panose="020B0604020202020204" pitchFamily="34" charset="0"/>
                <a:cs typeface="Arial" panose="020B0604020202020204" pitchFamily="34" charset="0"/>
              </a:rPr>
              <a:t>How will you use this?</a:t>
            </a:r>
          </a:p>
          <a:p>
            <a:r>
              <a:rPr lang="en-GB" sz="2800" b="1" dirty="0">
                <a:solidFill>
                  <a:schemeClr val="tx1"/>
                </a:solidFill>
                <a:latin typeface="Arial" panose="020B0604020202020204" pitchFamily="34" charset="0"/>
                <a:cs typeface="Arial" panose="020B0604020202020204" pitchFamily="34" charset="0"/>
              </a:rPr>
              <a:t>How is this going to help you in the future?</a:t>
            </a:r>
          </a:p>
          <a:p>
            <a:r>
              <a:rPr lang="en-GB" sz="2800" b="1" dirty="0">
                <a:solidFill>
                  <a:schemeClr val="tx1"/>
                </a:solidFill>
                <a:latin typeface="Arial" panose="020B0604020202020204" pitchFamily="34" charset="0"/>
                <a:cs typeface="Arial" panose="020B0604020202020204" pitchFamily="34" charset="0"/>
              </a:rPr>
              <a:t>How has your research influenced your work today?</a:t>
            </a:r>
          </a:p>
          <a:p>
            <a:endParaRPr lang="en-GB" sz="2800" b="1" dirty="0">
              <a:solidFill>
                <a:schemeClr val="tx1"/>
              </a:solidFill>
              <a:latin typeface="Arial" panose="020B0604020202020204" pitchFamily="34" charset="0"/>
              <a:cs typeface="Arial" panose="020B0604020202020204" pitchFamily="34" charset="0"/>
            </a:endParaRPr>
          </a:p>
          <a:p>
            <a:pPr marL="0" indent="0">
              <a:buNone/>
            </a:pPr>
            <a:endParaRPr lang="en-GB" sz="2800" b="1" dirty="0"/>
          </a:p>
        </p:txBody>
      </p:sp>
    </p:spTree>
    <p:extLst>
      <p:ext uri="{BB962C8B-B14F-4D97-AF65-F5344CB8AC3E}">
        <p14:creationId xmlns:p14="http://schemas.microsoft.com/office/powerpoint/2010/main" val="2511335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260C-103C-4507-9DDE-6EAF8C4BCDA0}"/>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2</a:t>
            </a:r>
          </a:p>
        </p:txBody>
      </p:sp>
      <p:sp>
        <p:nvSpPr>
          <p:cNvPr id="6" name="Content Placeholder 2">
            <a:extLst>
              <a:ext uri="{FF2B5EF4-FFF2-40B4-BE49-F238E27FC236}">
                <a16:creationId xmlns:a16="http://schemas.microsoft.com/office/drawing/2014/main" id="{0EBFCEC8-94FF-405D-B925-2603D2261790}"/>
              </a:ext>
            </a:extLst>
          </p:cNvPr>
          <p:cNvSpPr>
            <a:spLocks noGrp="1"/>
          </p:cNvSpPr>
          <p:nvPr>
            <p:ph idx="1"/>
          </p:nvPr>
        </p:nvSpPr>
        <p:spPr>
          <a:xfrm>
            <a:off x="2589212" y="2133600"/>
            <a:ext cx="8915400" cy="3777622"/>
          </a:xfrm>
        </p:spPr>
        <p:txBody>
          <a:bodyPr>
            <a:normAutofit/>
          </a:bodyPr>
          <a:lstStyle/>
          <a:p>
            <a:r>
              <a:rPr lang="en-GB" sz="2800" b="1" dirty="0">
                <a:solidFill>
                  <a:schemeClr val="tx1"/>
                </a:solidFill>
                <a:latin typeface="Arial" panose="020B0604020202020204" pitchFamily="34" charset="0"/>
                <a:cs typeface="Arial" panose="020B0604020202020204" pitchFamily="34" charset="0"/>
              </a:rPr>
              <a:t>What did I learn? </a:t>
            </a:r>
          </a:p>
          <a:p>
            <a:r>
              <a:rPr lang="en-GB" sz="2800" b="1" dirty="0">
                <a:solidFill>
                  <a:schemeClr val="tx1"/>
                </a:solidFill>
                <a:latin typeface="Arial" panose="020B0604020202020204" pitchFamily="34" charset="0"/>
                <a:cs typeface="Arial" panose="020B0604020202020204" pitchFamily="34" charset="0"/>
              </a:rPr>
              <a:t>What went well? </a:t>
            </a:r>
          </a:p>
          <a:p>
            <a:r>
              <a:rPr lang="en-GB" sz="2800" b="1" dirty="0">
                <a:solidFill>
                  <a:schemeClr val="tx1"/>
                </a:solidFill>
                <a:latin typeface="Arial" panose="020B0604020202020204" pitchFamily="34" charset="0"/>
                <a:cs typeface="Arial" panose="020B0604020202020204" pitchFamily="34" charset="0"/>
              </a:rPr>
              <a:t>What could I have done better? </a:t>
            </a:r>
          </a:p>
          <a:p>
            <a:r>
              <a:rPr lang="en-GB" sz="2800" b="1" dirty="0">
                <a:solidFill>
                  <a:schemeClr val="tx1"/>
                </a:solidFill>
                <a:latin typeface="Arial" panose="020B0604020202020204" pitchFamily="34" charset="0"/>
                <a:cs typeface="Arial" panose="020B0604020202020204" pitchFamily="34" charset="0"/>
              </a:rPr>
              <a:t>How will you use this?</a:t>
            </a:r>
          </a:p>
          <a:p>
            <a:r>
              <a:rPr lang="en-GB" sz="2800" b="1" dirty="0">
                <a:solidFill>
                  <a:schemeClr val="tx1"/>
                </a:solidFill>
                <a:latin typeface="Arial" panose="020B0604020202020204" pitchFamily="34" charset="0"/>
                <a:cs typeface="Arial" panose="020B0604020202020204" pitchFamily="34" charset="0"/>
              </a:rPr>
              <a:t>How is this going to help you in the future?</a:t>
            </a:r>
          </a:p>
          <a:p>
            <a:r>
              <a:rPr lang="en-GB" sz="2800" b="1" dirty="0">
                <a:solidFill>
                  <a:schemeClr val="tx1"/>
                </a:solidFill>
                <a:latin typeface="Arial" panose="020B0604020202020204" pitchFamily="34" charset="0"/>
                <a:cs typeface="Arial" panose="020B0604020202020204" pitchFamily="34" charset="0"/>
              </a:rPr>
              <a:t>How has your research influenced your work today?</a:t>
            </a:r>
          </a:p>
          <a:p>
            <a:endParaRPr lang="en-GB" sz="2800" b="1" dirty="0">
              <a:solidFill>
                <a:schemeClr val="tx1"/>
              </a:solidFill>
              <a:latin typeface="Arial" panose="020B0604020202020204" pitchFamily="34" charset="0"/>
              <a:cs typeface="Arial" panose="020B0604020202020204" pitchFamily="34" charset="0"/>
            </a:endParaRPr>
          </a:p>
          <a:p>
            <a:pPr marL="0" indent="0">
              <a:buNone/>
            </a:pPr>
            <a:endParaRPr lang="en-GB" sz="2800" b="1" dirty="0"/>
          </a:p>
        </p:txBody>
      </p:sp>
    </p:spTree>
    <p:extLst>
      <p:ext uri="{BB962C8B-B14F-4D97-AF65-F5344CB8AC3E}">
        <p14:creationId xmlns:p14="http://schemas.microsoft.com/office/powerpoint/2010/main" val="1655957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260C-103C-4507-9DDE-6EAF8C4BCDA0}"/>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3</a:t>
            </a:r>
          </a:p>
        </p:txBody>
      </p:sp>
      <p:sp>
        <p:nvSpPr>
          <p:cNvPr id="6" name="Content Placeholder 2">
            <a:extLst>
              <a:ext uri="{FF2B5EF4-FFF2-40B4-BE49-F238E27FC236}">
                <a16:creationId xmlns:a16="http://schemas.microsoft.com/office/drawing/2014/main" id="{4EBB56FD-6410-4897-9E5C-DBBDEF66375D}"/>
              </a:ext>
            </a:extLst>
          </p:cNvPr>
          <p:cNvSpPr>
            <a:spLocks noGrp="1"/>
          </p:cNvSpPr>
          <p:nvPr>
            <p:ph idx="1"/>
          </p:nvPr>
        </p:nvSpPr>
        <p:spPr>
          <a:xfrm>
            <a:off x="2589212" y="2133600"/>
            <a:ext cx="8915400" cy="3777622"/>
          </a:xfrm>
        </p:spPr>
        <p:txBody>
          <a:bodyPr>
            <a:normAutofit/>
          </a:bodyPr>
          <a:lstStyle/>
          <a:p>
            <a:r>
              <a:rPr lang="en-GB" sz="2800" b="1" dirty="0">
                <a:solidFill>
                  <a:schemeClr val="tx1"/>
                </a:solidFill>
                <a:latin typeface="Arial" panose="020B0604020202020204" pitchFamily="34" charset="0"/>
                <a:cs typeface="Arial" panose="020B0604020202020204" pitchFamily="34" charset="0"/>
              </a:rPr>
              <a:t>What did I learn? </a:t>
            </a:r>
          </a:p>
          <a:p>
            <a:r>
              <a:rPr lang="en-GB" sz="2800" b="1" dirty="0">
                <a:solidFill>
                  <a:schemeClr val="tx1"/>
                </a:solidFill>
                <a:latin typeface="Arial" panose="020B0604020202020204" pitchFamily="34" charset="0"/>
                <a:cs typeface="Arial" panose="020B0604020202020204" pitchFamily="34" charset="0"/>
              </a:rPr>
              <a:t>What went well? </a:t>
            </a:r>
          </a:p>
          <a:p>
            <a:r>
              <a:rPr lang="en-GB" sz="2800" b="1" dirty="0">
                <a:solidFill>
                  <a:schemeClr val="tx1"/>
                </a:solidFill>
                <a:latin typeface="Arial" panose="020B0604020202020204" pitchFamily="34" charset="0"/>
                <a:cs typeface="Arial" panose="020B0604020202020204" pitchFamily="34" charset="0"/>
              </a:rPr>
              <a:t>What could I have done better? </a:t>
            </a:r>
          </a:p>
          <a:p>
            <a:r>
              <a:rPr lang="en-GB" sz="2800" b="1" dirty="0">
                <a:solidFill>
                  <a:schemeClr val="tx1"/>
                </a:solidFill>
                <a:latin typeface="Arial" panose="020B0604020202020204" pitchFamily="34" charset="0"/>
                <a:cs typeface="Arial" panose="020B0604020202020204" pitchFamily="34" charset="0"/>
              </a:rPr>
              <a:t>How will you use this?</a:t>
            </a:r>
          </a:p>
          <a:p>
            <a:r>
              <a:rPr lang="en-GB" sz="2800" b="1" dirty="0">
                <a:solidFill>
                  <a:schemeClr val="tx1"/>
                </a:solidFill>
                <a:latin typeface="Arial" panose="020B0604020202020204" pitchFamily="34" charset="0"/>
                <a:cs typeface="Arial" panose="020B0604020202020204" pitchFamily="34" charset="0"/>
              </a:rPr>
              <a:t>How is this going to help you in the future?</a:t>
            </a:r>
          </a:p>
          <a:p>
            <a:r>
              <a:rPr lang="en-GB" sz="2800" b="1" dirty="0">
                <a:solidFill>
                  <a:schemeClr val="tx1"/>
                </a:solidFill>
                <a:latin typeface="Arial" panose="020B0604020202020204" pitchFamily="34" charset="0"/>
                <a:cs typeface="Arial" panose="020B0604020202020204" pitchFamily="34" charset="0"/>
              </a:rPr>
              <a:t>How has your research influenced your work today?</a:t>
            </a:r>
          </a:p>
          <a:p>
            <a:endParaRPr lang="en-GB" sz="2800" b="1" dirty="0">
              <a:solidFill>
                <a:schemeClr val="tx1"/>
              </a:solidFill>
              <a:latin typeface="Arial" panose="020B0604020202020204" pitchFamily="34" charset="0"/>
              <a:cs typeface="Arial" panose="020B0604020202020204" pitchFamily="34" charset="0"/>
            </a:endParaRPr>
          </a:p>
          <a:p>
            <a:pPr marL="0" indent="0">
              <a:buNone/>
            </a:pPr>
            <a:endParaRPr lang="en-GB" sz="2800" b="1" dirty="0"/>
          </a:p>
        </p:txBody>
      </p:sp>
    </p:spTree>
    <p:extLst>
      <p:ext uri="{BB962C8B-B14F-4D97-AF65-F5344CB8AC3E}">
        <p14:creationId xmlns:p14="http://schemas.microsoft.com/office/powerpoint/2010/main" val="1093411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6AB8-C6FE-46DF-95B7-515AB09FF0FC}"/>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Contents Page</a:t>
            </a:r>
          </a:p>
        </p:txBody>
      </p:sp>
      <p:sp>
        <p:nvSpPr>
          <p:cNvPr id="3" name="Content Placeholder 2">
            <a:extLst>
              <a:ext uri="{FF2B5EF4-FFF2-40B4-BE49-F238E27FC236}">
                <a16:creationId xmlns:a16="http://schemas.microsoft.com/office/drawing/2014/main" id="{9730DDFA-C78A-4F29-9554-20E015276F3A}"/>
              </a:ext>
            </a:extLst>
          </p:cNvPr>
          <p:cNvSpPr>
            <a:spLocks noGrp="1"/>
          </p:cNvSpPr>
          <p:nvPr>
            <p:ph idx="1"/>
          </p:nvPr>
        </p:nvSpPr>
        <p:spPr>
          <a:xfrm>
            <a:off x="838200" y="1480008"/>
            <a:ext cx="5735320" cy="5134152"/>
          </a:xfrm>
        </p:spPr>
        <p:txBody>
          <a:bodyPr vert="horz" lIns="91440" tIns="45720" rIns="91440" bIns="45720" rtlCol="0" anchor="t">
            <a:normAutofit/>
          </a:bodyPr>
          <a:lstStyle/>
          <a:p>
            <a:pPr marL="0" indent="0">
              <a:buNone/>
            </a:pPr>
            <a:r>
              <a:rPr lang="en-GB" sz="1900" b="1" dirty="0">
                <a:solidFill>
                  <a:schemeClr val="tx1"/>
                </a:solidFill>
                <a:highlight>
                  <a:srgbClr val="FFFF00"/>
                </a:highlight>
                <a:latin typeface="Arial"/>
                <a:cs typeface="Arial"/>
              </a:rPr>
              <a:t>Page ? - Introduction </a:t>
            </a: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Proposal</a:t>
            </a:r>
          </a:p>
          <a:p>
            <a:pPr marL="0" indent="0">
              <a:buNone/>
            </a:pPr>
            <a:r>
              <a:rPr lang="en-GB" sz="1900" b="1" dirty="0">
                <a:solidFill>
                  <a:schemeClr val="tx1"/>
                </a:solidFill>
                <a:highlight>
                  <a:srgbClr val="FFFF00"/>
                </a:highlight>
                <a:latin typeface="Arial"/>
                <a:cs typeface="Arial"/>
              </a:rPr>
              <a:t>Page ? - Context </a:t>
            </a:r>
            <a:endParaRPr lang="en-GB" sz="1900" b="1" dirty="0">
              <a:solidFill>
                <a:schemeClr val="tx1"/>
              </a:solidFill>
              <a:highlight>
                <a:srgbClr val="FFFF00"/>
              </a:highlight>
              <a:latin typeface="Arial" panose="020B0604020202020204" pitchFamily="34" charset="0"/>
              <a:cs typeface="Arial" panose="020B0604020202020204" pitchFamily="34" charset="0"/>
            </a:endParaRPr>
          </a:p>
          <a:p>
            <a:pPr marL="0" indent="0">
              <a:buNone/>
            </a:pPr>
            <a:r>
              <a:rPr lang="en-GB" sz="1900" b="1" dirty="0">
                <a:solidFill>
                  <a:schemeClr val="tx1"/>
                </a:solidFill>
                <a:highlight>
                  <a:srgbClr val="FFFF00"/>
                </a:highlight>
                <a:latin typeface="Arial"/>
                <a:cs typeface="Arial"/>
              </a:rPr>
              <a:t>Page ? – Research</a:t>
            </a:r>
          </a:p>
          <a:p>
            <a:pPr marL="0" indent="0">
              <a:buNone/>
            </a:pPr>
            <a:r>
              <a:rPr lang="en-GB" sz="1900" b="1" dirty="0">
                <a:solidFill>
                  <a:schemeClr val="tx1"/>
                </a:solidFill>
                <a:highlight>
                  <a:srgbClr val="FFFF00"/>
                </a:highlight>
                <a:latin typeface="Arial"/>
                <a:cs typeface="Arial"/>
              </a:rPr>
              <a:t>Page ? - How I have used my research</a:t>
            </a:r>
          </a:p>
          <a:p>
            <a:pPr marL="0" indent="0">
              <a:buNone/>
            </a:pPr>
            <a:r>
              <a:rPr lang="en-GB" sz="1900" b="1" dirty="0">
                <a:solidFill>
                  <a:schemeClr val="tx1"/>
                </a:solidFill>
                <a:highlight>
                  <a:srgbClr val="FFFF00"/>
                </a:highlight>
                <a:latin typeface="Arial"/>
                <a:cs typeface="Arial"/>
              </a:rPr>
              <a:t>Page ? - Audition Process</a:t>
            </a:r>
          </a:p>
          <a:p>
            <a:pPr marL="0" indent="0">
              <a:buNone/>
            </a:pPr>
            <a:r>
              <a:rPr lang="en-GB" sz="1900" b="1" dirty="0">
                <a:solidFill>
                  <a:schemeClr val="tx1"/>
                </a:solidFill>
                <a:highlight>
                  <a:srgbClr val="FFFF00"/>
                </a:highlight>
                <a:latin typeface="Arial"/>
                <a:cs typeface="Arial"/>
              </a:rPr>
              <a:t>Page ? - Rehearsal pictures </a:t>
            </a:r>
            <a:endParaRPr lang="en-GB" sz="1900" b="1" dirty="0">
              <a:solidFill>
                <a:schemeClr val="tx1"/>
              </a:solidFill>
              <a:highlight>
                <a:srgbClr val="FFFF00"/>
              </a:highlight>
              <a:latin typeface="Arial" panose="020B0604020202020204" pitchFamily="34" charset="0"/>
              <a:cs typeface="Arial" panose="020B0604020202020204" pitchFamily="34" charset="0"/>
            </a:endParaRP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Rehearsal videos </a:t>
            </a: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Minutes from production meetings </a:t>
            </a: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Rehearsal Notes </a:t>
            </a:r>
          </a:p>
          <a:p>
            <a:pPr marL="0" indent="0">
              <a:buNone/>
            </a:pPr>
            <a:r>
              <a:rPr lang="en-GB" sz="1900" b="1" dirty="0">
                <a:solidFill>
                  <a:schemeClr val="tx1"/>
                </a:solidFill>
                <a:highlight>
                  <a:srgbClr val="FFFF00"/>
                </a:highlight>
                <a:latin typeface="Arial" panose="020B0604020202020204" pitchFamily="34" charset="0"/>
                <a:cs typeface="Arial" panose="020B0604020202020204" pitchFamily="34" charset="0"/>
              </a:rPr>
              <a:t>Page ? - Script analysis </a:t>
            </a:r>
          </a:p>
          <a:p>
            <a:pPr marL="0" indent="0">
              <a:buNone/>
            </a:pPr>
            <a:r>
              <a:rPr lang="en-GB" sz="1900" b="1" dirty="0">
                <a:solidFill>
                  <a:schemeClr val="tx1"/>
                </a:solidFill>
                <a:highlight>
                  <a:srgbClr val="FFFF00"/>
                </a:highlight>
                <a:latin typeface="Arial"/>
                <a:cs typeface="Arial"/>
              </a:rPr>
              <a:t>Page ? - </a:t>
            </a:r>
            <a:r>
              <a:rPr lang="en-GB" sz="1900" b="1" dirty="0">
                <a:solidFill>
                  <a:schemeClr val="tx1"/>
                </a:solidFill>
                <a:highlight>
                  <a:srgbClr val="FFFF00"/>
                </a:highlight>
                <a:latin typeface="Arial" panose="020B0604020202020204" pitchFamily="34" charset="0"/>
                <a:cs typeface="Arial" panose="020B0604020202020204" pitchFamily="34" charset="0"/>
              </a:rPr>
              <a:t>Risk assessments</a:t>
            </a:r>
          </a:p>
          <a:p>
            <a:endParaRPr lang="en-GB" dirty="0"/>
          </a:p>
        </p:txBody>
      </p:sp>
      <p:sp>
        <p:nvSpPr>
          <p:cNvPr id="4" name="Content Placeholder 2">
            <a:extLst>
              <a:ext uri="{FF2B5EF4-FFF2-40B4-BE49-F238E27FC236}">
                <a16:creationId xmlns:a16="http://schemas.microsoft.com/office/drawing/2014/main" id="{612C9A12-2767-41EC-955D-E1ECC307C5A6}"/>
              </a:ext>
            </a:extLst>
          </p:cNvPr>
          <p:cNvSpPr txBox="1">
            <a:spLocks/>
          </p:cNvSpPr>
          <p:nvPr/>
        </p:nvSpPr>
        <p:spPr>
          <a:xfrm>
            <a:off x="6456680" y="1264554"/>
            <a:ext cx="5735320" cy="5522325"/>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Budgeting Information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Budgeting plan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Set ideas &amp; designs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Costume ideas &amp; designs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Lighting Ideas &amp; designs </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Sound Ideas &amp; designs</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Marketing Ideas &amp; designs </a:t>
            </a:r>
          </a:p>
          <a:p>
            <a:pPr marL="0" indent="0">
              <a:buNone/>
            </a:pPr>
            <a:r>
              <a:rPr lang="en-GB" b="1" dirty="0">
                <a:solidFill>
                  <a:schemeClr val="tx1"/>
                </a:solidFill>
                <a:highlight>
                  <a:srgbClr val="FFFF00"/>
                </a:highlight>
                <a:latin typeface="Arial"/>
                <a:cs typeface="Arial"/>
              </a:rPr>
              <a:t>Page ? - Feedback - Tutor </a:t>
            </a:r>
            <a:r>
              <a:rPr lang="en-GB" b="1" dirty="0" err="1">
                <a:solidFill>
                  <a:schemeClr val="tx1"/>
                </a:solidFill>
                <a:highlight>
                  <a:srgbClr val="FFFF00"/>
                </a:highlight>
                <a:latin typeface="Arial"/>
                <a:cs typeface="Arial"/>
              </a:rPr>
              <a:t>obs</a:t>
            </a:r>
            <a:r>
              <a:rPr lang="en-GB" b="1" dirty="0">
                <a:solidFill>
                  <a:schemeClr val="tx1"/>
                </a:solidFill>
                <a:highlight>
                  <a:srgbClr val="FFFF00"/>
                </a:highlight>
                <a:latin typeface="Arial"/>
                <a:cs typeface="Arial"/>
              </a:rPr>
              <a:t> &amp; peer </a:t>
            </a:r>
            <a:r>
              <a:rPr lang="en-GB" b="1" dirty="0" err="1">
                <a:solidFill>
                  <a:schemeClr val="tx1"/>
                </a:solidFill>
                <a:highlight>
                  <a:srgbClr val="FFFF00"/>
                </a:highlight>
                <a:latin typeface="Arial"/>
                <a:cs typeface="Arial"/>
              </a:rPr>
              <a:t>obs</a:t>
            </a:r>
            <a:r>
              <a:rPr lang="en-GB" b="1" dirty="0">
                <a:solidFill>
                  <a:schemeClr val="tx1"/>
                </a:solidFill>
                <a:highlight>
                  <a:srgbClr val="FFFF00"/>
                </a:highlight>
                <a:latin typeface="Arial"/>
                <a:cs typeface="Arial"/>
              </a:rPr>
              <a:t> / </a:t>
            </a:r>
            <a:r>
              <a:rPr lang="en-GB" b="1" dirty="0">
                <a:solidFill>
                  <a:schemeClr val="tx1"/>
                </a:solidFill>
                <a:latin typeface="Arial"/>
                <a:cs typeface="Arial"/>
              </a:rPr>
              <a:t>				 </a:t>
            </a:r>
            <a:r>
              <a:rPr lang="en-GB" b="1" dirty="0">
                <a:solidFill>
                  <a:schemeClr val="tx1"/>
                </a:solidFill>
                <a:highlight>
                  <a:srgbClr val="FFFF00"/>
                </a:highlight>
                <a:latin typeface="Arial"/>
                <a:cs typeface="Arial"/>
              </a:rPr>
              <a:t>direction / verbal feedback </a:t>
            </a:r>
            <a:endParaRPr lang="en-GB" b="1" dirty="0">
              <a:solidFill>
                <a:schemeClr val="tx1"/>
              </a:solidFill>
              <a:highlight>
                <a:srgbClr val="FFFF00"/>
              </a:highlight>
              <a:latin typeface="Arial" panose="020B0604020202020204" pitchFamily="34" charset="0"/>
              <a:cs typeface="Arial" panose="020B0604020202020204" pitchFamily="34" charset="0"/>
            </a:endParaRPr>
          </a:p>
          <a:p>
            <a:pPr marL="0" indent="0">
              <a:buNone/>
            </a:pPr>
            <a:r>
              <a:rPr lang="en-GB" b="1" dirty="0">
                <a:solidFill>
                  <a:schemeClr val="tx1"/>
                </a:solidFill>
                <a:highlight>
                  <a:srgbClr val="FFFF00"/>
                </a:highlight>
                <a:latin typeface="Arial"/>
                <a:cs typeface="Arial"/>
              </a:rPr>
              <a:t>Page ? - My reflections</a:t>
            </a:r>
            <a:endParaRPr lang="en-GB" b="1" dirty="0">
              <a:solidFill>
                <a:schemeClr val="tx1"/>
              </a:solidFill>
              <a:highlight>
                <a:srgbClr val="FFFF00"/>
              </a:highlight>
              <a:latin typeface="Arial" panose="020B0604020202020204" pitchFamily="34" charset="0"/>
              <a:cs typeface="Arial" panose="020B0604020202020204" pitchFamily="34" charset="0"/>
            </a:endParaRP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Evaluation</a:t>
            </a:r>
          </a:p>
          <a:p>
            <a:pPr marL="0" indent="0">
              <a:buNone/>
            </a:pPr>
            <a:r>
              <a:rPr lang="en-GB" b="1" dirty="0">
                <a:solidFill>
                  <a:schemeClr val="tx1"/>
                </a:solidFill>
                <a:highlight>
                  <a:srgbClr val="FFFF00"/>
                </a:highlight>
                <a:latin typeface="Arial" panose="020B0604020202020204" pitchFamily="34" charset="0"/>
                <a:cs typeface="Arial" panose="020B0604020202020204" pitchFamily="34" charset="0"/>
              </a:rPr>
              <a:t>Page ? - Viva</a:t>
            </a:r>
          </a:p>
          <a:p>
            <a:pPr marL="0" indent="0">
              <a:buNone/>
            </a:pPr>
            <a:r>
              <a:rPr lang="en-GB" b="1" dirty="0">
                <a:solidFill>
                  <a:schemeClr val="tx1"/>
                </a:solidFill>
                <a:highlight>
                  <a:srgbClr val="FFFF00"/>
                </a:highlight>
                <a:latin typeface="Arial"/>
                <a:cs typeface="Arial"/>
              </a:rPr>
              <a:t>Page ? - Reference list/bibliography </a:t>
            </a:r>
          </a:p>
          <a:p>
            <a:pPr marL="0" indent="0">
              <a:buNone/>
            </a:pPr>
            <a:r>
              <a:rPr lang="en-GB" b="1" dirty="0">
                <a:solidFill>
                  <a:schemeClr val="tx1"/>
                </a:solidFill>
                <a:latin typeface="Arial"/>
                <a:cs typeface="Arial"/>
              </a:rPr>
              <a:t>		 </a:t>
            </a:r>
            <a:r>
              <a:rPr lang="en-GB" b="1" dirty="0">
                <a:solidFill>
                  <a:schemeClr val="tx1"/>
                </a:solidFill>
                <a:highlight>
                  <a:srgbClr val="FFFF00"/>
                </a:highlight>
                <a:latin typeface="Arial"/>
                <a:cs typeface="Arial"/>
              </a:rPr>
              <a:t>(Harvard reference)</a:t>
            </a:r>
            <a:endParaRPr lang="en-GB" dirty="0"/>
          </a:p>
        </p:txBody>
      </p:sp>
      <p:sp>
        <p:nvSpPr>
          <p:cNvPr id="5" name="TextBox 4">
            <a:extLst>
              <a:ext uri="{FF2B5EF4-FFF2-40B4-BE49-F238E27FC236}">
                <a16:creationId xmlns:a16="http://schemas.microsoft.com/office/drawing/2014/main" id="{6B288B36-FBFE-4773-8AF0-39F5450A00F7}"/>
              </a:ext>
            </a:extLst>
          </p:cNvPr>
          <p:cNvSpPr txBox="1"/>
          <p:nvPr/>
        </p:nvSpPr>
        <p:spPr>
          <a:xfrm>
            <a:off x="6096000" y="243840"/>
            <a:ext cx="5902960" cy="646331"/>
          </a:xfrm>
          <a:prstGeom prst="rect">
            <a:avLst/>
          </a:prstGeom>
          <a:noFill/>
        </p:spPr>
        <p:txBody>
          <a:bodyPr wrap="square" rtlCol="0">
            <a:spAutoFit/>
          </a:bodyPr>
          <a:lstStyle/>
          <a:p>
            <a:r>
              <a:rPr lang="en-GB" b="1" dirty="0">
                <a:highlight>
                  <a:srgbClr val="FFFF00"/>
                </a:highlight>
                <a:latin typeface="Arial" panose="020B0604020202020204" pitchFamily="34" charset="0"/>
                <a:cs typeface="Arial" panose="020B0604020202020204" pitchFamily="34" charset="0"/>
              </a:rPr>
              <a:t>Many of these slides will have multiple slides if that is so label them “Pages 2 – 4” or “Pages 5 &amp; 6”</a:t>
            </a:r>
          </a:p>
        </p:txBody>
      </p:sp>
    </p:spTree>
    <p:extLst>
      <p:ext uri="{BB962C8B-B14F-4D97-AF65-F5344CB8AC3E}">
        <p14:creationId xmlns:p14="http://schemas.microsoft.com/office/powerpoint/2010/main" val="2673082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260C-103C-4507-9DDE-6EAF8C4BCDA0}"/>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4</a:t>
            </a:r>
          </a:p>
        </p:txBody>
      </p:sp>
      <p:sp>
        <p:nvSpPr>
          <p:cNvPr id="6" name="Content Placeholder 2">
            <a:extLst>
              <a:ext uri="{FF2B5EF4-FFF2-40B4-BE49-F238E27FC236}">
                <a16:creationId xmlns:a16="http://schemas.microsoft.com/office/drawing/2014/main" id="{E4369FEA-D53F-4A69-AF06-B66AE654519E}"/>
              </a:ext>
            </a:extLst>
          </p:cNvPr>
          <p:cNvSpPr>
            <a:spLocks noGrp="1"/>
          </p:cNvSpPr>
          <p:nvPr>
            <p:ph idx="1"/>
          </p:nvPr>
        </p:nvSpPr>
        <p:spPr>
          <a:xfrm>
            <a:off x="2589212" y="2133600"/>
            <a:ext cx="8915400" cy="3777622"/>
          </a:xfrm>
        </p:spPr>
        <p:txBody>
          <a:bodyPr>
            <a:normAutofit/>
          </a:bodyPr>
          <a:lstStyle/>
          <a:p>
            <a:r>
              <a:rPr lang="en-GB" sz="2800" b="1" dirty="0">
                <a:solidFill>
                  <a:schemeClr val="tx1"/>
                </a:solidFill>
                <a:latin typeface="Arial" panose="020B0604020202020204" pitchFamily="34" charset="0"/>
                <a:cs typeface="Arial" panose="020B0604020202020204" pitchFamily="34" charset="0"/>
              </a:rPr>
              <a:t>What did I learn? </a:t>
            </a:r>
          </a:p>
          <a:p>
            <a:r>
              <a:rPr lang="en-GB" sz="2800" b="1" dirty="0">
                <a:solidFill>
                  <a:schemeClr val="tx1"/>
                </a:solidFill>
                <a:latin typeface="Arial" panose="020B0604020202020204" pitchFamily="34" charset="0"/>
                <a:cs typeface="Arial" panose="020B0604020202020204" pitchFamily="34" charset="0"/>
              </a:rPr>
              <a:t>What went well? </a:t>
            </a:r>
          </a:p>
          <a:p>
            <a:r>
              <a:rPr lang="en-GB" sz="2800" b="1" dirty="0">
                <a:solidFill>
                  <a:schemeClr val="tx1"/>
                </a:solidFill>
                <a:latin typeface="Arial" panose="020B0604020202020204" pitchFamily="34" charset="0"/>
                <a:cs typeface="Arial" panose="020B0604020202020204" pitchFamily="34" charset="0"/>
              </a:rPr>
              <a:t>What could I have done better? </a:t>
            </a:r>
          </a:p>
          <a:p>
            <a:r>
              <a:rPr lang="en-GB" sz="2800" b="1" dirty="0">
                <a:solidFill>
                  <a:schemeClr val="tx1"/>
                </a:solidFill>
                <a:latin typeface="Arial" panose="020B0604020202020204" pitchFamily="34" charset="0"/>
                <a:cs typeface="Arial" panose="020B0604020202020204" pitchFamily="34" charset="0"/>
              </a:rPr>
              <a:t>How will you use this?</a:t>
            </a:r>
          </a:p>
          <a:p>
            <a:r>
              <a:rPr lang="en-GB" sz="2800" b="1" dirty="0">
                <a:solidFill>
                  <a:schemeClr val="tx1"/>
                </a:solidFill>
                <a:latin typeface="Arial" panose="020B0604020202020204" pitchFamily="34" charset="0"/>
                <a:cs typeface="Arial" panose="020B0604020202020204" pitchFamily="34" charset="0"/>
              </a:rPr>
              <a:t>How is this going to help you in the future?</a:t>
            </a:r>
          </a:p>
          <a:p>
            <a:r>
              <a:rPr lang="en-GB" sz="2800" b="1" dirty="0">
                <a:solidFill>
                  <a:schemeClr val="tx1"/>
                </a:solidFill>
                <a:latin typeface="Arial" panose="020B0604020202020204" pitchFamily="34" charset="0"/>
                <a:cs typeface="Arial" panose="020B0604020202020204" pitchFamily="34" charset="0"/>
              </a:rPr>
              <a:t>How has your research influenced your work today?</a:t>
            </a:r>
          </a:p>
          <a:p>
            <a:endParaRPr lang="en-GB" sz="2800" b="1" dirty="0">
              <a:solidFill>
                <a:schemeClr val="tx1"/>
              </a:solidFill>
              <a:latin typeface="Arial" panose="020B0604020202020204" pitchFamily="34" charset="0"/>
              <a:cs typeface="Arial" panose="020B0604020202020204" pitchFamily="34" charset="0"/>
            </a:endParaRPr>
          </a:p>
          <a:p>
            <a:pPr marL="0" indent="0">
              <a:buNone/>
            </a:pPr>
            <a:endParaRPr lang="en-GB" sz="2800" b="1" dirty="0"/>
          </a:p>
        </p:txBody>
      </p:sp>
    </p:spTree>
    <p:extLst>
      <p:ext uri="{BB962C8B-B14F-4D97-AF65-F5344CB8AC3E}">
        <p14:creationId xmlns:p14="http://schemas.microsoft.com/office/powerpoint/2010/main" val="3749157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260C-103C-4507-9DDE-6EAF8C4BCDA0}"/>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MY REFLECTIONS – Week 5</a:t>
            </a:r>
          </a:p>
        </p:txBody>
      </p:sp>
      <p:sp>
        <p:nvSpPr>
          <p:cNvPr id="4" name="Content Placeholder 2">
            <a:extLst>
              <a:ext uri="{FF2B5EF4-FFF2-40B4-BE49-F238E27FC236}">
                <a16:creationId xmlns:a16="http://schemas.microsoft.com/office/drawing/2014/main" id="{B78FE1C0-B0C8-4B9C-B061-1AF7748B3ABC}"/>
              </a:ext>
            </a:extLst>
          </p:cNvPr>
          <p:cNvSpPr txBox="1">
            <a:spLocks/>
          </p:cNvSpPr>
          <p:nvPr/>
        </p:nvSpPr>
        <p:spPr>
          <a:xfrm>
            <a:off x="1938972" y="1818640"/>
            <a:ext cx="8915400" cy="454152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sz="2800" b="1" dirty="0">
                <a:solidFill>
                  <a:schemeClr val="tx1"/>
                </a:solidFill>
                <a:latin typeface="Arial" panose="020B0604020202020204" pitchFamily="34" charset="0"/>
                <a:cs typeface="Arial" panose="020B0604020202020204" pitchFamily="34" charset="0"/>
              </a:rPr>
              <a:t>What did I learn? </a:t>
            </a:r>
          </a:p>
          <a:p>
            <a:r>
              <a:rPr lang="en-GB" sz="2800" b="1" dirty="0">
                <a:solidFill>
                  <a:schemeClr val="tx1"/>
                </a:solidFill>
                <a:latin typeface="Arial" panose="020B0604020202020204" pitchFamily="34" charset="0"/>
                <a:cs typeface="Arial" panose="020B0604020202020204" pitchFamily="34" charset="0"/>
              </a:rPr>
              <a:t>What went well? </a:t>
            </a:r>
          </a:p>
          <a:p>
            <a:r>
              <a:rPr lang="en-GB" sz="2800" b="1" dirty="0">
                <a:solidFill>
                  <a:schemeClr val="tx1"/>
                </a:solidFill>
                <a:latin typeface="Arial" panose="020B0604020202020204" pitchFamily="34" charset="0"/>
                <a:cs typeface="Arial" panose="020B0604020202020204" pitchFamily="34" charset="0"/>
              </a:rPr>
              <a:t>What could I have done better? </a:t>
            </a:r>
          </a:p>
          <a:p>
            <a:r>
              <a:rPr lang="en-GB" sz="2800" b="1" dirty="0">
                <a:solidFill>
                  <a:schemeClr val="tx1"/>
                </a:solidFill>
                <a:latin typeface="Arial" panose="020B0604020202020204" pitchFamily="34" charset="0"/>
                <a:cs typeface="Arial" panose="020B0604020202020204" pitchFamily="34" charset="0"/>
              </a:rPr>
              <a:t>How will you use this?</a:t>
            </a:r>
          </a:p>
          <a:p>
            <a:r>
              <a:rPr lang="en-GB" sz="2800" b="1" dirty="0">
                <a:solidFill>
                  <a:schemeClr val="tx1"/>
                </a:solidFill>
                <a:latin typeface="Arial" panose="020B0604020202020204" pitchFamily="34" charset="0"/>
                <a:cs typeface="Arial" panose="020B0604020202020204" pitchFamily="34" charset="0"/>
              </a:rPr>
              <a:t>How is this going to help you in the future?</a:t>
            </a:r>
          </a:p>
          <a:p>
            <a:r>
              <a:rPr lang="en-GB" sz="2800" b="1" dirty="0">
                <a:solidFill>
                  <a:schemeClr val="tx1"/>
                </a:solidFill>
                <a:latin typeface="Arial" panose="020B0604020202020204" pitchFamily="34" charset="0"/>
                <a:cs typeface="Arial" panose="020B0604020202020204" pitchFamily="34" charset="0"/>
              </a:rPr>
              <a:t>How has your research influenced your work today?</a:t>
            </a:r>
          </a:p>
          <a:p>
            <a:endParaRPr lang="en-GB" sz="2800" b="1" dirty="0">
              <a:solidFill>
                <a:schemeClr val="tx1"/>
              </a:solidFill>
              <a:latin typeface="Arial" panose="020B0604020202020204" pitchFamily="34" charset="0"/>
              <a:cs typeface="Arial" panose="020B0604020202020204" pitchFamily="34" charset="0"/>
            </a:endParaRPr>
          </a:p>
          <a:p>
            <a:pPr marL="0" indent="0">
              <a:buNone/>
            </a:pPr>
            <a:r>
              <a:rPr lang="en-GB" sz="2800" b="1" dirty="0">
                <a:solidFill>
                  <a:schemeClr val="tx1"/>
                </a:solidFill>
                <a:latin typeface="Arial" panose="020B0604020202020204" pitchFamily="34" charset="0"/>
                <a:cs typeface="Arial" panose="020B0604020202020204" pitchFamily="34" charset="0"/>
              </a:rPr>
              <a:t>Add more weeks if needed or split into individual days if preferred.</a:t>
            </a:r>
          </a:p>
          <a:p>
            <a:endParaRPr lang="en-GB" sz="2800" b="1" dirty="0">
              <a:solidFill>
                <a:schemeClr val="tx1"/>
              </a:solidFill>
              <a:latin typeface="Arial" panose="020B0604020202020204" pitchFamily="34" charset="0"/>
              <a:cs typeface="Arial" panose="020B0604020202020204" pitchFamily="34" charset="0"/>
            </a:endParaRPr>
          </a:p>
          <a:p>
            <a:endParaRPr lang="en-GB" sz="2800" b="1" dirty="0">
              <a:solidFill>
                <a:schemeClr val="tx1"/>
              </a:solidFill>
              <a:latin typeface="Arial" panose="020B0604020202020204" pitchFamily="34" charset="0"/>
              <a:cs typeface="Arial" panose="020B0604020202020204" pitchFamily="34" charset="0"/>
            </a:endParaRPr>
          </a:p>
          <a:p>
            <a:pPr marL="0" indent="0">
              <a:buFont typeface="Wingdings 3" charset="2"/>
              <a:buNone/>
            </a:pPr>
            <a:endParaRPr lang="en-GB" sz="2800" b="1" dirty="0"/>
          </a:p>
        </p:txBody>
      </p:sp>
    </p:spTree>
    <p:extLst>
      <p:ext uri="{BB962C8B-B14F-4D97-AF65-F5344CB8AC3E}">
        <p14:creationId xmlns:p14="http://schemas.microsoft.com/office/powerpoint/2010/main" val="4164871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1901A-0A28-4ECA-8A36-A33F81254C09}"/>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EVALUATION</a:t>
            </a:r>
          </a:p>
        </p:txBody>
      </p:sp>
      <p:sp>
        <p:nvSpPr>
          <p:cNvPr id="3" name="Content Placeholder 2">
            <a:extLst>
              <a:ext uri="{FF2B5EF4-FFF2-40B4-BE49-F238E27FC236}">
                <a16:creationId xmlns:a16="http://schemas.microsoft.com/office/drawing/2014/main" id="{DC667C9B-0437-46DC-A7F9-3037F3F31B68}"/>
              </a:ext>
            </a:extLst>
          </p:cNvPr>
          <p:cNvSpPr>
            <a:spLocks noGrp="1"/>
          </p:cNvSpPr>
          <p:nvPr>
            <p:ph idx="1"/>
          </p:nvPr>
        </p:nvSpPr>
        <p:spPr>
          <a:xfrm>
            <a:off x="2428240" y="1625601"/>
            <a:ext cx="8666480" cy="4608290"/>
          </a:xfrm>
        </p:spPr>
        <p:txBody>
          <a:bodyPr>
            <a:normAutofit/>
          </a:bodyPr>
          <a:lstStyle/>
          <a:p>
            <a:r>
              <a:rPr lang="en-GB" sz="2600" b="1" dirty="0">
                <a:solidFill>
                  <a:schemeClr val="tx1"/>
                </a:solidFill>
                <a:latin typeface="Arial" panose="020B0604020202020204" pitchFamily="34" charset="0"/>
                <a:cs typeface="Arial" panose="020B0604020202020204" pitchFamily="34" charset="0"/>
              </a:rPr>
              <a:t>What progress has been made?</a:t>
            </a:r>
          </a:p>
          <a:p>
            <a:r>
              <a:rPr lang="en-GB" sz="2600" b="1" dirty="0">
                <a:solidFill>
                  <a:schemeClr val="tx1"/>
                </a:solidFill>
                <a:latin typeface="Arial" panose="020B0604020202020204" pitchFamily="34" charset="0"/>
                <a:cs typeface="Arial" panose="020B0604020202020204" pitchFamily="34" charset="0"/>
              </a:rPr>
              <a:t>What have you learnt from the project </a:t>
            </a:r>
          </a:p>
          <a:p>
            <a:r>
              <a:rPr lang="en-GB" sz="2600" b="1" dirty="0">
                <a:solidFill>
                  <a:schemeClr val="tx1"/>
                </a:solidFill>
                <a:latin typeface="Arial" panose="020B0604020202020204" pitchFamily="34" charset="0"/>
                <a:cs typeface="Arial" panose="020B0604020202020204" pitchFamily="34" charset="0"/>
              </a:rPr>
              <a:t>What skills have you developed?</a:t>
            </a:r>
          </a:p>
          <a:p>
            <a:r>
              <a:rPr lang="en-GB" sz="2600" b="1" dirty="0">
                <a:solidFill>
                  <a:schemeClr val="tx1"/>
                </a:solidFill>
                <a:latin typeface="Arial" panose="020B0604020202020204" pitchFamily="34" charset="0"/>
                <a:cs typeface="Arial" panose="020B0604020202020204" pitchFamily="34" charset="0"/>
              </a:rPr>
              <a:t>Were the desired project objectives achieved?</a:t>
            </a:r>
          </a:p>
          <a:p>
            <a:r>
              <a:rPr lang="en-GB" sz="2600" b="1" dirty="0">
                <a:solidFill>
                  <a:schemeClr val="tx1"/>
                </a:solidFill>
                <a:latin typeface="Arial" panose="020B0604020202020204" pitchFamily="34" charset="0"/>
                <a:cs typeface="Arial" panose="020B0604020202020204" pitchFamily="34" charset="0"/>
              </a:rPr>
              <a:t>Is every team member satisfied with the result?</a:t>
            </a:r>
          </a:p>
          <a:p>
            <a:r>
              <a:rPr lang="en-GB" sz="2600" b="1" dirty="0">
                <a:solidFill>
                  <a:schemeClr val="tx1"/>
                </a:solidFill>
                <a:latin typeface="Arial" panose="020B0604020202020204" pitchFamily="34" charset="0"/>
                <a:cs typeface="Arial" panose="020B0604020202020204" pitchFamily="34" charset="0"/>
              </a:rPr>
              <a:t>What could have been done better?</a:t>
            </a:r>
          </a:p>
          <a:p>
            <a:r>
              <a:rPr lang="en-GB" sz="2600" b="1" dirty="0">
                <a:solidFill>
                  <a:schemeClr val="tx1"/>
                </a:solidFill>
                <a:latin typeface="Arial" panose="020B0604020202020204" pitchFamily="34" charset="0"/>
                <a:cs typeface="Arial" panose="020B0604020202020204" pitchFamily="34" charset="0"/>
              </a:rPr>
              <a:t>What would you do differently next time?</a:t>
            </a:r>
          </a:p>
          <a:p>
            <a:r>
              <a:rPr lang="en-GB" sz="2600" b="1" dirty="0">
                <a:solidFill>
                  <a:schemeClr val="tx1"/>
                </a:solidFill>
                <a:latin typeface="Arial" panose="020B0604020202020204" pitchFamily="34" charset="0"/>
                <a:cs typeface="Arial" panose="020B0604020202020204" pitchFamily="34" charset="0"/>
              </a:rPr>
              <a:t>Set smart targets for the next project </a:t>
            </a:r>
          </a:p>
          <a:p>
            <a:endParaRPr lang="en-GB" sz="2600" b="1" dirty="0">
              <a:solidFill>
                <a:schemeClr val="tx1"/>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704479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F971C-3CC2-4673-B7AC-959B723D78D7}"/>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VIVA</a:t>
            </a:r>
          </a:p>
        </p:txBody>
      </p:sp>
      <p:sp>
        <p:nvSpPr>
          <p:cNvPr id="3" name="Content Placeholder 2">
            <a:extLst>
              <a:ext uri="{FF2B5EF4-FFF2-40B4-BE49-F238E27FC236}">
                <a16:creationId xmlns:a16="http://schemas.microsoft.com/office/drawing/2014/main" id="{3B4CD3D5-F1E1-4D2C-AB8E-3D61E572A325}"/>
              </a:ext>
            </a:extLst>
          </p:cNvPr>
          <p:cNvSpPr>
            <a:spLocks noGrp="1"/>
          </p:cNvSpPr>
          <p:nvPr>
            <p:ph idx="1"/>
          </p:nvPr>
        </p:nvSpPr>
        <p:spPr>
          <a:xfrm>
            <a:off x="2589212" y="1615440"/>
            <a:ext cx="8915400" cy="3777622"/>
          </a:xfrm>
        </p:spPr>
        <p:txBody>
          <a:bodyPr>
            <a:normAutofit fontScale="92500" lnSpcReduction="20000"/>
          </a:bodyPr>
          <a:lstStyle/>
          <a:p>
            <a:pPr marL="0" indent="0">
              <a:buNone/>
            </a:pPr>
            <a:r>
              <a:rPr lang="en-GB" sz="2400" b="1" dirty="0">
                <a:solidFill>
                  <a:schemeClr val="tx1"/>
                </a:solidFill>
                <a:latin typeface="Arial" panose="020B0604020202020204" pitchFamily="34" charset="0"/>
                <a:cs typeface="Arial" panose="020B0604020202020204" pitchFamily="34" charset="0"/>
              </a:rPr>
              <a:t>Your viva evaluation is a change to evaluate the overall process in a verbal capacity as a group. </a:t>
            </a:r>
          </a:p>
          <a:p>
            <a:pPr marL="0" indent="0">
              <a:buNone/>
            </a:pPr>
            <a:endParaRPr lang="en-GB" sz="2400" b="1" dirty="0">
              <a:solidFill>
                <a:schemeClr val="tx1"/>
              </a:solidFill>
              <a:latin typeface="Arial" panose="020B0604020202020204" pitchFamily="34" charset="0"/>
              <a:cs typeface="Arial" panose="020B0604020202020204" pitchFamily="34" charset="0"/>
            </a:endParaRPr>
          </a:p>
          <a:p>
            <a:pPr marL="0" indent="0">
              <a:buNone/>
            </a:pPr>
            <a:r>
              <a:rPr lang="en-GB" sz="2400" b="1" dirty="0">
                <a:solidFill>
                  <a:schemeClr val="tx1"/>
                </a:solidFill>
                <a:latin typeface="Arial" panose="020B0604020202020204" pitchFamily="34" charset="0"/>
                <a:cs typeface="Arial" panose="020B0604020202020204" pitchFamily="34" charset="0"/>
              </a:rPr>
              <a:t>You will be given a range of questions to discuss on camera to contribute towards your overall digital submission. </a:t>
            </a:r>
          </a:p>
          <a:p>
            <a:pPr marL="0" indent="0">
              <a:buNone/>
            </a:pPr>
            <a:endParaRPr lang="en-GB" sz="2400" b="1" dirty="0">
              <a:solidFill>
                <a:schemeClr val="tx1"/>
              </a:solidFill>
              <a:latin typeface="Arial" panose="020B0604020202020204" pitchFamily="34" charset="0"/>
              <a:cs typeface="Arial" panose="020B0604020202020204" pitchFamily="34" charset="0"/>
            </a:endParaRPr>
          </a:p>
          <a:p>
            <a:pPr marL="0" indent="0">
              <a:buNone/>
            </a:pPr>
            <a:r>
              <a:rPr lang="en-GB" sz="2400" b="1" dirty="0">
                <a:solidFill>
                  <a:schemeClr val="tx1"/>
                </a:solidFill>
                <a:latin typeface="Arial" panose="020B0604020202020204" pitchFamily="34" charset="0"/>
                <a:cs typeface="Arial" panose="020B0604020202020204" pitchFamily="34" charset="0"/>
              </a:rPr>
              <a:t>This always takes place at the end of the production process. </a:t>
            </a:r>
          </a:p>
          <a:p>
            <a:pPr marL="0" indent="0">
              <a:buNone/>
            </a:pPr>
            <a:endParaRPr lang="en-GB" sz="2400" b="1" dirty="0">
              <a:solidFill>
                <a:schemeClr val="tx1"/>
              </a:solidFill>
              <a:latin typeface="Arial" panose="020B0604020202020204" pitchFamily="34" charset="0"/>
              <a:cs typeface="Arial" panose="020B0604020202020204" pitchFamily="34" charset="0"/>
            </a:endParaRPr>
          </a:p>
          <a:p>
            <a:pPr marL="0" indent="0">
              <a:buNone/>
            </a:pPr>
            <a:r>
              <a:rPr lang="en-GB" sz="2400" b="1" dirty="0">
                <a:solidFill>
                  <a:schemeClr val="tx1"/>
                </a:solidFill>
                <a:latin typeface="Arial" panose="020B0604020202020204" pitchFamily="34" charset="0"/>
                <a:cs typeface="Arial" panose="020B0604020202020204" pitchFamily="34" charset="0"/>
              </a:rPr>
              <a:t>Add an image of your viva or copy and paste your questions and answers here. </a:t>
            </a:r>
          </a:p>
          <a:p>
            <a:endParaRPr lang="en-GB" dirty="0"/>
          </a:p>
        </p:txBody>
      </p:sp>
    </p:spTree>
    <p:extLst>
      <p:ext uri="{BB962C8B-B14F-4D97-AF65-F5344CB8AC3E}">
        <p14:creationId xmlns:p14="http://schemas.microsoft.com/office/powerpoint/2010/main" val="1888406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B503F-CDF9-4587-B42B-26197EEBE608}"/>
              </a:ext>
            </a:extLst>
          </p:cNvPr>
          <p:cNvSpPr>
            <a:spLocks noGrp="1"/>
          </p:cNvSpPr>
          <p:nvPr>
            <p:ph type="title"/>
          </p:nvPr>
        </p:nvSpPr>
        <p:spPr/>
        <p:txBody>
          <a:bodyPr/>
          <a:lstStyle/>
          <a:p>
            <a:r>
              <a:rPr lang="en-GB" b="1" u="sng" dirty="0">
                <a:latin typeface="Arial" panose="020B0604020202020204" pitchFamily="34" charset="0"/>
                <a:cs typeface="Arial" panose="020B0604020202020204" pitchFamily="34" charset="0"/>
              </a:rPr>
              <a:t>REFERENCE LIST/BIBLIOGRAPHY</a:t>
            </a:r>
          </a:p>
        </p:txBody>
      </p:sp>
      <p:sp>
        <p:nvSpPr>
          <p:cNvPr id="3" name="Content Placeholder 2">
            <a:extLst>
              <a:ext uri="{FF2B5EF4-FFF2-40B4-BE49-F238E27FC236}">
                <a16:creationId xmlns:a16="http://schemas.microsoft.com/office/drawing/2014/main" id="{9CD51D56-49B0-4B1A-8E4C-20623A3B0192}"/>
              </a:ext>
            </a:extLst>
          </p:cNvPr>
          <p:cNvSpPr>
            <a:spLocks noGrp="1"/>
          </p:cNvSpPr>
          <p:nvPr>
            <p:ph idx="1"/>
          </p:nvPr>
        </p:nvSpPr>
        <p:spPr>
          <a:xfrm>
            <a:off x="2275840" y="1605280"/>
            <a:ext cx="9228772" cy="4988560"/>
          </a:xfrm>
        </p:spPr>
        <p:txBody>
          <a:bodyPr>
            <a:normAutofit/>
          </a:bodyPr>
          <a:lstStyle/>
          <a:p>
            <a:pPr marL="0" indent="0">
              <a:buNone/>
            </a:pPr>
            <a:r>
              <a:rPr lang="en-GB" sz="1900" b="1" dirty="0">
                <a:solidFill>
                  <a:schemeClr val="tx1"/>
                </a:solidFill>
                <a:latin typeface="Arial" panose="020B0604020202020204" pitchFamily="34" charset="0"/>
                <a:cs typeface="Arial" panose="020B0604020202020204" pitchFamily="34" charset="0"/>
              </a:rPr>
              <a:t>One slide list of links to research evidence/websites/books/videos etc...</a:t>
            </a:r>
          </a:p>
          <a:p>
            <a:pPr marL="0" indent="0">
              <a:buNone/>
            </a:pPr>
            <a:r>
              <a:rPr lang="en-GB" sz="1900" b="1" u="sng" dirty="0">
                <a:solidFill>
                  <a:schemeClr val="tx1"/>
                </a:solidFill>
                <a:latin typeface="Arial" panose="020B0604020202020204" pitchFamily="34" charset="0"/>
                <a:cs typeface="Arial" panose="020B0604020202020204" pitchFamily="34" charset="0"/>
              </a:rPr>
              <a:t>Labelled like this... </a:t>
            </a:r>
          </a:p>
          <a:p>
            <a:r>
              <a:rPr lang="en-GB" dirty="0">
                <a:solidFill>
                  <a:schemeClr val="tx1"/>
                </a:solidFill>
                <a:latin typeface="Arial" panose="020B0604020202020204" pitchFamily="34" charset="0"/>
                <a:ea typeface="+mn-lt"/>
                <a:cs typeface="Arial" panose="020B0604020202020204" pitchFamily="34" charset="0"/>
              </a:rPr>
              <a:t>Book: Martin, K. (2019) </a:t>
            </a:r>
            <a:r>
              <a:rPr lang="en-GB" i="1" dirty="0">
                <a:solidFill>
                  <a:schemeClr val="tx1"/>
                </a:solidFill>
                <a:latin typeface="Arial" panose="020B0604020202020204" pitchFamily="34" charset="0"/>
                <a:ea typeface="+mn-lt"/>
                <a:cs typeface="Arial" panose="020B0604020202020204" pitchFamily="34" charset="0"/>
              </a:rPr>
              <a:t>The queen of hearts</a:t>
            </a:r>
            <a:r>
              <a:rPr lang="en-GB" dirty="0">
                <a:solidFill>
                  <a:schemeClr val="tx1"/>
                </a:solidFill>
                <a:latin typeface="Arial" panose="020B0604020202020204" pitchFamily="34" charset="0"/>
                <a:ea typeface="+mn-lt"/>
                <a:cs typeface="Arial" panose="020B0604020202020204" pitchFamily="34" charset="0"/>
              </a:rPr>
              <a:t>. New York: Berkley.</a:t>
            </a:r>
            <a:endParaRPr lang="en-GB" dirty="0">
              <a:solidFill>
                <a:schemeClr val="tx1"/>
              </a:solidFill>
              <a:latin typeface="Arial" panose="020B0604020202020204" pitchFamily="34" charset="0"/>
              <a:cs typeface="Arial" panose="020B0604020202020204" pitchFamily="34" charset="0"/>
            </a:endParaRPr>
          </a:p>
          <a:p>
            <a:r>
              <a:rPr lang="en-GB" dirty="0">
                <a:solidFill>
                  <a:schemeClr val="tx1"/>
                </a:solidFill>
                <a:latin typeface="Arial" panose="020B0604020202020204" pitchFamily="34" charset="0"/>
                <a:ea typeface="+mn-lt"/>
                <a:cs typeface="Arial" panose="020B0604020202020204" pitchFamily="34" charset="0"/>
              </a:rPr>
              <a:t>Blogs: Butterfield, L. (2019) ‘Research spotlight: I want to get high enough up the chain to pull others over the wall with me’, </a:t>
            </a:r>
            <a:r>
              <a:rPr lang="en-GB" i="1" dirty="0">
                <a:solidFill>
                  <a:schemeClr val="tx1"/>
                </a:solidFill>
                <a:latin typeface="Arial" panose="020B0604020202020204" pitchFamily="34" charset="0"/>
                <a:ea typeface="+mn-lt"/>
                <a:cs typeface="Arial" panose="020B0604020202020204" pitchFamily="34" charset="0"/>
              </a:rPr>
              <a:t>Oxford science blog</a:t>
            </a:r>
            <a:r>
              <a:rPr lang="en-GB" dirty="0">
                <a:solidFill>
                  <a:schemeClr val="tx1"/>
                </a:solidFill>
                <a:latin typeface="Arial" panose="020B0604020202020204" pitchFamily="34" charset="0"/>
                <a:ea typeface="+mn-lt"/>
                <a:cs typeface="Arial" panose="020B0604020202020204" pitchFamily="34" charset="0"/>
              </a:rPr>
              <a:t>, 1 November. Available at: </a:t>
            </a:r>
            <a:r>
              <a:rPr lang="en-GB" dirty="0">
                <a:solidFill>
                  <a:srgbClr val="FF0000"/>
                </a:solidFill>
                <a:latin typeface="Arial" panose="020B0604020202020204" pitchFamily="34" charset="0"/>
                <a:ea typeface="+mn-lt"/>
                <a:cs typeface="Arial" panose="020B0604020202020204" pitchFamily="34" charset="0"/>
                <a:hlinkClick r:id="rId2">
                  <a:extLst>
                    <a:ext uri="{A12FA001-AC4F-418D-AE19-62706E023703}">
                      <ahyp:hlinkClr xmlns:ahyp="http://schemas.microsoft.com/office/drawing/2018/hyperlinkcolor" val="tx"/>
                    </a:ext>
                  </a:extLst>
                </a:hlinkClick>
              </a:rPr>
              <a:t>http://www.ox.ac.uk/news/science-blog</a:t>
            </a:r>
            <a:r>
              <a:rPr lang="en-GB" dirty="0">
                <a:solidFill>
                  <a:schemeClr val="tx1"/>
                </a:solidFill>
                <a:latin typeface="Arial" panose="020B0604020202020204" pitchFamily="34" charset="0"/>
                <a:ea typeface="+mn-lt"/>
                <a:cs typeface="Arial" panose="020B0604020202020204" pitchFamily="34" charset="0"/>
              </a:rPr>
              <a:t> (Accessed 5 November 2019).</a:t>
            </a:r>
          </a:p>
          <a:p>
            <a:r>
              <a:rPr lang="en-GB" dirty="0">
                <a:solidFill>
                  <a:schemeClr val="tx1"/>
                </a:solidFill>
                <a:latin typeface="Arial" panose="020B0604020202020204" pitchFamily="34" charset="0"/>
                <a:ea typeface="+mn-lt"/>
                <a:cs typeface="Arial" panose="020B0604020202020204" pitchFamily="34" charset="0"/>
              </a:rPr>
              <a:t>Website: Raiford, T. (2015) </a:t>
            </a:r>
            <a:r>
              <a:rPr lang="en-GB" i="1" dirty="0">
                <a:solidFill>
                  <a:schemeClr val="tx1"/>
                </a:solidFill>
                <a:latin typeface="Arial" panose="020B0604020202020204" pitchFamily="34" charset="0"/>
                <a:ea typeface="+mn-lt"/>
                <a:cs typeface="Arial" panose="020B0604020202020204" pitchFamily="34" charset="0"/>
              </a:rPr>
              <a:t>20 amazing dog breeds from England</a:t>
            </a:r>
            <a:r>
              <a:rPr lang="en-GB" dirty="0">
                <a:solidFill>
                  <a:schemeClr val="tx1"/>
                </a:solidFill>
                <a:latin typeface="Arial" panose="020B0604020202020204" pitchFamily="34" charset="0"/>
                <a:ea typeface="+mn-lt"/>
                <a:cs typeface="Arial" panose="020B0604020202020204" pitchFamily="34" charset="0"/>
              </a:rPr>
              <a:t>. Available at </a:t>
            </a:r>
            <a:r>
              <a:rPr lang="en-GB" u="sng" dirty="0">
                <a:solidFill>
                  <a:srgbClr val="FF0000"/>
                </a:solidFill>
                <a:latin typeface="Arial" panose="020B0604020202020204" pitchFamily="34" charset="0"/>
                <a:ea typeface="+mn-lt"/>
                <a:cs typeface="Arial" panose="020B0604020202020204" pitchFamily="34" charset="0"/>
                <a:hlinkClick r:id="rId3">
                  <a:extLst>
                    <a:ext uri="{A12FA001-AC4F-418D-AE19-62706E023703}">
                      <ahyp:hlinkClr xmlns:ahyp="http://schemas.microsoft.com/office/drawing/2018/hyperlinkcolor" val="tx"/>
                    </a:ext>
                  </a:extLst>
                </a:hlinkClick>
              </a:rPr>
              <a:t>https://puppytoob.com/ </a:t>
            </a:r>
            <a:r>
              <a:rPr lang="en-GB" dirty="0">
                <a:solidFill>
                  <a:schemeClr val="tx1"/>
                </a:solidFill>
                <a:latin typeface="Arial" panose="020B0604020202020204" pitchFamily="34" charset="0"/>
                <a:ea typeface="+mn-lt"/>
                <a:cs typeface="Arial" panose="020B0604020202020204" pitchFamily="34" charset="0"/>
              </a:rPr>
              <a:t>(Accessed: 6 November 2019).</a:t>
            </a:r>
            <a:endParaRPr lang="en-GB" dirty="0">
              <a:solidFill>
                <a:schemeClr val="tx1"/>
              </a:solidFill>
              <a:latin typeface="Arial" panose="020B0604020202020204" pitchFamily="34" charset="0"/>
              <a:cs typeface="Arial" panose="020B0604020202020204" pitchFamily="34" charset="0"/>
            </a:endParaRPr>
          </a:p>
          <a:p>
            <a:endParaRPr lang="en-GB" dirty="0">
              <a:solidFill>
                <a:schemeClr val="tx1"/>
              </a:solidFill>
              <a:latin typeface="Arial" panose="020B0604020202020204" pitchFamily="34" charset="0"/>
              <a:cs typeface="Arial" panose="020B0604020202020204" pitchFamily="34" charset="0"/>
            </a:endParaRPr>
          </a:p>
          <a:p>
            <a:pPr marL="0" indent="0">
              <a:buNone/>
            </a:pPr>
            <a:r>
              <a:rPr lang="en-GB" sz="1900" b="1" u="sng" dirty="0">
                <a:solidFill>
                  <a:schemeClr val="tx1"/>
                </a:solidFill>
                <a:latin typeface="Arial" panose="020B0604020202020204" pitchFamily="34" charset="0"/>
                <a:cs typeface="Arial" panose="020B0604020202020204" pitchFamily="34" charset="0"/>
              </a:rPr>
              <a:t>Links to Harvard Referencing guides/support...</a:t>
            </a:r>
          </a:p>
          <a:p>
            <a:r>
              <a:rPr lang="en-GB" dirty="0">
                <a:solidFill>
                  <a:srgbClr val="FF0000"/>
                </a:solidFill>
                <a:latin typeface="Arial" panose="020B0604020202020204" pitchFamily="34" charset="0"/>
                <a:ea typeface="+mn-lt"/>
                <a:cs typeface="Arial" panose="020B0604020202020204" pitchFamily="34" charset="0"/>
                <a:hlinkClick r:id="rId4">
                  <a:extLst>
                    <a:ext uri="{A12FA001-AC4F-418D-AE19-62706E023703}">
                      <ahyp:hlinkClr xmlns:ahyp="http://schemas.microsoft.com/office/drawing/2018/hyperlinkcolor" val="tx"/>
                    </a:ext>
                  </a:extLst>
                </a:hlinkClick>
              </a:rPr>
              <a:t>Guide to referencing using the Harvard system (bradford.ac.uk)</a:t>
            </a:r>
          </a:p>
          <a:p>
            <a:r>
              <a:rPr lang="en-GB" dirty="0">
                <a:solidFill>
                  <a:srgbClr val="FF0000"/>
                </a:solidFill>
                <a:latin typeface="Arial" panose="020B0604020202020204" pitchFamily="34" charset="0"/>
                <a:ea typeface="+mn-lt"/>
                <a:cs typeface="Arial" panose="020B0604020202020204" pitchFamily="34" charset="0"/>
                <a:hlinkClick r:id="rId5">
                  <a:extLst>
                    <a:ext uri="{A12FA001-AC4F-418D-AE19-62706E023703}">
                      <ahyp:hlinkClr xmlns:ahyp="http://schemas.microsoft.com/office/drawing/2018/hyperlinkcolor" val="tx"/>
                    </a:ext>
                  </a:extLst>
                </a:hlinkClick>
              </a:rPr>
              <a:t>FREE Harvard Referencing Generator &amp; Guide | Cite This For Me</a:t>
            </a:r>
          </a:p>
          <a:p>
            <a:r>
              <a:rPr lang="en-GB" dirty="0">
                <a:solidFill>
                  <a:srgbClr val="FF0000"/>
                </a:solidFill>
                <a:latin typeface="Arial" panose="020B0604020202020204" pitchFamily="34" charset="0"/>
                <a:ea typeface="+mn-lt"/>
                <a:cs typeface="Arial" panose="020B0604020202020204" pitchFamily="34" charset="0"/>
                <a:hlinkClick r:id="rId6">
                  <a:extLst>
                    <a:ext uri="{A12FA001-AC4F-418D-AE19-62706E023703}">
                      <ahyp:hlinkClr xmlns:ahyp="http://schemas.microsoft.com/office/drawing/2018/hyperlinkcolor" val="tx"/>
                    </a:ext>
                  </a:extLst>
                </a:hlinkClick>
              </a:rPr>
              <a:t>FREE Citation Machine: Accurate &amp; Easy-to-Use | Cite This For Me</a:t>
            </a:r>
            <a:endParaRPr lang="en-GB" dirty="0">
              <a:solidFill>
                <a:srgbClr val="FF0000"/>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912266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9BFEB-E6FF-4226-AEEB-E9A1ED1D9B1F}"/>
              </a:ext>
            </a:extLst>
          </p:cNvPr>
          <p:cNvSpPr>
            <a:spLocks noGrp="1"/>
          </p:cNvSpPr>
          <p:nvPr>
            <p:ph type="title"/>
          </p:nvPr>
        </p:nvSpPr>
        <p:spPr>
          <a:xfrm>
            <a:off x="2397760" y="583470"/>
            <a:ext cx="9602787" cy="1580610"/>
          </a:xfrm>
        </p:spPr>
        <p:txBody>
          <a:bodyPr>
            <a:noAutofit/>
          </a:bodyPr>
          <a:lstStyle/>
          <a:p>
            <a:r>
              <a:rPr lang="en-GB" sz="4800" b="1" dirty="0">
                <a:solidFill>
                  <a:schemeClr val="tx1"/>
                </a:solidFill>
                <a:latin typeface="Arial" panose="020B0604020202020204" pitchFamily="34" charset="0"/>
                <a:cs typeface="Arial" panose="020B0604020202020204" pitchFamily="34" charset="0"/>
              </a:rPr>
              <a:t>THE FOLLOWING SLIDES CONTAIN…</a:t>
            </a:r>
            <a:br>
              <a:rPr lang="en-GB" sz="4800" dirty="0">
                <a:solidFill>
                  <a:schemeClr val="tx1"/>
                </a:solidFill>
                <a:latin typeface="Arial" panose="020B0604020202020204" pitchFamily="34" charset="0"/>
                <a:cs typeface="Arial" panose="020B0604020202020204" pitchFamily="34" charset="0"/>
              </a:rPr>
            </a:br>
            <a:endParaRPr lang="en-GB" sz="4800"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501660E-F1FE-48B5-A6DD-9133A4296FE4}"/>
              </a:ext>
            </a:extLst>
          </p:cNvPr>
          <p:cNvSpPr>
            <a:spLocks noGrp="1"/>
          </p:cNvSpPr>
          <p:nvPr>
            <p:ph idx="1"/>
          </p:nvPr>
        </p:nvSpPr>
        <p:spPr>
          <a:xfrm>
            <a:off x="1294606" y="2576509"/>
            <a:ext cx="9602788" cy="3478851"/>
          </a:xfrm>
        </p:spPr>
        <p:txBody>
          <a:bodyPr>
            <a:normAutofit/>
          </a:bodyPr>
          <a:lstStyle/>
          <a:p>
            <a:r>
              <a:rPr lang="en-GB" sz="3200" b="1" dirty="0">
                <a:solidFill>
                  <a:schemeClr val="tx1"/>
                </a:solidFill>
                <a:latin typeface="Arial" panose="020B0604020202020204" pitchFamily="34" charset="0"/>
                <a:cs typeface="Arial" panose="020B0604020202020204" pitchFamily="34" charset="0"/>
              </a:rPr>
              <a:t>EXTRA TIPS FOR REFLECTIVE WRITING </a:t>
            </a:r>
          </a:p>
          <a:p>
            <a:r>
              <a:rPr lang="en-GB" sz="3200" b="1" dirty="0">
                <a:solidFill>
                  <a:schemeClr val="tx1"/>
                </a:solidFill>
                <a:latin typeface="Arial" panose="020B0604020202020204" pitchFamily="34" charset="0"/>
                <a:cs typeface="Arial" panose="020B0604020202020204" pitchFamily="34" charset="0"/>
              </a:rPr>
              <a:t>SOME HELPFUL BOOKS TO READ</a:t>
            </a:r>
          </a:p>
          <a:p>
            <a:r>
              <a:rPr lang="en-GB" sz="3200" b="1" dirty="0">
                <a:solidFill>
                  <a:schemeClr val="tx1"/>
                </a:solidFill>
                <a:latin typeface="Arial" panose="020B0604020202020204" pitchFamily="34" charset="0"/>
                <a:cs typeface="Arial" panose="020B0604020202020204" pitchFamily="34" charset="0"/>
              </a:rPr>
              <a:t>THE GRADING MATRIX, TO HELP YOU INCLUDE THE CORRECT ELEMENTS</a:t>
            </a:r>
          </a:p>
          <a:p>
            <a:r>
              <a:rPr lang="en-GB" sz="3200" b="1" dirty="0">
                <a:solidFill>
                  <a:schemeClr val="tx1"/>
                </a:solidFill>
                <a:latin typeface="Arial" panose="020B0604020202020204" pitchFamily="34" charset="0"/>
                <a:cs typeface="Arial" panose="020B0604020202020204" pitchFamily="34" charset="0"/>
              </a:rPr>
              <a:t>SOME IMPORTANT INFORMATION FOR ANY FURTHER GUIDANCE.</a:t>
            </a:r>
          </a:p>
        </p:txBody>
      </p:sp>
    </p:spTree>
    <p:extLst>
      <p:ext uri="{BB962C8B-B14F-4D97-AF65-F5344CB8AC3E}">
        <p14:creationId xmlns:p14="http://schemas.microsoft.com/office/powerpoint/2010/main" val="1362177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4EAEA-4369-4991-B389-CD555A3C229A}"/>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FURTHER GUIDANCE - Reflective Writing </a:t>
            </a:r>
          </a:p>
        </p:txBody>
      </p:sp>
      <p:sp>
        <p:nvSpPr>
          <p:cNvPr id="3" name="Content Placeholder 2">
            <a:extLst>
              <a:ext uri="{FF2B5EF4-FFF2-40B4-BE49-F238E27FC236}">
                <a16:creationId xmlns:a16="http://schemas.microsoft.com/office/drawing/2014/main" id="{C18A172A-A592-4517-BFBE-0D4AD2BEE7E6}"/>
              </a:ext>
            </a:extLst>
          </p:cNvPr>
          <p:cNvSpPr>
            <a:spLocks noGrp="1"/>
          </p:cNvSpPr>
          <p:nvPr>
            <p:ph idx="1"/>
          </p:nvPr>
        </p:nvSpPr>
        <p:spPr/>
        <p:txBody>
          <a:bodyPr>
            <a:normAutofit/>
          </a:bodyPr>
          <a:lstStyle/>
          <a:p>
            <a:pPr marL="0" indent="0">
              <a:buNone/>
            </a:pPr>
            <a:r>
              <a:rPr lang="en-GB" sz="3600" b="1" dirty="0">
                <a:solidFill>
                  <a:schemeClr val="tx1"/>
                </a:solidFill>
                <a:highlight>
                  <a:srgbClr val="FFFF00"/>
                </a:highlight>
                <a:latin typeface="Arial" panose="020B0604020202020204" pitchFamily="34" charset="0"/>
                <a:cs typeface="Arial" panose="020B0604020202020204" pitchFamily="34" charset="0"/>
              </a:rPr>
              <a:t>‘It is not sufficient to have an experience in order to learn. Without reflecting on this experience it may quickly be forgotten, or its learning potential lost.’ (Gibbs, 1988, p9)</a:t>
            </a:r>
          </a:p>
          <a:p>
            <a:endParaRPr lang="en-GB" dirty="0"/>
          </a:p>
        </p:txBody>
      </p:sp>
    </p:spTree>
    <p:extLst>
      <p:ext uri="{BB962C8B-B14F-4D97-AF65-F5344CB8AC3E}">
        <p14:creationId xmlns:p14="http://schemas.microsoft.com/office/powerpoint/2010/main" val="9571172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1FDE-A211-4015-9CB8-4638B180DAB8}"/>
              </a:ext>
            </a:extLst>
          </p:cNvPr>
          <p:cNvSpPr>
            <a:spLocks noGrp="1"/>
          </p:cNvSpPr>
          <p:nvPr>
            <p:ph type="title"/>
          </p:nvPr>
        </p:nvSpPr>
        <p:spPr/>
        <p:txBody>
          <a:bodyPr/>
          <a:lstStyle/>
          <a:p>
            <a:r>
              <a:rPr lang="en-GB"/>
              <a:t> </a:t>
            </a:r>
          </a:p>
        </p:txBody>
      </p:sp>
      <p:pic>
        <p:nvPicPr>
          <p:cNvPr id="4" name="Content Placeholder 3">
            <a:extLst>
              <a:ext uri="{FF2B5EF4-FFF2-40B4-BE49-F238E27FC236}">
                <a16:creationId xmlns:a16="http://schemas.microsoft.com/office/drawing/2014/main" id="{2D1C630B-D77C-40EE-9F8A-4299ED41FA1F}"/>
              </a:ext>
            </a:extLst>
          </p:cNvPr>
          <p:cNvPicPr>
            <a:picLocks noGrp="1" noChangeAspect="1"/>
          </p:cNvPicPr>
          <p:nvPr>
            <p:ph idx="1"/>
          </p:nvPr>
        </p:nvPicPr>
        <p:blipFill>
          <a:blip r:embed="rId2"/>
          <a:stretch>
            <a:fillRect/>
          </a:stretch>
        </p:blipFill>
        <p:spPr>
          <a:xfrm>
            <a:off x="2164668" y="1532432"/>
            <a:ext cx="8519430" cy="5137608"/>
          </a:xfrm>
          <a:prstGeom prst="rect">
            <a:avLst/>
          </a:prstGeom>
        </p:spPr>
      </p:pic>
      <p:sp>
        <p:nvSpPr>
          <p:cNvPr id="5" name="Rectangle 4">
            <a:extLst>
              <a:ext uri="{FF2B5EF4-FFF2-40B4-BE49-F238E27FC236}">
                <a16:creationId xmlns:a16="http://schemas.microsoft.com/office/drawing/2014/main" id="{83965E46-141D-4C5E-BF97-CC541BE5326F}"/>
              </a:ext>
            </a:extLst>
          </p:cNvPr>
          <p:cNvSpPr/>
          <p:nvPr/>
        </p:nvSpPr>
        <p:spPr>
          <a:xfrm>
            <a:off x="2083388" y="223520"/>
            <a:ext cx="8117874" cy="1200329"/>
          </a:xfrm>
          <a:prstGeom prst="rect">
            <a:avLst/>
          </a:prstGeom>
        </p:spPr>
        <p:txBody>
          <a:bodyPr wrap="square">
            <a:spAutoFit/>
          </a:bodyPr>
          <a:lstStyle/>
          <a:p>
            <a:r>
              <a:rPr lang="en-GB" sz="3600" b="1" dirty="0">
                <a:latin typeface="Arial" panose="020B0604020202020204" pitchFamily="34" charset="0"/>
                <a:cs typeface="Arial" panose="020B0604020202020204" pitchFamily="34" charset="0"/>
              </a:rPr>
              <a:t>Reflection before, during and after a learning process (Schön, 1983)</a:t>
            </a:r>
          </a:p>
        </p:txBody>
      </p:sp>
    </p:spTree>
    <p:extLst>
      <p:ext uri="{BB962C8B-B14F-4D97-AF65-F5344CB8AC3E}">
        <p14:creationId xmlns:p14="http://schemas.microsoft.com/office/powerpoint/2010/main" val="499275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1F9A-2FEF-4AEC-80D0-85C68AE7AF81}"/>
              </a:ext>
            </a:extLst>
          </p:cNvPr>
          <p:cNvSpPr>
            <a:spLocks noGrp="1"/>
          </p:cNvSpPr>
          <p:nvPr>
            <p:ph type="title"/>
          </p:nvPr>
        </p:nvSpPr>
        <p:spPr/>
        <p:txBody>
          <a:bodyPr/>
          <a:lstStyle/>
          <a:p>
            <a:r>
              <a:rPr lang="en-GB"/>
              <a:t> </a:t>
            </a:r>
          </a:p>
        </p:txBody>
      </p:sp>
      <p:pic>
        <p:nvPicPr>
          <p:cNvPr id="4" name="Content Placeholder 3">
            <a:extLst>
              <a:ext uri="{FF2B5EF4-FFF2-40B4-BE49-F238E27FC236}">
                <a16:creationId xmlns:a16="http://schemas.microsoft.com/office/drawing/2014/main" id="{8F1C1256-B1FC-41EA-98B2-BA5F0C0CDC9D}"/>
              </a:ext>
            </a:extLst>
          </p:cNvPr>
          <p:cNvPicPr>
            <a:picLocks noGrp="1" noChangeAspect="1"/>
          </p:cNvPicPr>
          <p:nvPr>
            <p:ph idx="1"/>
          </p:nvPr>
        </p:nvPicPr>
        <p:blipFill>
          <a:blip r:embed="rId2"/>
          <a:stretch>
            <a:fillRect/>
          </a:stretch>
        </p:blipFill>
        <p:spPr>
          <a:xfrm>
            <a:off x="2592925" y="425581"/>
            <a:ext cx="8672660" cy="6169398"/>
          </a:xfrm>
          <a:prstGeom prst="rect">
            <a:avLst/>
          </a:prstGeom>
        </p:spPr>
      </p:pic>
    </p:spTree>
    <p:extLst>
      <p:ext uri="{BB962C8B-B14F-4D97-AF65-F5344CB8AC3E}">
        <p14:creationId xmlns:p14="http://schemas.microsoft.com/office/powerpoint/2010/main" val="24375683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B51E8-6A18-4B82-AE2D-6CD6E82FF9D1}"/>
              </a:ext>
            </a:extLst>
          </p:cNvPr>
          <p:cNvSpPr>
            <a:spLocks noGrp="1"/>
          </p:cNvSpPr>
          <p:nvPr>
            <p:ph type="title"/>
          </p:nvPr>
        </p:nvSpPr>
        <p:spPr/>
        <p:txBody>
          <a:bodyPr/>
          <a:lstStyle/>
          <a:p>
            <a:r>
              <a:rPr lang="en-GB" b="1" u="sng">
                <a:solidFill>
                  <a:schemeClr val="tx1"/>
                </a:solidFill>
                <a:latin typeface="Arial" panose="020B0604020202020204" pitchFamily="34" charset="0"/>
                <a:cs typeface="Arial" panose="020B0604020202020204" pitchFamily="34" charset="0"/>
              </a:rPr>
              <a:t>Scrapbook Guidance – Hints and suggestions</a:t>
            </a:r>
          </a:p>
        </p:txBody>
      </p:sp>
      <p:sp>
        <p:nvSpPr>
          <p:cNvPr id="3" name="Content Placeholder 2">
            <a:extLst>
              <a:ext uri="{FF2B5EF4-FFF2-40B4-BE49-F238E27FC236}">
                <a16:creationId xmlns:a16="http://schemas.microsoft.com/office/drawing/2014/main" id="{F58ACAB8-1A50-46B6-8C14-8DCC3DED0203}"/>
              </a:ext>
            </a:extLst>
          </p:cNvPr>
          <p:cNvSpPr>
            <a:spLocks noGrp="1"/>
          </p:cNvSpPr>
          <p:nvPr>
            <p:ph idx="1"/>
          </p:nvPr>
        </p:nvSpPr>
        <p:spPr>
          <a:xfrm>
            <a:off x="2592925" y="2236925"/>
            <a:ext cx="8596668" cy="3996965"/>
          </a:xfrm>
        </p:spPr>
        <p:txBody>
          <a:bodyPr>
            <a:noAutofit/>
          </a:bodyPr>
          <a:lstStyle/>
          <a:p>
            <a:pPr marL="0" indent="0">
              <a:buNone/>
            </a:pPr>
            <a:r>
              <a:rPr lang="en-GB" sz="3600" b="1" dirty="0">
                <a:solidFill>
                  <a:schemeClr val="tx1"/>
                </a:solidFill>
                <a:latin typeface="Arial" panose="020B0604020202020204" pitchFamily="34" charset="0"/>
                <a:cs typeface="Arial" panose="020B0604020202020204" pitchFamily="34" charset="0"/>
              </a:rPr>
              <a:t>1) All scrapbooks should be submitted in PowerPoint format. If you would like to use include drawings, sketches etc then please photograph these and embed them into your scrapbooks. </a:t>
            </a:r>
          </a:p>
        </p:txBody>
      </p:sp>
    </p:spTree>
    <p:extLst>
      <p:ext uri="{BB962C8B-B14F-4D97-AF65-F5344CB8AC3E}">
        <p14:creationId xmlns:p14="http://schemas.microsoft.com/office/powerpoint/2010/main" val="1435621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A363F-C55D-4A8D-A363-57888AC69079}"/>
              </a:ext>
            </a:extLst>
          </p:cNvPr>
          <p:cNvSpPr>
            <a:spLocks noGrp="1"/>
          </p:cNvSpPr>
          <p:nvPr>
            <p:ph type="title"/>
          </p:nvPr>
        </p:nvSpPr>
        <p:spPr>
          <a:xfrm>
            <a:off x="2463116" y="390430"/>
            <a:ext cx="8911687" cy="1280890"/>
          </a:xfrm>
        </p:spPr>
        <p:txBody>
          <a:bodyPr>
            <a:normAutofit fontScale="90000"/>
          </a:bodyPr>
          <a:lstStyle/>
          <a:p>
            <a:r>
              <a:rPr lang="en-GB" sz="4000" b="1" dirty="0">
                <a:latin typeface="Arial" panose="020B0604020202020204" pitchFamily="34" charset="0"/>
                <a:cs typeface="Arial" panose="020B0604020202020204" pitchFamily="34" charset="0"/>
              </a:rPr>
              <a:t>INTRODUCTION</a:t>
            </a:r>
            <a:br>
              <a:rPr lang="en-GB" sz="4000" b="1" dirty="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(Project Title)</a:t>
            </a:r>
          </a:p>
        </p:txBody>
      </p:sp>
      <p:sp>
        <p:nvSpPr>
          <p:cNvPr id="3" name="Content Placeholder 2">
            <a:extLst>
              <a:ext uri="{FF2B5EF4-FFF2-40B4-BE49-F238E27FC236}">
                <a16:creationId xmlns:a16="http://schemas.microsoft.com/office/drawing/2014/main" id="{1E115DBE-A4BE-45FB-AE88-00A92BDBB1F6}"/>
              </a:ext>
            </a:extLst>
          </p:cNvPr>
          <p:cNvSpPr>
            <a:spLocks noGrp="1"/>
          </p:cNvSpPr>
          <p:nvPr>
            <p:ph idx="1"/>
          </p:nvPr>
        </p:nvSpPr>
        <p:spPr>
          <a:xfrm>
            <a:off x="2164079" y="1758410"/>
            <a:ext cx="9509760" cy="4709160"/>
          </a:xfrm>
        </p:spPr>
        <p:txBody>
          <a:bodyPr vert="horz" lIns="91440" tIns="45720" rIns="91440" bIns="45720" rtlCol="0" anchor="t">
            <a:normAutofit fontScale="85000" lnSpcReduction="20000"/>
          </a:bodyPr>
          <a:lstStyle/>
          <a:p>
            <a:r>
              <a:rPr lang="en-GB" sz="2000" b="1" dirty="0">
                <a:solidFill>
                  <a:schemeClr val="tx1"/>
                </a:solidFill>
                <a:latin typeface="Arial" panose="020B0604020202020204" pitchFamily="34" charset="0"/>
                <a:cs typeface="Arial" panose="020B0604020202020204" pitchFamily="34" charset="0"/>
              </a:rPr>
              <a:t>What is this project? A screen performance, a stage performance, a musical, a live theatre performance?</a:t>
            </a:r>
          </a:p>
          <a:p>
            <a:r>
              <a:rPr lang="en-GB" sz="1000" b="1" dirty="0">
                <a:solidFill>
                  <a:schemeClr val="tx1"/>
                </a:solidFill>
                <a:latin typeface="Arial"/>
                <a:cs typeface="Arial"/>
              </a:rPr>
              <a:t>This project is a live theatre performance, which means </a:t>
            </a:r>
            <a:endParaRPr lang="en-GB" sz="1000" b="1" dirty="0">
              <a:solidFill>
                <a:schemeClr val="tx1"/>
              </a:solidFill>
              <a:latin typeface="Arial" panose="020B0604020202020204" pitchFamily="34" charset="0"/>
              <a:cs typeface="Arial" panose="020B0604020202020204" pitchFamily="34" charset="0"/>
            </a:endParaRPr>
          </a:p>
          <a:p>
            <a:r>
              <a:rPr lang="en-GB" sz="2000" b="1" dirty="0">
                <a:solidFill>
                  <a:schemeClr val="tx1"/>
                </a:solidFill>
                <a:latin typeface="Arial"/>
                <a:cs typeface="Arial"/>
              </a:rPr>
              <a:t>What have I been asked to do? (What is my role Production and performance?)</a:t>
            </a:r>
          </a:p>
          <a:p>
            <a:r>
              <a:rPr lang="en-GB" sz="1000" b="1" dirty="0">
                <a:solidFill>
                  <a:schemeClr val="tx1"/>
                </a:solidFill>
                <a:latin typeface="Arial" panose="020B0604020202020204" pitchFamily="34" charset="0"/>
                <a:cs typeface="Arial" panose="020B0604020202020204" pitchFamily="34" charset="0"/>
              </a:rPr>
              <a:t>My role for the production side of the project was me focusing on Lighting, Lighting is one of the key parts of the performance, as it helps to tell the story of what is going on,  I first taught the basic of the lighting board, then carried out my own personal research about it too.  After  trying to learn the basics of the board I then propose the idea of moving certain light angles to help the audience to not look into a black scene. Once that was done we where behind schedule for recoding all the cues. On  day one of recording cues which was a Monday I worked on scene 1 to scene 20, which I hoped to get to on the Thursday I was in. Day two I programmed cues 20 to 52 this took </a:t>
            </a:r>
            <a:r>
              <a:rPr lang="en-GB" sz="1000" b="1" dirty="0" err="1">
                <a:solidFill>
                  <a:schemeClr val="tx1"/>
                </a:solidFill>
                <a:latin typeface="Arial" panose="020B0604020202020204" pitchFamily="34" charset="0"/>
                <a:cs typeface="Arial" panose="020B0604020202020204" pitchFamily="34" charset="0"/>
              </a:rPr>
              <a:t>abit</a:t>
            </a:r>
            <a:r>
              <a:rPr lang="en-GB" sz="1000" b="1" dirty="0">
                <a:solidFill>
                  <a:schemeClr val="tx1"/>
                </a:solidFill>
                <a:latin typeface="Arial" panose="020B0604020202020204" pitchFamily="34" charset="0"/>
                <a:cs typeface="Arial" panose="020B0604020202020204" pitchFamily="34" charset="0"/>
              </a:rPr>
              <a:t> of time to record as we had rehearsal going on Which took </a:t>
            </a:r>
            <a:r>
              <a:rPr lang="en-GB" sz="1000" b="1" dirty="0" err="1">
                <a:solidFill>
                  <a:schemeClr val="tx1"/>
                </a:solidFill>
                <a:latin typeface="Arial" panose="020B0604020202020204" pitchFamily="34" charset="0"/>
                <a:cs typeface="Arial" panose="020B0604020202020204" pitchFamily="34" charset="0"/>
              </a:rPr>
              <a:t>abit</a:t>
            </a:r>
            <a:r>
              <a:rPr lang="en-GB" sz="1000" b="1" dirty="0">
                <a:solidFill>
                  <a:schemeClr val="tx1"/>
                </a:solidFill>
                <a:latin typeface="Arial" panose="020B0604020202020204" pitchFamily="34" charset="0"/>
                <a:cs typeface="Arial" panose="020B0604020202020204" pitchFamily="34" charset="0"/>
              </a:rPr>
              <a:t> of my time. On day 3 I programmed 52 to 85 cues of the </a:t>
            </a:r>
            <a:r>
              <a:rPr lang="en-GB" sz="1000" b="1" dirty="0" err="1">
                <a:solidFill>
                  <a:schemeClr val="tx1"/>
                </a:solidFill>
                <a:latin typeface="Arial" panose="020B0604020202020204" pitchFamily="34" charset="0"/>
                <a:cs typeface="Arial" panose="020B0604020202020204" pitchFamily="34" charset="0"/>
              </a:rPr>
              <a:t>musi</a:t>
            </a:r>
            <a:r>
              <a:rPr lang="en-GB" sz="1000" b="1" dirty="0">
                <a:solidFill>
                  <a:schemeClr val="tx1"/>
                </a:solidFill>
                <a:latin typeface="Arial" panose="020B0604020202020204" pitchFamily="34" charset="0"/>
                <a:cs typeface="Arial" panose="020B0604020202020204" pitchFamily="34" charset="0"/>
              </a:rPr>
              <a:t> c scene of honour, this music scene was the most painful and </a:t>
            </a:r>
            <a:r>
              <a:rPr lang="en-GB" sz="1000" b="1" dirty="0" err="1">
                <a:solidFill>
                  <a:schemeClr val="tx1"/>
                </a:solidFill>
                <a:latin typeface="Arial" panose="020B0604020202020204" pitchFamily="34" charset="0"/>
                <a:cs typeface="Arial" panose="020B0604020202020204" pitchFamily="34" charset="0"/>
              </a:rPr>
              <a:t>abit</a:t>
            </a:r>
            <a:r>
              <a:rPr lang="en-GB" sz="1000" b="1" dirty="0">
                <a:solidFill>
                  <a:schemeClr val="tx1"/>
                </a:solidFill>
                <a:latin typeface="Arial" panose="020B0604020202020204" pitchFamily="34" charset="0"/>
                <a:cs typeface="Arial" panose="020B0604020202020204" pitchFamily="34" charset="0"/>
              </a:rPr>
              <a:t> joyful at the same time. It was painful because I had to update cues, record more cues in-between other cues. It was joyful at the same time because I learned how to operate the moving lights into a sequence, this helped me a lot as I only needed to press the go button the rest of the cues would go after a certain wait time, that I would of given it, finally on day 4 I finished of all 102 cues for the performance.</a:t>
            </a:r>
          </a:p>
          <a:p>
            <a:r>
              <a:rPr lang="en-GB" sz="1000" b="1" dirty="0">
                <a:solidFill>
                  <a:schemeClr val="tx1"/>
                </a:solidFill>
                <a:latin typeface="Arial" panose="020B0604020202020204" pitchFamily="34" charset="0"/>
                <a:cs typeface="Arial" panose="020B0604020202020204" pitchFamily="34" charset="0"/>
              </a:rPr>
              <a:t>My other role that was given was sound, Sound is also a key part of the performance, as it would also tell the story of what is going on in the performance. In-between the rehearsals I would go over the different sound cues and note them on the script, when noting the different sound cues in the performance helps a lot as it tell when to turn on a certain track and to play it. Each track/ music would need to be on a certain level of volume this is because there is some scenes of the performance where the actors would talk over the music, or their a dramatic scene like honour. </a:t>
            </a:r>
          </a:p>
          <a:p>
            <a:r>
              <a:rPr lang="en-GB" sz="2000" b="1" dirty="0">
                <a:solidFill>
                  <a:schemeClr val="tx1"/>
                </a:solidFill>
                <a:latin typeface="Arial" panose="020B0604020202020204" pitchFamily="34" charset="0"/>
                <a:cs typeface="Arial" panose="020B0604020202020204" pitchFamily="34" charset="0"/>
              </a:rPr>
              <a:t>Who is my audience? (who will see this performance?)</a:t>
            </a:r>
          </a:p>
          <a:p>
            <a:r>
              <a:rPr lang="en-GB" sz="1000" b="1" dirty="0">
                <a:solidFill>
                  <a:schemeClr val="tx1"/>
                </a:solidFill>
                <a:latin typeface="Arial" panose="020B0604020202020204" pitchFamily="34" charset="0"/>
                <a:cs typeface="Arial" panose="020B0604020202020204" pitchFamily="34" charset="0"/>
              </a:rPr>
              <a:t>Our audience that will be spectating our live theatre performance will be many people, what ever age we had teachers, students, parents, Visitors. </a:t>
            </a:r>
            <a:endParaRPr lang="en-GB" sz="1100" b="1" dirty="0">
              <a:solidFill>
                <a:schemeClr val="tx1"/>
              </a:solidFill>
              <a:latin typeface="Arial" panose="020B0604020202020204" pitchFamily="34" charset="0"/>
              <a:cs typeface="Arial" panose="020B0604020202020204" pitchFamily="34" charset="0"/>
            </a:endParaRPr>
          </a:p>
          <a:p>
            <a:r>
              <a:rPr lang="en-GB" sz="2000" b="1" dirty="0">
                <a:solidFill>
                  <a:schemeClr val="tx1"/>
                </a:solidFill>
                <a:latin typeface="Arial"/>
                <a:cs typeface="Arial"/>
              </a:rPr>
              <a:t>What skills am I bringing to this production? (are they skills learnt from previous performances? Why am I bringing these skills? Why are they important?)</a:t>
            </a:r>
          </a:p>
          <a:p>
            <a:r>
              <a:rPr lang="en-GB" sz="1000" b="1" dirty="0">
                <a:solidFill>
                  <a:schemeClr val="tx1"/>
                </a:solidFill>
                <a:latin typeface="Arial"/>
                <a:cs typeface="Arial"/>
              </a:rPr>
              <a:t>The skills that </a:t>
            </a:r>
            <a:r>
              <a:rPr lang="en-GB" sz="1000" b="1" dirty="0" err="1">
                <a:solidFill>
                  <a:schemeClr val="tx1"/>
                </a:solidFill>
                <a:latin typeface="Arial"/>
                <a:cs typeface="Arial"/>
              </a:rPr>
              <a:t>iw</a:t>
            </a:r>
            <a:r>
              <a:rPr lang="en-GB" sz="1000" b="1" dirty="0">
                <a:solidFill>
                  <a:schemeClr val="tx1"/>
                </a:solidFill>
                <a:latin typeface="Arial"/>
                <a:cs typeface="Arial"/>
              </a:rPr>
              <a:t> ill be bring to this production is my diligent to learn about what I need to learn about, By me being diligent </a:t>
            </a:r>
            <a:r>
              <a:rPr lang="en-GB" sz="1000" b="1" dirty="0" err="1">
                <a:solidFill>
                  <a:schemeClr val="tx1"/>
                </a:solidFill>
                <a:latin typeface="Arial"/>
                <a:cs typeface="Arial"/>
              </a:rPr>
              <a:t>i</a:t>
            </a:r>
            <a:r>
              <a:rPr lang="en-GB" sz="1000" b="1" dirty="0">
                <a:solidFill>
                  <a:schemeClr val="tx1"/>
                </a:solidFill>
                <a:latin typeface="Arial"/>
                <a:cs typeface="Arial"/>
              </a:rPr>
              <a:t> bring 100% of my brain power, I am bringing this skill  as it would keep me concentrated to do my roles in the performance, This is important because it makes me a realisable person, a trust worthy person. Another skill that I would bring to the production is that I am creative, this helps the performance as we need to go over the different set design and lighting designs in the performance, the skill of being creative is important as it help me to think o f what lights I will be using for a cue.</a:t>
            </a:r>
            <a:endParaRPr lang="en-GB" sz="1100" b="1" dirty="0">
              <a:solidFill>
                <a:schemeClr val="tx1"/>
              </a:solidFill>
              <a:latin typeface="Arial"/>
              <a:cs typeface="Arial"/>
            </a:endParaRPr>
          </a:p>
        </p:txBody>
      </p:sp>
    </p:spTree>
    <p:extLst>
      <p:ext uri="{BB962C8B-B14F-4D97-AF65-F5344CB8AC3E}">
        <p14:creationId xmlns:p14="http://schemas.microsoft.com/office/powerpoint/2010/main" val="37845522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31A10-0ED1-4197-BC53-3C5536EA5D46}"/>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Scrapbook Guidance – Hints and suggestions</a:t>
            </a:r>
          </a:p>
        </p:txBody>
      </p:sp>
      <p:sp>
        <p:nvSpPr>
          <p:cNvPr id="3" name="Content Placeholder 2">
            <a:extLst>
              <a:ext uri="{FF2B5EF4-FFF2-40B4-BE49-F238E27FC236}">
                <a16:creationId xmlns:a16="http://schemas.microsoft.com/office/drawing/2014/main" id="{CB21A139-422C-4B08-907D-A881DF9BE4FD}"/>
              </a:ext>
            </a:extLst>
          </p:cNvPr>
          <p:cNvSpPr>
            <a:spLocks noGrp="1"/>
          </p:cNvSpPr>
          <p:nvPr>
            <p:ph idx="1"/>
          </p:nvPr>
        </p:nvSpPr>
        <p:spPr/>
        <p:txBody>
          <a:bodyPr/>
          <a:lstStyle/>
          <a:p>
            <a:pPr marL="0" indent="0">
              <a:buNone/>
            </a:pPr>
            <a:r>
              <a:rPr lang="en-GB" sz="3600" b="1">
                <a:solidFill>
                  <a:schemeClr val="tx1"/>
                </a:solidFill>
                <a:latin typeface="Arial" panose="020B0604020202020204" pitchFamily="34" charset="0"/>
                <a:cs typeface="Arial" panose="020B0604020202020204" pitchFamily="34" charset="0"/>
              </a:rPr>
              <a:t>2) You must follow Harvard Referencing processes and include this in your all of your submissions. This is an essential requirement at this level. </a:t>
            </a:r>
          </a:p>
          <a:p>
            <a:endParaRPr lang="en-GB"/>
          </a:p>
        </p:txBody>
      </p:sp>
    </p:spTree>
    <p:extLst>
      <p:ext uri="{BB962C8B-B14F-4D97-AF65-F5344CB8AC3E}">
        <p14:creationId xmlns:p14="http://schemas.microsoft.com/office/powerpoint/2010/main" val="36491479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CFED-D8CF-41BD-B7FC-1C70533AD648}"/>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Scrapbook Guidance – Hints and suggestions</a:t>
            </a:r>
          </a:p>
        </p:txBody>
      </p:sp>
      <p:sp>
        <p:nvSpPr>
          <p:cNvPr id="3" name="Content Placeholder 2">
            <a:extLst>
              <a:ext uri="{FF2B5EF4-FFF2-40B4-BE49-F238E27FC236}">
                <a16:creationId xmlns:a16="http://schemas.microsoft.com/office/drawing/2014/main" id="{B3E4AE76-0C84-4C4A-A536-E24C90A087F5}"/>
              </a:ext>
            </a:extLst>
          </p:cNvPr>
          <p:cNvSpPr>
            <a:spLocks noGrp="1"/>
          </p:cNvSpPr>
          <p:nvPr>
            <p:ph idx="1"/>
          </p:nvPr>
        </p:nvSpPr>
        <p:spPr/>
        <p:txBody>
          <a:bodyPr>
            <a:normAutofit/>
          </a:bodyPr>
          <a:lstStyle/>
          <a:p>
            <a:pPr marL="0" indent="0">
              <a:buNone/>
            </a:pPr>
            <a:r>
              <a:rPr lang="en-GB" sz="3600" b="1">
                <a:solidFill>
                  <a:schemeClr val="tx1"/>
                </a:solidFill>
                <a:latin typeface="Arial" panose="020B0604020202020204" pitchFamily="34" charset="0"/>
                <a:cs typeface="Arial" panose="020B0604020202020204" pitchFamily="34" charset="0"/>
              </a:rPr>
              <a:t>3) Meet all deadlines – Late submission without a pre-arranged extension will result in your not receiving feedback and simply a grade. Uncommunicated failure to submit your work may result in the withdrawal from your course. </a:t>
            </a:r>
          </a:p>
          <a:p>
            <a:pPr marL="0" indent="0">
              <a:buNone/>
            </a:pPr>
            <a:endParaRPr lang="en-GB"/>
          </a:p>
        </p:txBody>
      </p:sp>
    </p:spTree>
    <p:extLst>
      <p:ext uri="{BB962C8B-B14F-4D97-AF65-F5344CB8AC3E}">
        <p14:creationId xmlns:p14="http://schemas.microsoft.com/office/powerpoint/2010/main" val="41092764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57BF1-A699-4383-800F-3E02814F871C}"/>
              </a:ext>
            </a:extLst>
          </p:cNvPr>
          <p:cNvSpPr>
            <a:spLocks noGrp="1"/>
          </p:cNvSpPr>
          <p:nvPr>
            <p:ph type="title"/>
          </p:nvPr>
        </p:nvSpPr>
        <p:spPr/>
        <p:txBody>
          <a:bodyPr/>
          <a:lstStyle/>
          <a:p>
            <a:r>
              <a:rPr lang="en-GB" b="1" u="sng" dirty="0">
                <a:solidFill>
                  <a:schemeClr val="tx1"/>
                </a:solidFill>
                <a:latin typeface="Arial" panose="020B0604020202020204" pitchFamily="34" charset="0"/>
                <a:cs typeface="Arial" panose="020B0604020202020204" pitchFamily="34" charset="0"/>
              </a:rPr>
              <a:t>Scrapbook Guidance – Hints and suggestions</a:t>
            </a:r>
          </a:p>
        </p:txBody>
      </p:sp>
      <p:sp>
        <p:nvSpPr>
          <p:cNvPr id="3" name="Content Placeholder 2">
            <a:extLst>
              <a:ext uri="{FF2B5EF4-FFF2-40B4-BE49-F238E27FC236}">
                <a16:creationId xmlns:a16="http://schemas.microsoft.com/office/drawing/2014/main" id="{82350AA1-3F8B-4BC3-9E4E-0AE4BBA5DC5C}"/>
              </a:ext>
            </a:extLst>
          </p:cNvPr>
          <p:cNvSpPr>
            <a:spLocks noGrp="1"/>
          </p:cNvSpPr>
          <p:nvPr>
            <p:ph idx="1"/>
          </p:nvPr>
        </p:nvSpPr>
        <p:spPr/>
        <p:txBody>
          <a:bodyPr/>
          <a:lstStyle/>
          <a:p>
            <a:pPr marL="0" indent="0">
              <a:buNone/>
            </a:pPr>
            <a:r>
              <a:rPr lang="en-GB" sz="3600" b="1" dirty="0">
                <a:solidFill>
                  <a:schemeClr val="tx1"/>
                </a:solidFill>
                <a:latin typeface="Arial" panose="020B0604020202020204" pitchFamily="34" charset="0"/>
                <a:cs typeface="Arial" panose="020B0604020202020204" pitchFamily="34" charset="0"/>
              </a:rPr>
              <a:t>4) Plagiarism – If work is expected to be plagiarised, you will be taken through the disciplinary process which may result in your losing your place on the course. </a:t>
            </a:r>
          </a:p>
          <a:p>
            <a:endParaRPr lang="en-GB" dirty="0"/>
          </a:p>
        </p:txBody>
      </p:sp>
    </p:spTree>
    <p:extLst>
      <p:ext uri="{BB962C8B-B14F-4D97-AF65-F5344CB8AC3E}">
        <p14:creationId xmlns:p14="http://schemas.microsoft.com/office/powerpoint/2010/main" val="17923665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3CBC6-A9E1-42A6-92AD-1854651068CB}"/>
              </a:ext>
            </a:extLst>
          </p:cNvPr>
          <p:cNvSpPr>
            <a:spLocks noGrp="1"/>
          </p:cNvSpPr>
          <p:nvPr>
            <p:ph type="title"/>
          </p:nvPr>
        </p:nvSpPr>
        <p:spPr/>
        <p:txBody>
          <a:bodyPr/>
          <a:lstStyle/>
          <a:p>
            <a:r>
              <a:rPr lang="en-GB" b="1" u="sng">
                <a:solidFill>
                  <a:schemeClr val="tx1"/>
                </a:solidFill>
                <a:latin typeface="Arial" panose="020B0604020202020204" pitchFamily="34" charset="0"/>
                <a:cs typeface="Arial" panose="020B0604020202020204" pitchFamily="34" charset="0"/>
              </a:rPr>
              <a:t>Suggested Reading </a:t>
            </a:r>
          </a:p>
        </p:txBody>
      </p:sp>
      <p:sp>
        <p:nvSpPr>
          <p:cNvPr id="3" name="Content Placeholder 2">
            <a:extLst>
              <a:ext uri="{FF2B5EF4-FFF2-40B4-BE49-F238E27FC236}">
                <a16:creationId xmlns:a16="http://schemas.microsoft.com/office/drawing/2014/main" id="{A9ECCED4-406B-4019-B719-FB0BD586D0C5}"/>
              </a:ext>
            </a:extLst>
          </p:cNvPr>
          <p:cNvSpPr>
            <a:spLocks noGrp="1"/>
          </p:cNvSpPr>
          <p:nvPr>
            <p:ph idx="1"/>
          </p:nvPr>
        </p:nvSpPr>
        <p:spPr>
          <a:xfrm>
            <a:off x="2592925" y="1793292"/>
            <a:ext cx="8596668" cy="4278550"/>
          </a:xfrm>
        </p:spPr>
        <p:txBody>
          <a:bodyPr>
            <a:noAutofit/>
          </a:bodyPr>
          <a:lstStyle/>
          <a:p>
            <a:pPr marL="0" indent="0">
              <a:buNone/>
            </a:pPr>
            <a:r>
              <a:rPr lang="en-GB" sz="3600" b="1" dirty="0">
                <a:solidFill>
                  <a:schemeClr val="tx1"/>
                </a:solidFill>
              </a:rPr>
              <a:t>An Actor Prepares by Constantin Stanislavski </a:t>
            </a:r>
          </a:p>
          <a:p>
            <a:pPr marL="0" indent="0">
              <a:buNone/>
            </a:pPr>
            <a:r>
              <a:rPr lang="en-GB" sz="3600" b="1" dirty="0">
                <a:solidFill>
                  <a:schemeClr val="tx1"/>
                </a:solidFill>
              </a:rPr>
              <a:t>Stanislavski: An Introduction- Jean Benedetti</a:t>
            </a:r>
          </a:p>
          <a:p>
            <a:pPr marL="0" indent="0">
              <a:buNone/>
            </a:pPr>
            <a:r>
              <a:rPr lang="en-GB" sz="3600" b="1" dirty="0">
                <a:solidFill>
                  <a:schemeClr val="tx1"/>
                </a:solidFill>
              </a:rPr>
              <a:t>Impro by Keith Johnstone</a:t>
            </a:r>
          </a:p>
          <a:p>
            <a:pPr marL="0" indent="0">
              <a:buNone/>
            </a:pPr>
            <a:r>
              <a:rPr lang="en-GB" sz="3600" b="1" dirty="0">
                <a:solidFill>
                  <a:schemeClr val="tx1"/>
                </a:solidFill>
              </a:rPr>
              <a:t>Plays One- John Godber</a:t>
            </a:r>
          </a:p>
          <a:p>
            <a:endParaRPr lang="en-GB" sz="3600" b="1" dirty="0">
              <a:solidFill>
                <a:schemeClr val="tx1"/>
              </a:solidFill>
            </a:endParaRPr>
          </a:p>
        </p:txBody>
      </p:sp>
    </p:spTree>
    <p:extLst>
      <p:ext uri="{BB962C8B-B14F-4D97-AF65-F5344CB8AC3E}">
        <p14:creationId xmlns:p14="http://schemas.microsoft.com/office/powerpoint/2010/main" val="35043002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7D7E-8487-4BA3-8739-3E3CE17964F3}"/>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452C39B2-6293-4E54-B80C-E5D601404ADB}"/>
              </a:ext>
            </a:extLst>
          </p:cNvPr>
          <p:cNvSpPr>
            <a:spLocks noGrp="1"/>
          </p:cNvSpPr>
          <p:nvPr>
            <p:ph idx="1"/>
          </p:nvPr>
        </p:nvSpPr>
        <p:spPr>
          <a:xfrm>
            <a:off x="2592925" y="1264555"/>
            <a:ext cx="8596668" cy="4994987"/>
          </a:xfrm>
        </p:spPr>
        <p:txBody>
          <a:bodyPr/>
          <a:lstStyle/>
          <a:p>
            <a:pPr marL="0" indent="0">
              <a:buNone/>
            </a:pPr>
            <a:r>
              <a:rPr lang="en-GB" sz="3600" b="1" dirty="0">
                <a:solidFill>
                  <a:schemeClr val="tx1"/>
                </a:solidFill>
                <a:latin typeface="Arial" panose="020B0604020202020204" pitchFamily="34" charset="0"/>
                <a:cs typeface="Arial" panose="020B0604020202020204" pitchFamily="34" charset="0"/>
              </a:rPr>
              <a:t>True of False by David Mamet</a:t>
            </a:r>
          </a:p>
          <a:p>
            <a:pPr marL="0" indent="0">
              <a:buNone/>
            </a:pPr>
            <a:r>
              <a:rPr lang="en-GB" sz="3600" b="1" dirty="0">
                <a:solidFill>
                  <a:schemeClr val="tx1"/>
                </a:solidFill>
                <a:latin typeface="Arial" panose="020B0604020202020204" pitchFamily="34" charset="0"/>
                <a:cs typeface="Arial" panose="020B0604020202020204" pitchFamily="34" charset="0"/>
              </a:rPr>
              <a:t>Things I Know to be True- Andrew </a:t>
            </a:r>
            <a:r>
              <a:rPr lang="en-GB" sz="3600" b="1" dirty="0" err="1">
                <a:solidFill>
                  <a:schemeClr val="tx1"/>
                </a:solidFill>
                <a:latin typeface="Arial" panose="020B0604020202020204" pitchFamily="34" charset="0"/>
                <a:cs typeface="Arial" panose="020B0604020202020204" pitchFamily="34" charset="0"/>
              </a:rPr>
              <a:t>Bovell</a:t>
            </a:r>
            <a:endParaRPr lang="en-GB" sz="3600" b="1" dirty="0">
              <a:solidFill>
                <a:schemeClr val="tx1"/>
              </a:solidFill>
              <a:latin typeface="Arial" panose="020B0604020202020204" pitchFamily="34" charset="0"/>
              <a:cs typeface="Arial" panose="020B0604020202020204" pitchFamily="34" charset="0"/>
            </a:endParaRPr>
          </a:p>
          <a:p>
            <a:pPr marL="0" indent="0">
              <a:buNone/>
            </a:pPr>
            <a:r>
              <a:rPr lang="en-GB" sz="3600" b="1" dirty="0">
                <a:solidFill>
                  <a:schemeClr val="tx1"/>
                </a:solidFill>
                <a:latin typeface="Arial" panose="020B0604020202020204" pitchFamily="34" charset="0"/>
                <a:cs typeface="Arial" panose="020B0604020202020204" pitchFamily="34" charset="0"/>
              </a:rPr>
              <a:t>The Complete Brecht Toolkit- Stephen Unwin</a:t>
            </a:r>
          </a:p>
          <a:p>
            <a:pPr marL="0" indent="0">
              <a:buNone/>
            </a:pPr>
            <a:r>
              <a:rPr lang="en-GB" sz="3600" b="1" dirty="0">
                <a:solidFill>
                  <a:schemeClr val="tx1"/>
                </a:solidFill>
                <a:latin typeface="Arial" panose="020B0604020202020204" pitchFamily="34" charset="0"/>
                <a:cs typeface="Arial" panose="020B0604020202020204" pitchFamily="34" charset="0"/>
              </a:rPr>
              <a:t>Theatre Games – Clive Barker</a:t>
            </a:r>
          </a:p>
          <a:p>
            <a:endParaRPr lang="en-GB" dirty="0"/>
          </a:p>
        </p:txBody>
      </p:sp>
    </p:spTree>
    <p:extLst>
      <p:ext uri="{BB962C8B-B14F-4D97-AF65-F5344CB8AC3E}">
        <p14:creationId xmlns:p14="http://schemas.microsoft.com/office/powerpoint/2010/main" val="28464906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93A10-E56D-4C91-A83D-6C762E9F4893}"/>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E6A7D249-B8A2-422F-BDAF-E011B00C4E12}"/>
              </a:ext>
            </a:extLst>
          </p:cNvPr>
          <p:cNvSpPr>
            <a:spLocks noGrp="1"/>
          </p:cNvSpPr>
          <p:nvPr>
            <p:ph idx="1"/>
          </p:nvPr>
        </p:nvSpPr>
        <p:spPr/>
        <p:txBody>
          <a:bodyPr/>
          <a:lstStyle/>
          <a:p>
            <a:pPr marL="0" indent="0">
              <a:buNone/>
            </a:pPr>
            <a:endParaRPr lang="en-GB"/>
          </a:p>
        </p:txBody>
      </p:sp>
      <p:pic>
        <p:nvPicPr>
          <p:cNvPr id="4" name="Picture 3">
            <a:extLst>
              <a:ext uri="{FF2B5EF4-FFF2-40B4-BE49-F238E27FC236}">
                <a16:creationId xmlns:a16="http://schemas.microsoft.com/office/drawing/2014/main" id="{D4C5F4E8-6359-450A-8119-F278429CCABC}"/>
              </a:ext>
            </a:extLst>
          </p:cNvPr>
          <p:cNvPicPr>
            <a:picLocks noChangeAspect="1"/>
          </p:cNvPicPr>
          <p:nvPr/>
        </p:nvPicPr>
        <p:blipFill>
          <a:blip r:embed="rId2"/>
          <a:stretch>
            <a:fillRect/>
          </a:stretch>
        </p:blipFill>
        <p:spPr>
          <a:xfrm>
            <a:off x="1807537" y="890898"/>
            <a:ext cx="9855961" cy="5821314"/>
          </a:xfrm>
          <a:prstGeom prst="rect">
            <a:avLst/>
          </a:prstGeom>
        </p:spPr>
      </p:pic>
    </p:spTree>
    <p:extLst>
      <p:ext uri="{BB962C8B-B14F-4D97-AF65-F5344CB8AC3E}">
        <p14:creationId xmlns:p14="http://schemas.microsoft.com/office/powerpoint/2010/main" val="17561972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26C84-3365-4E0B-878D-96B7DE837C12}"/>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0277649A-2DDC-4B16-B0D4-9DD85257305C}"/>
              </a:ext>
            </a:extLst>
          </p:cNvPr>
          <p:cNvSpPr>
            <a:spLocks noGrp="1"/>
          </p:cNvSpPr>
          <p:nvPr>
            <p:ph idx="1"/>
          </p:nvPr>
        </p:nvSpPr>
        <p:spPr/>
        <p:txBody>
          <a:bodyPr/>
          <a:lstStyle/>
          <a:p>
            <a:endParaRPr lang="en-GB"/>
          </a:p>
          <a:p>
            <a:endParaRPr lang="en-GB"/>
          </a:p>
          <a:p>
            <a:pPr marL="0" indent="0">
              <a:buNone/>
            </a:pPr>
            <a:r>
              <a:rPr lang="en-GB"/>
              <a:t> </a:t>
            </a:r>
          </a:p>
        </p:txBody>
      </p:sp>
      <p:pic>
        <p:nvPicPr>
          <p:cNvPr id="4" name="Picture 3">
            <a:extLst>
              <a:ext uri="{FF2B5EF4-FFF2-40B4-BE49-F238E27FC236}">
                <a16:creationId xmlns:a16="http://schemas.microsoft.com/office/drawing/2014/main" id="{06FDE270-B3E9-40AB-92DC-43284E4BF87B}"/>
              </a:ext>
            </a:extLst>
          </p:cNvPr>
          <p:cNvPicPr>
            <a:picLocks noChangeAspect="1"/>
          </p:cNvPicPr>
          <p:nvPr/>
        </p:nvPicPr>
        <p:blipFill>
          <a:blip r:embed="rId2"/>
          <a:stretch>
            <a:fillRect/>
          </a:stretch>
        </p:blipFill>
        <p:spPr>
          <a:xfrm>
            <a:off x="1664354" y="745881"/>
            <a:ext cx="10429287" cy="6112119"/>
          </a:xfrm>
          <a:prstGeom prst="rect">
            <a:avLst/>
          </a:prstGeom>
        </p:spPr>
      </p:pic>
    </p:spTree>
    <p:extLst>
      <p:ext uri="{BB962C8B-B14F-4D97-AF65-F5344CB8AC3E}">
        <p14:creationId xmlns:p14="http://schemas.microsoft.com/office/powerpoint/2010/main" val="17338260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5C878-59EF-4310-B29B-C4F552D43505}"/>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5E6BB1B6-26AF-4FC4-82D5-C96E9356EE40}"/>
              </a:ext>
            </a:extLst>
          </p:cNvPr>
          <p:cNvSpPr>
            <a:spLocks noGrp="1"/>
          </p:cNvSpPr>
          <p:nvPr>
            <p:ph idx="1"/>
          </p:nvPr>
        </p:nvSpPr>
        <p:spPr>
          <a:xfrm>
            <a:off x="2292774" y="538480"/>
            <a:ext cx="8596668" cy="5695410"/>
          </a:xfrm>
        </p:spPr>
        <p:txBody>
          <a:bodyPr>
            <a:normAutofit fontScale="70000" lnSpcReduction="20000"/>
          </a:bodyPr>
          <a:lstStyle/>
          <a:p>
            <a:pPr marL="0" indent="0" fontAlgn="base">
              <a:buNone/>
            </a:pPr>
            <a:r>
              <a:rPr lang="en-GB" sz="3600" b="1" dirty="0">
                <a:solidFill>
                  <a:schemeClr val="tx1"/>
                </a:solidFill>
                <a:latin typeface="Arial" panose="020B0604020202020204" pitchFamily="34" charset="0"/>
                <a:cs typeface="Arial" panose="020B0604020202020204" pitchFamily="34" charset="0"/>
              </a:rPr>
              <a:t>Submit your scrapbook on Monday 27</a:t>
            </a:r>
            <a:r>
              <a:rPr lang="en-GB" sz="3600" b="1" baseline="30000" dirty="0">
                <a:solidFill>
                  <a:schemeClr val="tx1"/>
                </a:solidFill>
                <a:latin typeface="Arial" panose="020B0604020202020204" pitchFamily="34" charset="0"/>
                <a:cs typeface="Arial" panose="020B0604020202020204" pitchFamily="34" charset="0"/>
              </a:rPr>
              <a:t>th</a:t>
            </a:r>
            <a:r>
              <a:rPr lang="en-GB" sz="3600" b="1" dirty="0">
                <a:solidFill>
                  <a:schemeClr val="tx1"/>
                </a:solidFill>
                <a:latin typeface="Arial" panose="020B0604020202020204" pitchFamily="34" charset="0"/>
                <a:cs typeface="Arial" panose="020B0604020202020204" pitchFamily="34" charset="0"/>
              </a:rPr>
              <a:t> September for feedback to </a:t>
            </a:r>
            <a:r>
              <a:rPr lang="en-GB" sz="3600" b="1" dirty="0">
                <a:solidFill>
                  <a:srgbClr val="FF000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s.sutton@bradfordcollege.ac.uk</a:t>
            </a:r>
            <a:r>
              <a:rPr lang="en-GB" sz="3600" b="1" dirty="0">
                <a:solidFill>
                  <a:srgbClr val="FF0000"/>
                </a:solidFill>
                <a:latin typeface="Arial" panose="020B0604020202020204" pitchFamily="34" charset="0"/>
                <a:cs typeface="Arial" panose="020B0604020202020204" pitchFamily="34" charset="0"/>
              </a:rPr>
              <a:t> </a:t>
            </a:r>
            <a:r>
              <a:rPr lang="en-GB" sz="3600" b="1" dirty="0">
                <a:solidFill>
                  <a:schemeClr val="tx1"/>
                </a:solidFill>
                <a:latin typeface="Arial" panose="020B0604020202020204" pitchFamily="34" charset="0"/>
                <a:cs typeface="Arial" panose="020B0604020202020204" pitchFamily="34" charset="0"/>
              </a:rPr>
              <a:t>and </a:t>
            </a:r>
            <a:r>
              <a:rPr lang="en-GB" sz="3600" b="1" dirty="0">
                <a:solidFill>
                  <a:srgbClr val="FF0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s.hindle@bradfordcollege.ac.uk</a:t>
            </a:r>
            <a:r>
              <a:rPr lang="en-GB" sz="3600" b="1" dirty="0">
                <a:solidFill>
                  <a:srgbClr val="FF0000"/>
                </a:solidFill>
                <a:latin typeface="Arial" panose="020B0604020202020204" pitchFamily="34" charset="0"/>
                <a:cs typeface="Arial" panose="020B0604020202020204" pitchFamily="34" charset="0"/>
              </a:rPr>
              <a:t> </a:t>
            </a:r>
          </a:p>
          <a:p>
            <a:pPr marL="0" indent="0" fontAlgn="base">
              <a:buNone/>
            </a:pPr>
            <a:endParaRPr lang="en-GB" sz="3600" b="1" dirty="0">
              <a:solidFill>
                <a:schemeClr val="tx1"/>
              </a:solidFill>
            </a:endParaRPr>
          </a:p>
          <a:p>
            <a:pPr marL="0" indent="0" fontAlgn="base">
              <a:buNone/>
            </a:pPr>
            <a:r>
              <a:rPr lang="en-GB" sz="3600" b="1" dirty="0">
                <a:solidFill>
                  <a:schemeClr val="tx1"/>
                </a:solidFill>
                <a:latin typeface="Arial" panose="020B0604020202020204" pitchFamily="34" charset="0"/>
                <a:cs typeface="Arial" panose="020B0604020202020204" pitchFamily="34" charset="0"/>
              </a:rPr>
              <a:t>Please note – we are looking at your work in progress, we are not expecting perfection at this stage. </a:t>
            </a:r>
          </a:p>
          <a:p>
            <a:pPr marL="0" indent="0" fontAlgn="base">
              <a:buNone/>
            </a:pPr>
            <a:endParaRPr lang="en-GB" sz="3600" b="1" dirty="0">
              <a:solidFill>
                <a:schemeClr val="tx1"/>
              </a:solidFill>
              <a:latin typeface="Arial" panose="020B0604020202020204" pitchFamily="34" charset="0"/>
              <a:cs typeface="Arial" panose="020B0604020202020204" pitchFamily="34" charset="0"/>
            </a:endParaRPr>
          </a:p>
          <a:p>
            <a:pPr marL="0" indent="0" fontAlgn="base">
              <a:buNone/>
            </a:pPr>
            <a:r>
              <a:rPr lang="en-GB" sz="3600" b="1" dirty="0">
                <a:solidFill>
                  <a:schemeClr val="tx1"/>
                </a:solidFill>
                <a:latin typeface="Arial" panose="020B0604020202020204" pitchFamily="34" charset="0"/>
                <a:cs typeface="Arial" panose="020B0604020202020204" pitchFamily="34" charset="0"/>
              </a:rPr>
              <a:t>Please direct all scrapbook questions to </a:t>
            </a:r>
            <a:r>
              <a:rPr lang="en-GB" sz="3600" b="1" dirty="0">
                <a:solidFill>
                  <a:srgbClr val="FF0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s.hindle@bradfordcollege.ac.uk</a:t>
            </a:r>
            <a:endParaRPr lang="en-GB" sz="3600" b="1" dirty="0">
              <a:solidFill>
                <a:srgbClr val="FF0000"/>
              </a:solidFill>
              <a:latin typeface="Arial" panose="020B0604020202020204" pitchFamily="34" charset="0"/>
              <a:cs typeface="Arial" panose="020B0604020202020204" pitchFamily="34" charset="0"/>
            </a:endParaRPr>
          </a:p>
          <a:p>
            <a:pPr marL="0" indent="0" fontAlgn="base">
              <a:buNone/>
            </a:pPr>
            <a:r>
              <a:rPr lang="en-GB" sz="3600" b="1" dirty="0">
                <a:solidFill>
                  <a:schemeClr val="tx1"/>
                </a:solidFill>
                <a:latin typeface="Arial" panose="020B0604020202020204" pitchFamily="34" charset="0"/>
                <a:cs typeface="Arial" panose="020B0604020202020204" pitchFamily="34" charset="0"/>
              </a:rPr>
              <a:t>or</a:t>
            </a:r>
          </a:p>
          <a:p>
            <a:pPr marL="0" indent="0" fontAlgn="base">
              <a:buNone/>
            </a:pPr>
            <a:r>
              <a:rPr lang="en-GB" sz="3600" b="1" dirty="0">
                <a:solidFill>
                  <a:srgbClr val="FF000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s.sutton@bradfordcollege.ac.uk</a:t>
            </a:r>
            <a:r>
              <a:rPr lang="en-GB" sz="3600" b="1" dirty="0">
                <a:solidFill>
                  <a:srgbClr val="FF0000"/>
                </a:solidFill>
                <a:latin typeface="Arial" panose="020B0604020202020204" pitchFamily="34" charset="0"/>
                <a:cs typeface="Arial" panose="020B0604020202020204" pitchFamily="34" charset="0"/>
              </a:rPr>
              <a:t> </a:t>
            </a:r>
          </a:p>
          <a:p>
            <a:pPr marL="0" indent="0" fontAlgn="base">
              <a:buNone/>
            </a:pPr>
            <a:endParaRPr lang="en-GB" sz="3600" b="1" dirty="0">
              <a:solidFill>
                <a:srgbClr val="FF0000"/>
              </a:solidFill>
              <a:latin typeface="Arial" panose="020B0604020202020204" pitchFamily="34" charset="0"/>
              <a:cs typeface="Arial" panose="020B0604020202020204" pitchFamily="34" charset="0"/>
            </a:endParaRPr>
          </a:p>
          <a:p>
            <a:pPr marL="0" indent="0" fontAlgn="base">
              <a:buNone/>
            </a:pPr>
            <a:r>
              <a:rPr lang="en-GB" sz="3600" b="1" dirty="0">
                <a:solidFill>
                  <a:schemeClr val="tx1"/>
                </a:solidFill>
                <a:latin typeface="Arial" panose="020B0604020202020204" pitchFamily="34" charset="0"/>
                <a:cs typeface="Arial" panose="020B0604020202020204" pitchFamily="34" charset="0"/>
              </a:rPr>
              <a:t>Alternatively contact us on Teams – Sara Sutton or Steph Hindle</a:t>
            </a:r>
            <a:endParaRPr lang="en-GB" sz="3600" dirty="0">
              <a:solidFill>
                <a:schemeClr val="tx1"/>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60281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FB592-1490-49F4-ABC3-96231379B57A}"/>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PROPOSAL</a:t>
            </a:r>
          </a:p>
        </p:txBody>
      </p:sp>
      <p:sp>
        <p:nvSpPr>
          <p:cNvPr id="3" name="Content Placeholder 2">
            <a:extLst>
              <a:ext uri="{FF2B5EF4-FFF2-40B4-BE49-F238E27FC236}">
                <a16:creationId xmlns:a16="http://schemas.microsoft.com/office/drawing/2014/main" id="{D3F1ACD8-9819-4594-9355-FDD13393511F}"/>
              </a:ext>
            </a:extLst>
          </p:cNvPr>
          <p:cNvSpPr>
            <a:spLocks noGrp="1"/>
          </p:cNvSpPr>
          <p:nvPr>
            <p:ph idx="1"/>
          </p:nvPr>
        </p:nvSpPr>
        <p:spPr/>
        <p:txBody>
          <a:bodyPr>
            <a:normAutofit/>
          </a:bodyPr>
          <a:lstStyle/>
          <a:p>
            <a:r>
              <a:rPr lang="en-GB" sz="2400" b="1" dirty="0">
                <a:solidFill>
                  <a:schemeClr val="tx1"/>
                </a:solidFill>
                <a:latin typeface="Arial" panose="020B0604020202020204" pitchFamily="34" charset="0"/>
                <a:cs typeface="Arial" panose="020B0604020202020204" pitchFamily="34" charset="0"/>
              </a:rPr>
              <a:t>Your proposal goes here.</a:t>
            </a:r>
          </a:p>
          <a:p>
            <a:endParaRPr lang="en-GB" sz="2400" b="1" dirty="0">
              <a:solidFill>
                <a:schemeClr val="tx1"/>
              </a:solidFill>
              <a:latin typeface="Arial" panose="020B0604020202020204" pitchFamily="34" charset="0"/>
              <a:cs typeface="Arial" panose="020B0604020202020204" pitchFamily="34" charset="0"/>
            </a:endParaRPr>
          </a:p>
          <a:p>
            <a:endParaRPr lang="en-GB" sz="24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Please annotate your proposal and tell us why you made the comments, statements or planning choices you have made. </a:t>
            </a:r>
          </a:p>
        </p:txBody>
      </p:sp>
    </p:spTree>
    <p:extLst>
      <p:ext uri="{BB962C8B-B14F-4D97-AF65-F5344CB8AC3E}">
        <p14:creationId xmlns:p14="http://schemas.microsoft.com/office/powerpoint/2010/main" val="1130615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31A67-800B-4D78-A523-003034A228AB}"/>
              </a:ext>
            </a:extLst>
          </p:cNvPr>
          <p:cNvSpPr>
            <a:spLocks noGrp="1"/>
          </p:cNvSpPr>
          <p:nvPr>
            <p:ph type="title"/>
          </p:nvPr>
        </p:nvSpPr>
        <p:spPr>
          <a:xfrm>
            <a:off x="2567094" y="487680"/>
            <a:ext cx="8596668" cy="721360"/>
          </a:xfrm>
        </p:spPr>
        <p:txBody>
          <a:bodyPr/>
          <a:lstStyle/>
          <a:p>
            <a:r>
              <a:rPr lang="en-GB" b="1" u="sng" dirty="0">
                <a:solidFill>
                  <a:schemeClr val="tx1"/>
                </a:solidFill>
                <a:latin typeface="Arial" panose="020B0604020202020204" pitchFamily="34" charset="0"/>
                <a:cs typeface="Arial" panose="020B0604020202020204" pitchFamily="34" charset="0"/>
              </a:rPr>
              <a:t>CONTEXT</a:t>
            </a:r>
          </a:p>
        </p:txBody>
      </p:sp>
      <p:sp>
        <p:nvSpPr>
          <p:cNvPr id="3" name="Content Placeholder 2">
            <a:extLst>
              <a:ext uri="{FF2B5EF4-FFF2-40B4-BE49-F238E27FC236}">
                <a16:creationId xmlns:a16="http://schemas.microsoft.com/office/drawing/2014/main" id="{D27DAE7A-D09C-4B9C-9AAB-88BC5A3ABE5A}"/>
              </a:ext>
            </a:extLst>
          </p:cNvPr>
          <p:cNvSpPr>
            <a:spLocks noGrp="1"/>
          </p:cNvSpPr>
          <p:nvPr>
            <p:ph idx="1"/>
          </p:nvPr>
        </p:nvSpPr>
        <p:spPr>
          <a:xfrm>
            <a:off x="2475654" y="1336721"/>
            <a:ext cx="8596668" cy="5033599"/>
          </a:xfrm>
        </p:spPr>
        <p:txBody>
          <a:bodyPr>
            <a:normAutofit fontScale="32500" lnSpcReduction="20000"/>
          </a:bodyPr>
          <a:lstStyle/>
          <a:p>
            <a:r>
              <a:rPr lang="en-GB" sz="800" b="1" dirty="0">
                <a:solidFill>
                  <a:schemeClr val="tx1"/>
                </a:solidFill>
                <a:latin typeface="Arial" panose="020B0604020202020204" pitchFamily="34" charset="0"/>
                <a:cs typeface="Arial" panose="020B0604020202020204" pitchFamily="34" charset="0"/>
              </a:rPr>
              <a:t>Give us a brief synopsis of the plot.</a:t>
            </a:r>
          </a:p>
          <a:p>
            <a:pPr fontAlgn="base"/>
            <a:r>
              <a:rPr lang="en-GB" sz="2500" b="1" dirty="0">
                <a:solidFill>
                  <a:schemeClr val="tx1"/>
                </a:solidFill>
                <a:latin typeface="Arial" panose="020B0604020202020204" pitchFamily="34" charset="0"/>
                <a:cs typeface="Arial" panose="020B0604020202020204" pitchFamily="34" charset="0"/>
              </a:rPr>
              <a:t>A Christmas carol tell the story of a rich, grumpy man called Ebenezer scrooge who hates Christmas, scrooge was described as a mean-</a:t>
            </a:r>
            <a:r>
              <a:rPr lang="en-GB" sz="2500" b="1" dirty="0" err="1">
                <a:solidFill>
                  <a:schemeClr val="tx1"/>
                </a:solidFill>
                <a:latin typeface="Arial" panose="020B0604020202020204" pitchFamily="34" charset="0"/>
                <a:cs typeface="Arial" panose="020B0604020202020204" pitchFamily="34" charset="0"/>
              </a:rPr>
              <a:t>sprited</a:t>
            </a:r>
            <a:r>
              <a:rPr lang="en-GB" sz="2500" b="1" dirty="0">
                <a:solidFill>
                  <a:schemeClr val="tx1"/>
                </a:solidFill>
                <a:latin typeface="Arial" panose="020B0604020202020204" pitchFamily="34" charset="0"/>
                <a:cs typeface="Arial" panose="020B0604020202020204" pitchFamily="34" charset="0"/>
              </a:rPr>
              <a:t> selfish old man.  One cold Christmas eve scrooge is unkind to the people around him, he refuses to give to charity. Scrooge gets invited to spend Christmas with his nephew, freed but rudely scrooge says no. When scrooge gets home, he is visited by his old friend Jacob Marley and then 3 other ghosts. The ghosts take scrooge on a joinery through his past. Then gets shown his clerk, bob crotchet family especially his son tiny Tim who is very ill but full of spirit. The ghost then takes him to see his nephew Fred’s Christmas celebrations - which he had been invited to, but rebuffed. Finally, The Ghost of Christmas Future terrifies Scrooge by showing him visions of his own death…</a:t>
            </a:r>
          </a:p>
          <a:p>
            <a:pPr fontAlgn="base"/>
            <a:r>
              <a:rPr lang="en-GB" sz="2500" b="1" dirty="0">
                <a:solidFill>
                  <a:schemeClr val="tx1"/>
                </a:solidFill>
                <a:latin typeface="Arial" panose="020B0604020202020204" pitchFamily="34" charset="0"/>
                <a:cs typeface="Arial" panose="020B0604020202020204" pitchFamily="34" charset="0"/>
              </a:rPr>
              <a:t>The ghosts’ journey through time teaches Scrooge the error of his ways. When he wakes up on Christmas Day he is full of excitement, and buys the biggest turkey in the shop for the Cratchit family before spending the day with his nephew, full of the joys of Christmas.</a:t>
            </a:r>
          </a:p>
          <a:p>
            <a:pPr marL="0" indent="0">
              <a:buNone/>
            </a:pPr>
            <a:r>
              <a:rPr lang="en-GB" b="1" dirty="0">
                <a:solidFill>
                  <a:schemeClr val="tx1"/>
                </a:solidFill>
                <a:latin typeface="Arial" panose="020B0604020202020204" pitchFamily="34" charset="0"/>
                <a:cs typeface="Arial" panose="020B0604020202020204" pitchFamily="34" charset="0"/>
              </a:rPr>
              <a:t>      </a:t>
            </a:r>
            <a:r>
              <a:rPr lang="en-GB" sz="2400" b="1" dirty="0">
                <a:solidFill>
                  <a:schemeClr val="tx1"/>
                </a:solidFill>
                <a:latin typeface="Arial" panose="020B0604020202020204" pitchFamily="34" charset="0"/>
                <a:cs typeface="Arial" panose="020B0604020202020204" pitchFamily="34" charset="0"/>
              </a:rPr>
              <a:t>What are some of the circumstances that occur in this script/story/production?</a:t>
            </a:r>
          </a:p>
          <a:p>
            <a:r>
              <a:rPr lang="en-GB" sz="2100" b="1" dirty="0">
                <a:solidFill>
                  <a:schemeClr val="tx1"/>
                </a:solidFill>
                <a:latin typeface="Arial" panose="020B0604020202020204" pitchFamily="34" charset="0"/>
                <a:cs typeface="Arial" panose="020B0604020202020204" pitchFamily="34" charset="0"/>
              </a:rPr>
              <a:t>One circumstance that many occur during the story is that the audience sees all of the poor family's grieving, individuals hungry/ children cant afford food t eat. We see if your not a high-class family, those family's cant eat a big enough turkey, we can see the consequences of not being rich in the Victorian era leading people to be sick because people worked in the mills/</a:t>
            </a:r>
            <a:r>
              <a:rPr lang="en-GB" sz="2100" b="1" dirty="0" err="1">
                <a:solidFill>
                  <a:schemeClr val="tx1"/>
                </a:solidFill>
                <a:latin typeface="Arial" panose="020B0604020202020204" pitchFamily="34" charset="0"/>
                <a:cs typeface="Arial" panose="020B0604020202020204" pitchFamily="34" charset="0"/>
              </a:rPr>
              <a:t>factorys</a:t>
            </a:r>
            <a:r>
              <a:rPr lang="en-GB" sz="2100" b="1" dirty="0">
                <a:solidFill>
                  <a:schemeClr val="tx1"/>
                </a:solidFill>
                <a:latin typeface="Arial" panose="020B0604020202020204" pitchFamily="34" charset="0"/>
                <a:cs typeface="Arial" panose="020B0604020202020204" pitchFamily="34" charset="0"/>
              </a:rPr>
              <a:t>. </a:t>
            </a:r>
          </a:p>
          <a:p>
            <a:r>
              <a:rPr lang="en-GB" sz="2400" b="1" dirty="0">
                <a:solidFill>
                  <a:schemeClr val="tx1"/>
                </a:solidFill>
                <a:latin typeface="Arial" panose="020B0604020202020204" pitchFamily="34" charset="0"/>
                <a:cs typeface="Arial" panose="020B0604020202020204" pitchFamily="34" charset="0"/>
              </a:rPr>
              <a:t>Where is this project set? What time period/year is it set?</a:t>
            </a:r>
          </a:p>
          <a:p>
            <a:r>
              <a:rPr lang="en-GB" sz="1000" b="1" dirty="0">
                <a:solidFill>
                  <a:schemeClr val="tx1"/>
                </a:solidFill>
                <a:latin typeface="Arial" panose="020B0604020202020204" pitchFamily="34" charset="0"/>
                <a:cs typeface="Arial" panose="020B0604020202020204" pitchFamily="34" charset="0"/>
              </a:rPr>
              <a:t> </a:t>
            </a:r>
            <a:r>
              <a:rPr lang="en-GB" sz="2100" b="1" dirty="0">
                <a:solidFill>
                  <a:schemeClr val="tx1"/>
                </a:solidFill>
                <a:latin typeface="Arial" panose="020B0604020202020204" pitchFamily="34" charset="0"/>
                <a:cs typeface="Arial" panose="020B0604020202020204" pitchFamily="34" charset="0"/>
              </a:rPr>
              <a:t>The performance a Christmas carol is set in 1840s during the hungry forties, a period of that involved high unemployment, In 1840s London didn’t have no welfare status, no national heal services or environment laws, Which made it hard for people to live in those days.</a:t>
            </a:r>
          </a:p>
          <a:p>
            <a:r>
              <a:rPr lang="en-GB" sz="2400" b="1" dirty="0">
                <a:solidFill>
                  <a:schemeClr val="tx1"/>
                </a:solidFill>
                <a:latin typeface="Arial" panose="020B0604020202020204" pitchFamily="34" charset="0"/>
                <a:cs typeface="Arial" panose="020B0604020202020204" pitchFamily="34" charset="0"/>
              </a:rPr>
              <a:t>What are the surroundings? Is it in a home/school/hospital/prison etc?</a:t>
            </a:r>
          </a:p>
          <a:p>
            <a:r>
              <a:rPr lang="en-GB" dirty="0">
                <a:solidFill>
                  <a:schemeClr val="tx1"/>
                </a:solidFill>
                <a:latin typeface="Arial" panose="020B0604020202020204" pitchFamily="34" charset="0"/>
                <a:cs typeface="Arial" panose="020B0604020202020204" pitchFamily="34" charset="0"/>
              </a:rPr>
              <a:t>the surrounding environment of the Victorian era was Cities became crowded and dirty, with smog-filled air and polluted rivers. At the same time, however, the Victorian era also saw the rise of beautiful and ornate architecture, public parks, and gardens. During the Victorian era, poverty was a widespread problem in England. Industrialization had led to the growth of cities, and many people had migrated from the countryside to work in factories and mills. However, the rapid growth of industry had not been matched by an increase in social services, and as a result, many people lived in poverty. The working classes, in particular, often lived in overcrowded and squalid conditions, with little access to education, healthcare, or other necessities. Moreover, the lack of </a:t>
            </a:r>
            <a:r>
              <a:rPr lang="en-GB" dirty="0" err="1">
                <a:solidFill>
                  <a:schemeClr val="tx1"/>
                </a:solidFill>
                <a:latin typeface="Arial" panose="020B0604020202020204" pitchFamily="34" charset="0"/>
                <a:cs typeface="Arial" panose="020B0604020202020204" pitchFamily="34" charset="0"/>
              </a:rPr>
              <a:t>labor</a:t>
            </a:r>
            <a:r>
              <a:rPr lang="en-GB" dirty="0">
                <a:solidFill>
                  <a:schemeClr val="tx1"/>
                </a:solidFill>
                <a:latin typeface="Arial" panose="020B0604020202020204" pitchFamily="34" charset="0"/>
                <a:cs typeface="Arial" panose="020B0604020202020204" pitchFamily="34" charset="0"/>
              </a:rPr>
              <a:t> protections meant that many workers were exploited and had to work long hours for low wages. Despite these challenges, however, many poor people during the Victorian era were able to improve their circumstances through hard work and determination. </a:t>
            </a:r>
            <a:endParaRPr lang="en-GB" sz="24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What conditions do the characters live in/experience? What conditions did the writer experience?</a:t>
            </a:r>
          </a:p>
          <a:p>
            <a:r>
              <a:rPr lang="en-GB" sz="2100" b="1" dirty="0">
                <a:solidFill>
                  <a:schemeClr val="tx1"/>
                </a:solidFill>
                <a:latin typeface="Arial" panose="020B0604020202020204" pitchFamily="34" charset="0"/>
                <a:cs typeface="Arial" panose="020B0604020202020204" pitchFamily="34" charset="0"/>
              </a:rPr>
              <a:t>The conditions that many character live in are poor, cramped and crowded apartments the inner cites often inadequate heating, lighting and sanitation. Children are poorly clothed, thin and hungry, they huddle together In the cold, dark room and are described as “ dirty ragged and abject”  the poor people are described as victims of social and economic inequality. </a:t>
            </a:r>
          </a:p>
          <a:p>
            <a:pPr marL="0" indent="0">
              <a:buNone/>
            </a:pPr>
            <a:r>
              <a:rPr lang="en-GB" sz="1000" b="1" dirty="0">
                <a:solidFill>
                  <a:schemeClr val="tx1"/>
                </a:solidFill>
                <a:latin typeface="Arial" panose="020B0604020202020204" pitchFamily="34" charset="0"/>
                <a:cs typeface="Arial" panose="020B0604020202020204" pitchFamily="34" charset="0"/>
              </a:rPr>
              <a:t> </a:t>
            </a:r>
            <a:endParaRPr lang="en-GB"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What sort of situations do the characters face</a:t>
            </a:r>
          </a:p>
          <a:p>
            <a:endParaRPr lang="en-GB" sz="24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What environment do the characters experience? How does it relate to the writers environment? </a:t>
            </a:r>
          </a:p>
          <a:p>
            <a:r>
              <a:rPr lang="en-GB" sz="1000" b="1" dirty="0">
                <a:solidFill>
                  <a:schemeClr val="tx1"/>
                </a:solidFill>
                <a:latin typeface="Arial" panose="020B0604020202020204" pitchFamily="34" charset="0"/>
                <a:cs typeface="Arial" panose="020B0604020202020204" pitchFamily="34" charset="0"/>
              </a:rPr>
              <a:t>The environment the characters experience is how they grew up in the Victorian era.  Such as the character tiny </a:t>
            </a:r>
            <a:r>
              <a:rPr lang="en-GB" sz="1000" b="1" dirty="0" err="1">
                <a:solidFill>
                  <a:schemeClr val="tx1"/>
                </a:solidFill>
                <a:latin typeface="Arial" panose="020B0604020202020204" pitchFamily="34" charset="0"/>
                <a:cs typeface="Arial" panose="020B0604020202020204" pitchFamily="34" charset="0"/>
              </a:rPr>
              <a:t>tim</a:t>
            </a:r>
            <a:r>
              <a:rPr lang="en-GB" sz="1000" b="1" dirty="0">
                <a:solidFill>
                  <a:schemeClr val="tx1"/>
                </a:solidFill>
                <a:latin typeface="Arial" panose="020B0604020202020204" pitchFamily="34" charset="0"/>
                <a:cs typeface="Arial" panose="020B0604020202020204" pitchFamily="34" charset="0"/>
              </a:rPr>
              <a:t>, who live in a small house with out any help from the government on how he going to die, if he doesn’t get the aid he needs. It hard for tiny </a:t>
            </a:r>
            <a:r>
              <a:rPr lang="en-GB" sz="1000" b="1" dirty="0" err="1">
                <a:solidFill>
                  <a:schemeClr val="tx1"/>
                </a:solidFill>
                <a:latin typeface="Arial" panose="020B0604020202020204" pitchFamily="34" charset="0"/>
                <a:cs typeface="Arial" panose="020B0604020202020204" pitchFamily="34" charset="0"/>
              </a:rPr>
              <a:t>tim</a:t>
            </a:r>
            <a:r>
              <a:rPr lang="en-GB" sz="1000" b="1" dirty="0">
                <a:solidFill>
                  <a:schemeClr val="tx1"/>
                </a:solidFill>
                <a:latin typeface="Arial" panose="020B0604020202020204" pitchFamily="34" charset="0"/>
                <a:cs typeface="Arial" panose="020B0604020202020204" pitchFamily="34" charset="0"/>
              </a:rPr>
              <a:t> to grow up in the Victorian era as boys like him won't fit in due to the other boys will bully him </a:t>
            </a:r>
            <a:endParaRPr lang="en-GB" sz="1400" b="1" dirty="0">
              <a:solidFill>
                <a:schemeClr val="tx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96DF4B3-4915-4A62-A2C1-3875A33A63C7}"/>
              </a:ext>
            </a:extLst>
          </p:cNvPr>
          <p:cNvSpPr txBox="1"/>
          <p:nvPr/>
        </p:nvSpPr>
        <p:spPr>
          <a:xfrm>
            <a:off x="5171440" y="257217"/>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413865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D1958-4834-4773-B2D0-F62C1ADF83FE}"/>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004C0681-DDBC-4244-AD86-EF1B1BE12474}"/>
              </a:ext>
            </a:extLst>
          </p:cNvPr>
          <p:cNvSpPr>
            <a:spLocks noGrp="1"/>
          </p:cNvSpPr>
          <p:nvPr>
            <p:ph idx="1"/>
          </p:nvPr>
        </p:nvSpPr>
        <p:spPr>
          <a:xfrm>
            <a:off x="1797666" y="1427869"/>
            <a:ext cx="8596668" cy="4647811"/>
          </a:xfrm>
        </p:spPr>
        <p:txBody>
          <a:bodyPr>
            <a:normAutofit fontScale="85000" lnSpcReduction="20000"/>
          </a:bodyPr>
          <a:lstStyle/>
          <a:p>
            <a:r>
              <a:rPr lang="en-GB" sz="2400" b="1" dirty="0">
                <a:solidFill>
                  <a:schemeClr val="tx1"/>
                </a:solidFill>
                <a:latin typeface="Arial" panose="020B0604020202020204" pitchFamily="34" charset="0"/>
                <a:cs typeface="Arial" panose="020B0604020202020204" pitchFamily="34" charset="0"/>
              </a:rPr>
              <a:t>What is the background of the play/ Project/ Script? What is the background of the writer?</a:t>
            </a:r>
          </a:p>
          <a:p>
            <a:endParaRPr lang="en-GB" sz="11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If you are performing a singular scene or monologue, what happens before and after this scene/monologue? </a:t>
            </a:r>
          </a:p>
          <a:p>
            <a:r>
              <a:rPr lang="en-GB" sz="1000" b="1" dirty="0">
                <a:solidFill>
                  <a:schemeClr val="tx1"/>
                </a:solidFill>
                <a:latin typeface="Arial" panose="020B0604020202020204" pitchFamily="34" charset="0"/>
                <a:cs typeface="Arial" panose="020B0604020202020204" pitchFamily="34" charset="0"/>
              </a:rPr>
              <a:t>Scrooge wakes up, goes to the windows see a boy and ask him what the day is. Then the boy replies with its Christmas Sir, scrooge get excited and wanted the boy to get a big turkey </a:t>
            </a:r>
            <a:endParaRPr lang="en-GB" sz="24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What is the climate that the project is set?</a:t>
            </a:r>
          </a:p>
          <a:p>
            <a:r>
              <a:rPr lang="en-GB" sz="2400" b="1" dirty="0">
                <a:solidFill>
                  <a:schemeClr val="tx1"/>
                </a:solidFill>
                <a:latin typeface="Arial" panose="020B0604020202020204" pitchFamily="34" charset="0"/>
                <a:cs typeface="Arial" panose="020B0604020202020204" pitchFamily="34" charset="0"/>
              </a:rPr>
              <a:t>What atmosphere is created by the writer?</a:t>
            </a:r>
          </a:p>
          <a:p>
            <a:r>
              <a:rPr lang="en-GB" sz="1000" b="1" dirty="0">
                <a:solidFill>
                  <a:schemeClr val="tx1"/>
                </a:solidFill>
                <a:latin typeface="Arial" panose="020B0604020202020204" pitchFamily="34" charset="0"/>
                <a:cs typeface="Arial" panose="020B0604020202020204" pitchFamily="34" charset="0"/>
              </a:rPr>
              <a:t>Charles dickens creates atmosphere as cold and grey this is sighted in weather and inside of scrooges heart . External heat and cold had little influenced on scrooge   </a:t>
            </a:r>
            <a:endParaRPr lang="en-GB" sz="12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How does the writer create ambience? What language does he use to show this? Is it in the stage directions?</a:t>
            </a:r>
          </a:p>
          <a:p>
            <a:r>
              <a:rPr lang="en-GB" sz="2400" b="1" dirty="0">
                <a:solidFill>
                  <a:schemeClr val="tx1"/>
                </a:solidFill>
                <a:latin typeface="Arial" panose="020B0604020202020204" pitchFamily="34" charset="0"/>
                <a:cs typeface="Arial" panose="020B0604020202020204" pitchFamily="34" charset="0"/>
              </a:rPr>
              <a:t>What is the mood of the play/scene/monologue/project? How is this shown?</a:t>
            </a:r>
          </a:p>
          <a:p>
            <a:r>
              <a:rPr lang="en-GB" sz="2400" b="1" dirty="0">
                <a:solidFill>
                  <a:schemeClr val="tx1"/>
                </a:solidFill>
                <a:latin typeface="Arial" panose="020B0604020202020204" pitchFamily="34" charset="0"/>
                <a:cs typeface="Arial" panose="020B0604020202020204" pitchFamily="34" charset="0"/>
              </a:rPr>
              <a:t>What are the relationships between the characters in the scene? </a:t>
            </a:r>
            <a:endParaRPr lang="en-GB" sz="1000" b="1" dirty="0">
              <a:solidFill>
                <a:schemeClr val="tx1"/>
              </a:solidFill>
              <a:latin typeface="Arial" panose="020B0604020202020204" pitchFamily="34" charset="0"/>
              <a:cs typeface="Arial" panose="020B0604020202020204" pitchFamily="34" charset="0"/>
            </a:endParaRPr>
          </a:p>
          <a:p>
            <a:endParaRPr lang="en-GB" sz="2400" b="1" dirty="0">
              <a:solidFill>
                <a:schemeClr val="tx1"/>
              </a:solidFill>
              <a:latin typeface="Arial" panose="020B0604020202020204" pitchFamily="34" charset="0"/>
              <a:cs typeface="Arial" panose="020B0604020202020204" pitchFamily="34" charset="0"/>
            </a:endParaRPr>
          </a:p>
          <a:p>
            <a:pPr marL="0" indent="0">
              <a:buNone/>
            </a:pPr>
            <a:endParaRPr lang="en-GB" dirty="0"/>
          </a:p>
        </p:txBody>
      </p:sp>
      <p:sp>
        <p:nvSpPr>
          <p:cNvPr id="5" name="TextBox 4">
            <a:extLst>
              <a:ext uri="{FF2B5EF4-FFF2-40B4-BE49-F238E27FC236}">
                <a16:creationId xmlns:a16="http://schemas.microsoft.com/office/drawing/2014/main" id="{C093366F-E3F1-4FBF-9934-7FD4DB2D5BBF}"/>
              </a:ext>
            </a:extLst>
          </p:cNvPr>
          <p:cNvSpPr txBox="1"/>
          <p:nvPr/>
        </p:nvSpPr>
        <p:spPr>
          <a:xfrm>
            <a:off x="2321137" y="381000"/>
            <a:ext cx="754972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600" b="1" u="sng" dirty="0">
                <a:latin typeface="Arial" panose="020B0604020202020204" pitchFamily="34" charset="0"/>
                <a:cs typeface="Arial" panose="020B0604020202020204" pitchFamily="34" charset="0"/>
              </a:rPr>
              <a:t>CONTEXT</a:t>
            </a:r>
            <a:endParaRPr lang="en-US" sz="4400" b="1" u="sng"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4598ECC1-7180-401C-A677-74114D71EC01}"/>
              </a:ext>
            </a:extLst>
          </p:cNvPr>
          <p:cNvSpPr txBox="1"/>
          <p:nvPr/>
        </p:nvSpPr>
        <p:spPr>
          <a:xfrm>
            <a:off x="4847280" y="290651"/>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3977823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2CE0-E087-4DF4-A39F-1AAC513398AE}"/>
              </a:ext>
            </a:extLst>
          </p:cNvPr>
          <p:cNvSpPr>
            <a:spLocks noGrp="1"/>
          </p:cNvSpPr>
          <p:nvPr>
            <p:ph type="title"/>
          </p:nvPr>
        </p:nvSpPr>
        <p:spPr>
          <a:xfrm>
            <a:off x="677334" y="609600"/>
            <a:ext cx="8596668" cy="333080"/>
          </a:xfrm>
        </p:spPr>
        <p:txBody>
          <a:bodyPr>
            <a:normAutofit fontScale="90000"/>
          </a:bodyPr>
          <a:lstStyle/>
          <a:p>
            <a:r>
              <a:rPr lang="en-GB"/>
              <a:t> </a:t>
            </a:r>
          </a:p>
        </p:txBody>
      </p:sp>
      <p:sp>
        <p:nvSpPr>
          <p:cNvPr id="3" name="Content Placeholder 2">
            <a:extLst>
              <a:ext uri="{FF2B5EF4-FFF2-40B4-BE49-F238E27FC236}">
                <a16:creationId xmlns:a16="http://schemas.microsoft.com/office/drawing/2014/main" id="{A43DEB88-EF60-43DC-AF34-D459DEDD33BF}"/>
              </a:ext>
            </a:extLst>
          </p:cNvPr>
          <p:cNvSpPr>
            <a:spLocks noGrp="1"/>
          </p:cNvSpPr>
          <p:nvPr>
            <p:ph idx="1"/>
          </p:nvPr>
        </p:nvSpPr>
        <p:spPr>
          <a:xfrm>
            <a:off x="1797666" y="1163079"/>
            <a:ext cx="8596668" cy="5225066"/>
          </a:xfrm>
        </p:spPr>
        <p:txBody>
          <a:bodyPr>
            <a:normAutofit fontScale="92500" lnSpcReduction="20000"/>
          </a:bodyPr>
          <a:lstStyle/>
          <a:p>
            <a:endParaRPr lang="en-GB" sz="36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What themes does this scene/monologue/play/project address?</a:t>
            </a:r>
          </a:p>
          <a:p>
            <a:r>
              <a:rPr lang="en-GB" sz="2400" b="1" dirty="0">
                <a:solidFill>
                  <a:schemeClr val="tx1"/>
                </a:solidFill>
                <a:latin typeface="Arial" panose="020B0604020202020204" pitchFamily="34" charset="0"/>
                <a:cs typeface="Arial" panose="020B0604020202020204" pitchFamily="34" charset="0"/>
              </a:rPr>
              <a:t>What in the overall topic that the play/scene/project is focused on?</a:t>
            </a:r>
          </a:p>
          <a:p>
            <a:r>
              <a:rPr lang="en-GB" sz="1100" b="1" dirty="0">
                <a:solidFill>
                  <a:schemeClr val="tx1"/>
                </a:solidFill>
                <a:latin typeface="Arial" panose="020B0604020202020204" pitchFamily="34" charset="0"/>
                <a:cs typeface="Arial" panose="020B0604020202020204" pitchFamily="34" charset="0"/>
              </a:rPr>
              <a:t>The overall topic that the project</a:t>
            </a:r>
          </a:p>
          <a:p>
            <a:r>
              <a:rPr lang="en-GB" sz="2400" b="1" dirty="0">
                <a:solidFill>
                  <a:schemeClr val="tx1"/>
                </a:solidFill>
                <a:latin typeface="Arial" panose="020B0604020202020204" pitchFamily="34" charset="0"/>
                <a:cs typeface="Arial" panose="020B0604020202020204" pitchFamily="34" charset="0"/>
              </a:rPr>
              <a:t>What social factors occurred during the time project is set?</a:t>
            </a:r>
          </a:p>
          <a:p>
            <a:r>
              <a:rPr lang="en-GB" sz="1000" b="1" dirty="0">
                <a:solidFill>
                  <a:schemeClr val="tx1"/>
                </a:solidFill>
                <a:latin typeface="Arial" panose="020B0604020202020204" pitchFamily="34" charset="0"/>
                <a:cs typeface="Arial" panose="020B0604020202020204" pitchFamily="34" charset="0"/>
              </a:rPr>
              <a:t>One social factor that may occur during the project is that someone may get ill and might not turn up on the project day, this make will slows down the project as someone else needs to take the role of that person who's ill. </a:t>
            </a:r>
            <a:endParaRPr lang="en-GB" sz="11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 What social factors occurred when the project was written?</a:t>
            </a:r>
          </a:p>
          <a:p>
            <a:r>
              <a:rPr lang="en-GB" sz="2400" b="1" dirty="0">
                <a:solidFill>
                  <a:schemeClr val="tx1"/>
                </a:solidFill>
                <a:latin typeface="Arial" panose="020B0604020202020204" pitchFamily="34" charset="0"/>
                <a:cs typeface="Arial" panose="020B0604020202020204" pitchFamily="34" charset="0"/>
              </a:rPr>
              <a:t>What economical factors occurred during the time the project is set? What economical Factors occurred when the project was written?</a:t>
            </a:r>
          </a:p>
          <a:p>
            <a:r>
              <a:rPr lang="en-GB" sz="2400" b="1" dirty="0">
                <a:solidFill>
                  <a:schemeClr val="tx1"/>
                </a:solidFill>
                <a:latin typeface="Arial" panose="020B0604020202020204" pitchFamily="34" charset="0"/>
                <a:cs typeface="Arial" panose="020B0604020202020204" pitchFamily="34" charset="0"/>
              </a:rPr>
              <a:t>What political factors occurred during the time the project is set? What political factors occurred when the project was written?</a:t>
            </a:r>
          </a:p>
          <a:p>
            <a:endParaRPr lang="en-GB" dirty="0"/>
          </a:p>
        </p:txBody>
      </p:sp>
      <p:sp>
        <p:nvSpPr>
          <p:cNvPr id="5" name="TextBox 4">
            <a:extLst>
              <a:ext uri="{FF2B5EF4-FFF2-40B4-BE49-F238E27FC236}">
                <a16:creationId xmlns:a16="http://schemas.microsoft.com/office/drawing/2014/main" id="{5E44498E-E27C-43E2-8DFB-C1631A1004AA}"/>
              </a:ext>
            </a:extLst>
          </p:cNvPr>
          <p:cNvSpPr txBox="1"/>
          <p:nvPr/>
        </p:nvSpPr>
        <p:spPr>
          <a:xfrm>
            <a:off x="2407074" y="469856"/>
            <a:ext cx="584411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600" b="1" u="sng" dirty="0">
                <a:latin typeface="Arial" panose="020B0604020202020204" pitchFamily="34" charset="0"/>
                <a:cs typeface="Arial" panose="020B0604020202020204" pitchFamily="34" charset="0"/>
              </a:rPr>
              <a:t>CONTEXT</a:t>
            </a:r>
            <a:endParaRPr lang="en-US" sz="3600" b="1" u="sng"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597BE8DB-8269-44D2-9A29-0454030CD258}"/>
              </a:ext>
            </a:extLst>
          </p:cNvPr>
          <p:cNvSpPr txBox="1"/>
          <p:nvPr/>
        </p:nvSpPr>
        <p:spPr>
          <a:xfrm>
            <a:off x="4975668" y="469855"/>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2934743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FCFD7-6801-4C4D-A9D9-3F9EE422C75E}"/>
              </a:ext>
            </a:extLst>
          </p:cNvPr>
          <p:cNvSpPr>
            <a:spLocks noGrp="1"/>
          </p:cNvSpPr>
          <p:nvPr>
            <p:ph type="title"/>
          </p:nvPr>
        </p:nvSpPr>
        <p:spPr>
          <a:xfrm>
            <a:off x="344785" y="42587"/>
            <a:ext cx="5365133" cy="714069"/>
          </a:xfrm>
        </p:spPr>
        <p:txBody>
          <a:bodyPr>
            <a:noAutofit/>
          </a:bodyPr>
          <a:lstStyle/>
          <a:p>
            <a:r>
              <a:rPr lang="en-GB" b="1" u="sng" dirty="0">
                <a:solidFill>
                  <a:schemeClr val="tx1"/>
                </a:solidFill>
                <a:latin typeface="Arial" panose="020B0604020202020204" pitchFamily="34" charset="0"/>
                <a:cs typeface="Arial" panose="020B0604020202020204" pitchFamily="34" charset="0"/>
              </a:rPr>
              <a:t>TYPES OF RESEARCH</a:t>
            </a:r>
          </a:p>
        </p:txBody>
      </p:sp>
      <p:sp>
        <p:nvSpPr>
          <p:cNvPr id="3" name="Content Placeholder 2">
            <a:extLst>
              <a:ext uri="{FF2B5EF4-FFF2-40B4-BE49-F238E27FC236}">
                <a16:creationId xmlns:a16="http://schemas.microsoft.com/office/drawing/2014/main" id="{A02077A2-CA43-41A5-9BE0-C11B24DD2A11}"/>
              </a:ext>
            </a:extLst>
          </p:cNvPr>
          <p:cNvSpPr>
            <a:spLocks noGrp="1"/>
          </p:cNvSpPr>
          <p:nvPr>
            <p:ph idx="1"/>
          </p:nvPr>
        </p:nvSpPr>
        <p:spPr>
          <a:xfrm>
            <a:off x="327086" y="3917550"/>
            <a:ext cx="4171064" cy="1923434"/>
          </a:xfrm>
        </p:spPr>
        <p:txBody>
          <a:bodyPr numCol="2">
            <a:noAutofit/>
          </a:bodyPr>
          <a:lstStyle/>
          <a:p>
            <a:r>
              <a:rPr lang="en-GB" b="1" dirty="0">
                <a:solidFill>
                  <a:schemeClr val="tx1"/>
                </a:solidFill>
                <a:latin typeface="Arial" panose="020B0604020202020204" pitchFamily="34" charset="0"/>
                <a:cs typeface="Arial" panose="020B0604020202020204" pitchFamily="34" charset="0"/>
              </a:rPr>
              <a:t>Statistical results </a:t>
            </a:r>
          </a:p>
          <a:p>
            <a:r>
              <a:rPr lang="en-GB" b="1" dirty="0">
                <a:solidFill>
                  <a:schemeClr val="tx1"/>
                </a:solidFill>
                <a:latin typeface="Arial" panose="020B0604020202020204" pitchFamily="34" charset="0"/>
                <a:cs typeface="Arial" panose="020B0604020202020204" pitchFamily="34" charset="0"/>
              </a:rPr>
              <a:t>Newspapers </a:t>
            </a:r>
          </a:p>
          <a:p>
            <a:r>
              <a:rPr lang="en-GB" b="1" dirty="0">
                <a:solidFill>
                  <a:schemeClr val="tx1"/>
                </a:solidFill>
                <a:latin typeface="Arial" panose="020B0604020202020204" pitchFamily="34" charset="0"/>
                <a:cs typeface="Arial" panose="020B0604020202020204" pitchFamily="34" charset="0"/>
              </a:rPr>
              <a:t>Magazines</a:t>
            </a:r>
          </a:p>
          <a:p>
            <a:r>
              <a:rPr lang="en-GB" b="1" dirty="0">
                <a:solidFill>
                  <a:schemeClr val="tx1"/>
                </a:solidFill>
                <a:latin typeface="Arial" panose="020B0604020202020204" pitchFamily="34" charset="0"/>
                <a:cs typeface="Arial" panose="020B0604020202020204" pitchFamily="34" charset="0"/>
              </a:rPr>
              <a:t>Letters of diary entries</a:t>
            </a:r>
          </a:p>
          <a:p>
            <a:pPr marL="0" indent="0">
              <a:buNone/>
            </a:pPr>
            <a:endParaRPr lang="en-GB" b="1" dirty="0">
              <a:solidFill>
                <a:schemeClr val="tx1"/>
              </a:solidFill>
              <a:latin typeface="Arial" panose="020B0604020202020204" pitchFamily="34" charset="0"/>
              <a:cs typeface="Arial" panose="020B0604020202020204" pitchFamily="34" charset="0"/>
            </a:endParaRPr>
          </a:p>
          <a:p>
            <a:endParaRPr lang="en-GB" b="1" dirty="0">
              <a:solidFill>
                <a:schemeClr val="tx1"/>
              </a:solidFill>
              <a:latin typeface="Arial" panose="020B0604020202020204" pitchFamily="34" charset="0"/>
              <a:cs typeface="Arial" panose="020B0604020202020204" pitchFamily="34" charset="0"/>
            </a:endParaRPr>
          </a:p>
          <a:p>
            <a:pPr marL="0" indent="0">
              <a:buNone/>
            </a:pPr>
            <a:endParaRPr lang="en-GB" b="1" dirty="0">
              <a:solidFill>
                <a:schemeClr val="tx1"/>
              </a:solidFill>
              <a:latin typeface="Arial" panose="020B0604020202020204" pitchFamily="34" charset="0"/>
              <a:cs typeface="Arial" panose="020B0604020202020204" pitchFamily="34" charset="0"/>
            </a:endParaRPr>
          </a:p>
          <a:p>
            <a:r>
              <a:rPr lang="en-GB" b="1" dirty="0">
                <a:solidFill>
                  <a:schemeClr val="tx1"/>
                </a:solidFill>
                <a:latin typeface="Arial" panose="020B0604020202020204" pitchFamily="34" charset="0"/>
                <a:cs typeface="Arial" panose="020B0604020202020204" pitchFamily="34" charset="0"/>
              </a:rPr>
              <a:t>Photographs</a:t>
            </a:r>
          </a:p>
          <a:p>
            <a:r>
              <a:rPr lang="en-GB" b="1" dirty="0">
                <a:solidFill>
                  <a:schemeClr val="tx1"/>
                </a:solidFill>
                <a:latin typeface="Arial" panose="020B0604020202020204" pitchFamily="34" charset="0"/>
                <a:cs typeface="Arial" panose="020B0604020202020204" pitchFamily="34" charset="0"/>
              </a:rPr>
              <a:t>Audio clips </a:t>
            </a:r>
          </a:p>
          <a:p>
            <a:r>
              <a:rPr lang="en-GB" b="1" dirty="0">
                <a:solidFill>
                  <a:schemeClr val="tx1"/>
                </a:solidFill>
                <a:latin typeface="Arial" panose="020B0604020202020204" pitchFamily="34" charset="0"/>
                <a:cs typeface="Arial" panose="020B0604020202020204" pitchFamily="34" charset="0"/>
              </a:rPr>
              <a:t>Speeches</a:t>
            </a:r>
          </a:p>
          <a:p>
            <a:r>
              <a:rPr lang="en-GB" b="1" dirty="0">
                <a:solidFill>
                  <a:schemeClr val="tx1"/>
                </a:solidFill>
                <a:latin typeface="Arial" panose="020B0604020202020204" pitchFamily="34" charset="0"/>
                <a:cs typeface="Arial" panose="020B0604020202020204" pitchFamily="34" charset="0"/>
              </a:rPr>
              <a:t>Interviews</a:t>
            </a:r>
          </a:p>
          <a:p>
            <a:endParaRPr lang="en-GB" sz="2000" b="1" dirty="0">
              <a:solidFill>
                <a:schemeClr val="tx1"/>
              </a:solidFill>
              <a:latin typeface="Arial" panose="020B0604020202020204" pitchFamily="34" charset="0"/>
              <a:cs typeface="Arial" panose="020B0604020202020204" pitchFamily="34" charset="0"/>
            </a:endParaRPr>
          </a:p>
          <a:p>
            <a:endParaRPr lang="en-GB" sz="2000" b="1" dirty="0">
              <a:solidFill>
                <a:schemeClr val="tx1"/>
              </a:solidFill>
              <a:latin typeface="Arial" panose="020B0604020202020204" pitchFamily="34" charset="0"/>
              <a:cs typeface="Arial" panose="020B0604020202020204" pitchFamily="34" charset="0"/>
            </a:endParaRPr>
          </a:p>
          <a:p>
            <a:pPr marL="0" indent="0" fontAlgn="t">
              <a:buNone/>
            </a:pPr>
            <a:r>
              <a:rPr lang="en-GB" sz="2000" dirty="0"/>
              <a:t> </a:t>
            </a:r>
          </a:p>
        </p:txBody>
      </p:sp>
      <p:sp>
        <p:nvSpPr>
          <p:cNvPr id="7" name="Rectangle 6">
            <a:extLst>
              <a:ext uri="{FF2B5EF4-FFF2-40B4-BE49-F238E27FC236}">
                <a16:creationId xmlns:a16="http://schemas.microsoft.com/office/drawing/2014/main" id="{4863218F-21A5-4E9B-9DF1-9C292513817A}"/>
              </a:ext>
            </a:extLst>
          </p:cNvPr>
          <p:cNvSpPr/>
          <p:nvPr/>
        </p:nvSpPr>
        <p:spPr>
          <a:xfrm>
            <a:off x="339977" y="1158486"/>
            <a:ext cx="4171064" cy="2431435"/>
          </a:xfrm>
          <a:prstGeom prst="rect">
            <a:avLst/>
          </a:prstGeom>
        </p:spPr>
        <p:txBody>
          <a:bodyPr wrap="square">
            <a:spAutoFit/>
          </a:bodyPr>
          <a:lstStyle/>
          <a:p>
            <a:r>
              <a:rPr lang="en-GB" sz="2800" b="1" u="sng" dirty="0">
                <a:latin typeface="Arial" panose="020B0604020202020204" pitchFamily="34" charset="0"/>
                <a:cs typeface="Arial" panose="020B0604020202020204" pitchFamily="34" charset="0"/>
              </a:rPr>
              <a:t>PRIMARY RESEARCH </a:t>
            </a:r>
            <a:r>
              <a:rPr lang="en-GB" sz="2800" b="1"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First-hand evidence giving you direct access to your research topic. This could be evidenced using…</a:t>
            </a:r>
            <a:endParaRPr lang="en-GB" sz="2800" b="1"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D7F1EFD8-2730-47EA-84EE-1B40B24FA075}"/>
              </a:ext>
            </a:extLst>
          </p:cNvPr>
          <p:cNvSpPr txBox="1">
            <a:spLocks/>
          </p:cNvSpPr>
          <p:nvPr/>
        </p:nvSpPr>
        <p:spPr>
          <a:xfrm>
            <a:off x="4693921" y="1084285"/>
            <a:ext cx="3911600" cy="15094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800" b="1" u="sng" dirty="0">
                <a:solidFill>
                  <a:schemeClr val="tx1"/>
                </a:solidFill>
                <a:latin typeface="Arial" panose="020B0604020202020204" pitchFamily="34" charset="0"/>
                <a:cs typeface="Arial" panose="020B0604020202020204" pitchFamily="34" charset="0"/>
              </a:rPr>
              <a:t>SECONDARY RESEARCH </a:t>
            </a:r>
            <a:r>
              <a:rPr lang="en-GB" sz="2800" b="1" dirty="0">
                <a:solidFill>
                  <a:schemeClr val="tx1"/>
                </a:solidFill>
                <a:latin typeface="Arial" panose="020B0604020202020204" pitchFamily="34" charset="0"/>
                <a:cs typeface="Arial" panose="020B0604020202020204" pitchFamily="34" charset="0"/>
              </a:rPr>
              <a:t>- </a:t>
            </a:r>
            <a:r>
              <a:rPr lang="en-GB" sz="2400" b="1" dirty="0">
                <a:solidFill>
                  <a:schemeClr val="tx1"/>
                </a:solidFill>
                <a:latin typeface="Arial" panose="020B0604020202020204" pitchFamily="34" charset="0"/>
                <a:cs typeface="Arial" panose="020B0604020202020204" pitchFamily="34" charset="0"/>
              </a:rPr>
              <a:t>Second-hand information that </a:t>
            </a:r>
            <a:r>
              <a:rPr lang="en-GB" sz="2400" b="1" dirty="0" err="1">
                <a:solidFill>
                  <a:schemeClr val="tx1"/>
                </a:solidFill>
                <a:latin typeface="Arial" panose="020B0604020202020204" pitchFamily="34" charset="0"/>
                <a:cs typeface="Arial" panose="020B0604020202020204" pitchFamily="34" charset="0"/>
              </a:rPr>
              <a:t>analyzes</a:t>
            </a:r>
            <a:r>
              <a:rPr lang="en-GB" sz="2400" b="1" dirty="0">
                <a:solidFill>
                  <a:schemeClr val="tx1"/>
                </a:solidFill>
                <a:latin typeface="Arial" panose="020B0604020202020204" pitchFamily="34" charset="0"/>
                <a:cs typeface="Arial" panose="020B0604020202020204" pitchFamily="34" charset="0"/>
              </a:rPr>
              <a:t>, describes, or evaluates primary sources and could be evidenced using…</a:t>
            </a:r>
            <a:endParaRPr lang="en-GB" sz="2800" b="1" dirty="0">
              <a:solidFill>
                <a:schemeClr val="tx1"/>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16B11020-1973-4B3C-9745-5DB8FFCD3C62}"/>
              </a:ext>
            </a:extLst>
          </p:cNvPr>
          <p:cNvSpPr txBox="1">
            <a:spLocks/>
          </p:cNvSpPr>
          <p:nvPr/>
        </p:nvSpPr>
        <p:spPr>
          <a:xfrm>
            <a:off x="4693921" y="4103913"/>
            <a:ext cx="3129280" cy="1923434"/>
          </a:xfrm>
          <a:prstGeom prst="rect">
            <a:avLst/>
          </a:prstGeom>
        </p:spPr>
        <p:txBody>
          <a:bodyPr vert="horz" lIns="91440" tIns="45720" rIns="91440" bIns="45720" numCol="2"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b="1" dirty="0">
                <a:solidFill>
                  <a:schemeClr val="tx1"/>
                </a:solidFill>
                <a:latin typeface="Arial" panose="020B0604020202020204" pitchFamily="34" charset="0"/>
                <a:cs typeface="Arial" panose="020B0604020202020204" pitchFamily="34" charset="0"/>
              </a:rPr>
              <a:t>Books</a:t>
            </a:r>
          </a:p>
          <a:p>
            <a:r>
              <a:rPr lang="en-GB" b="1" dirty="0">
                <a:solidFill>
                  <a:schemeClr val="tx1"/>
                </a:solidFill>
                <a:latin typeface="Arial" panose="020B0604020202020204" pitchFamily="34" charset="0"/>
                <a:cs typeface="Arial" panose="020B0604020202020204" pitchFamily="34" charset="0"/>
              </a:rPr>
              <a:t>Journal articles</a:t>
            </a:r>
          </a:p>
          <a:p>
            <a:r>
              <a:rPr lang="en-GB" b="1" dirty="0">
                <a:solidFill>
                  <a:schemeClr val="tx1"/>
                </a:solidFill>
                <a:latin typeface="Arial" panose="020B0604020202020204" pitchFamily="34" charset="0"/>
                <a:cs typeface="Arial" panose="020B0604020202020204" pitchFamily="34" charset="0"/>
              </a:rPr>
              <a:t>Blog posts</a:t>
            </a:r>
          </a:p>
          <a:p>
            <a:r>
              <a:rPr lang="en-GB" b="1" dirty="0">
                <a:solidFill>
                  <a:schemeClr val="tx1"/>
                </a:solidFill>
                <a:latin typeface="Arial" panose="020B0604020202020204" pitchFamily="34" charset="0"/>
                <a:cs typeface="Arial" panose="020B0604020202020204" pitchFamily="34" charset="0"/>
              </a:rPr>
              <a:t>Textbooks</a:t>
            </a:r>
          </a:p>
          <a:p>
            <a:r>
              <a:rPr lang="en-GB" b="1" dirty="0">
                <a:solidFill>
                  <a:schemeClr val="tx1"/>
                </a:solidFill>
                <a:latin typeface="Arial" panose="020B0604020202020204" pitchFamily="34" charset="0"/>
                <a:cs typeface="Arial" panose="020B0604020202020204" pitchFamily="34" charset="0"/>
              </a:rPr>
              <a:t>Documentaries</a:t>
            </a:r>
          </a:p>
          <a:p>
            <a:endParaRPr lang="en-GB" dirty="0"/>
          </a:p>
        </p:txBody>
      </p:sp>
      <p:cxnSp>
        <p:nvCxnSpPr>
          <p:cNvPr id="8" name="Straight Connector 7">
            <a:extLst>
              <a:ext uri="{FF2B5EF4-FFF2-40B4-BE49-F238E27FC236}">
                <a16:creationId xmlns:a16="http://schemas.microsoft.com/office/drawing/2014/main" id="{E0C49A03-4317-4DC5-AE93-A5876C4505D8}"/>
              </a:ext>
            </a:extLst>
          </p:cNvPr>
          <p:cNvCxnSpPr/>
          <p:nvPr/>
        </p:nvCxnSpPr>
        <p:spPr>
          <a:xfrm>
            <a:off x="4551682" y="1194670"/>
            <a:ext cx="0" cy="51612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9DF2C1C-BE61-453B-9556-196AEEFF2233}"/>
              </a:ext>
            </a:extLst>
          </p:cNvPr>
          <p:cNvCxnSpPr/>
          <p:nvPr/>
        </p:nvCxnSpPr>
        <p:spPr>
          <a:xfrm>
            <a:off x="8473442" y="1158486"/>
            <a:ext cx="0" cy="516128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7250BF84-442C-4541-8CD4-6C9B81E73691}"/>
              </a:ext>
            </a:extLst>
          </p:cNvPr>
          <p:cNvSpPr txBox="1">
            <a:spLocks/>
          </p:cNvSpPr>
          <p:nvPr/>
        </p:nvSpPr>
        <p:spPr>
          <a:xfrm>
            <a:off x="8605521" y="1053544"/>
            <a:ext cx="3434074" cy="321068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800" b="1" dirty="0">
                <a:solidFill>
                  <a:schemeClr val="tx1"/>
                </a:solidFill>
                <a:latin typeface="Arial" panose="020B0604020202020204" pitchFamily="34" charset="0"/>
                <a:cs typeface="Arial" panose="020B0604020202020204" pitchFamily="34" charset="0"/>
              </a:rPr>
              <a:t>TERTIARY SOURCES - </a:t>
            </a:r>
            <a:r>
              <a:rPr lang="en-GB" sz="2400" b="1" dirty="0">
                <a:solidFill>
                  <a:schemeClr val="tx1"/>
                </a:solidFill>
                <a:latin typeface="Arial" panose="020B0604020202020204" pitchFamily="34" charset="0"/>
                <a:cs typeface="Arial" panose="020B0604020202020204" pitchFamily="34" charset="0"/>
              </a:rPr>
              <a:t>Sources that identify, index, or consolidate primary and secondary sources and can be evidenced using…</a:t>
            </a:r>
            <a:endParaRPr lang="en-GB" sz="2800" b="1" dirty="0">
              <a:solidFill>
                <a:schemeClr val="tx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id="{4CCFE17D-6F54-4815-9ADA-E282595ACDB8}"/>
              </a:ext>
            </a:extLst>
          </p:cNvPr>
          <p:cNvSpPr txBox="1">
            <a:spLocks/>
          </p:cNvSpPr>
          <p:nvPr/>
        </p:nvSpPr>
        <p:spPr>
          <a:xfrm>
            <a:off x="8717280" y="4440869"/>
            <a:ext cx="3982714" cy="2197901"/>
          </a:xfrm>
          <a:prstGeom prst="rect">
            <a:avLst/>
          </a:prstGeom>
        </p:spPr>
        <p:txBody>
          <a:bodyPr vert="horz" lIns="91440" tIns="45720" rIns="91440" bIns="45720" numCol="2"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sz="1600" b="1" dirty="0">
                <a:solidFill>
                  <a:schemeClr val="tx1"/>
                </a:solidFill>
                <a:latin typeface="Arial" panose="020B0604020202020204" pitchFamily="34" charset="0"/>
                <a:cs typeface="Arial" panose="020B0604020202020204" pitchFamily="34" charset="0"/>
              </a:rPr>
              <a:t>Encyclopaedias</a:t>
            </a:r>
          </a:p>
          <a:p>
            <a:r>
              <a:rPr lang="en-GB" sz="1600" b="1" dirty="0">
                <a:solidFill>
                  <a:schemeClr val="tx1"/>
                </a:solidFill>
                <a:latin typeface="Arial" panose="020B0604020202020204" pitchFamily="34" charset="0"/>
                <a:cs typeface="Arial" panose="020B0604020202020204" pitchFamily="34" charset="0"/>
              </a:rPr>
              <a:t>Dictionaries</a:t>
            </a:r>
          </a:p>
          <a:p>
            <a:r>
              <a:rPr lang="en-GB" sz="1600" b="1" dirty="0">
                <a:solidFill>
                  <a:schemeClr val="tx1"/>
                </a:solidFill>
                <a:latin typeface="Arial" panose="020B0604020202020204" pitchFamily="34" charset="0"/>
                <a:cs typeface="Arial" panose="020B0604020202020204" pitchFamily="34" charset="0"/>
              </a:rPr>
              <a:t>Almanacs</a:t>
            </a:r>
          </a:p>
          <a:p>
            <a:r>
              <a:rPr lang="en-GB" sz="1600" b="1" dirty="0">
                <a:solidFill>
                  <a:schemeClr val="tx1"/>
                </a:solidFill>
                <a:latin typeface="Arial" panose="020B0604020202020204" pitchFamily="34" charset="0"/>
                <a:cs typeface="Arial" panose="020B0604020202020204" pitchFamily="34" charset="0"/>
              </a:rPr>
              <a:t>Bibliographies</a:t>
            </a:r>
          </a:p>
          <a:p>
            <a:r>
              <a:rPr lang="en-GB" sz="1600" b="1" dirty="0">
                <a:solidFill>
                  <a:schemeClr val="tx1"/>
                </a:solidFill>
                <a:latin typeface="Arial" panose="020B0604020202020204" pitchFamily="34" charset="0"/>
                <a:cs typeface="Arial" panose="020B0604020202020204" pitchFamily="34" charset="0"/>
              </a:rPr>
              <a:t>Indexes</a:t>
            </a:r>
          </a:p>
          <a:p>
            <a:endParaRPr lang="en-GB" dirty="0"/>
          </a:p>
        </p:txBody>
      </p:sp>
      <p:sp>
        <p:nvSpPr>
          <p:cNvPr id="12" name="TextBox 11">
            <a:extLst>
              <a:ext uri="{FF2B5EF4-FFF2-40B4-BE49-F238E27FC236}">
                <a16:creationId xmlns:a16="http://schemas.microsoft.com/office/drawing/2014/main" id="{E93C1435-A560-4AC9-8E83-DDBA3A0F150E}"/>
              </a:ext>
            </a:extLst>
          </p:cNvPr>
          <p:cNvSpPr txBox="1"/>
          <p:nvPr/>
        </p:nvSpPr>
        <p:spPr>
          <a:xfrm>
            <a:off x="5504642" y="68387"/>
            <a:ext cx="6929120" cy="1015663"/>
          </a:xfrm>
          <a:prstGeom prst="rect">
            <a:avLst/>
          </a:prstGeom>
          <a:noFill/>
        </p:spPr>
        <p:txBody>
          <a:bodyPr wrap="square" rtlCol="0">
            <a:spAutoFit/>
          </a:bodyPr>
          <a:lstStyle/>
          <a:p>
            <a:r>
              <a:rPr lang="en-GB" sz="2000" b="1" dirty="0">
                <a:solidFill>
                  <a:srgbClr val="FF0000"/>
                </a:solidFill>
              </a:rPr>
              <a:t>NOTE: PLEASE ENSURE YOU REFERENCE EVERY PLACE YOU FIND OR USE ANY IMAGE/VIDEO/OR PIECE OF RESEARCH INFORMATION</a:t>
            </a:r>
          </a:p>
        </p:txBody>
      </p:sp>
    </p:spTree>
    <p:extLst>
      <p:ext uri="{BB962C8B-B14F-4D97-AF65-F5344CB8AC3E}">
        <p14:creationId xmlns:p14="http://schemas.microsoft.com/office/powerpoint/2010/main" val="3480781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336AF09E1F0C448C888E8E340E9BBE" ma:contentTypeVersion="6" ma:contentTypeDescription="Create a new document." ma:contentTypeScope="" ma:versionID="fba98a8ed48aad90e2335ab6ca7b627d">
  <xsd:schema xmlns:xsd="http://www.w3.org/2001/XMLSchema" xmlns:xs="http://www.w3.org/2001/XMLSchema" xmlns:p="http://schemas.microsoft.com/office/2006/metadata/properties" xmlns:ns2="f9d60358-85f2-4219-844f-e3b53abf9750" xmlns:ns3="0af543b9-d35f-42c0-a7da-c385e3f416cb" targetNamespace="http://schemas.microsoft.com/office/2006/metadata/properties" ma:root="true" ma:fieldsID="bbb3ef4462cca680e964316382a8ade9" ns2:_="" ns3:_="">
    <xsd:import namespace="f9d60358-85f2-4219-844f-e3b53abf9750"/>
    <xsd:import namespace="0af543b9-d35f-42c0-a7da-c385e3f416c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d60358-85f2-4219-844f-e3b53abf97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af543b9-d35f-42c0-a7da-c385e3f416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3BDDAC2-1C54-4BE7-9BF2-16C293A011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d60358-85f2-4219-844f-e3b53abf9750"/>
    <ds:schemaRef ds:uri="0af543b9-d35f-42c0-a7da-c385e3f416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454ED8-519D-4FAC-BBEF-A19133814CCD}">
  <ds:schemaRefs>
    <ds:schemaRef ds:uri="http://schemas.microsoft.com/sharepoint/v3/contenttype/forms"/>
  </ds:schemaRefs>
</ds:datastoreItem>
</file>

<file path=customXml/itemProps3.xml><?xml version="1.0" encoding="utf-8"?>
<ds:datastoreItem xmlns:ds="http://schemas.openxmlformats.org/officeDocument/2006/customXml" ds:itemID="{04523A6B-FE06-4D76-88D8-989026889A71}">
  <ds:schemaRefs>
    <ds:schemaRef ds:uri="http://purl.org/dc/dcmitype/"/>
    <ds:schemaRef ds:uri="http://schemas.microsoft.com/office/2006/documentManagement/types"/>
    <ds:schemaRef ds:uri="http://purl.org/dc/terms/"/>
    <ds:schemaRef ds:uri="http://schemas.microsoft.com/office/2006/metadata/properties"/>
    <ds:schemaRef ds:uri="http://purl.org/dc/elements/1.1/"/>
    <ds:schemaRef ds:uri="http://www.w3.org/XML/1998/namespace"/>
    <ds:schemaRef ds:uri="f9d60358-85f2-4219-844f-e3b53abf9750"/>
    <ds:schemaRef ds:uri="http://schemas.microsoft.com/office/infopath/2007/PartnerControls"/>
    <ds:schemaRef ds:uri="http://schemas.openxmlformats.org/package/2006/metadata/core-properties"/>
    <ds:schemaRef ds:uri="0af543b9-d35f-42c0-a7da-c385e3f416cb"/>
  </ds:schemaRefs>
</ds:datastoreItem>
</file>

<file path=docProps/app.xml><?xml version="1.0" encoding="utf-8"?>
<Properties xmlns="http://schemas.openxmlformats.org/officeDocument/2006/extended-properties" xmlns:vt="http://schemas.openxmlformats.org/officeDocument/2006/docPropsVTypes">
  <Template>TM02892315[[fn=Wisp]]</Template>
  <TotalTime>2253</TotalTime>
  <Words>5377</Words>
  <Application>Microsoft Office PowerPoint</Application>
  <PresentationFormat>Widescreen</PresentationFormat>
  <Paragraphs>345</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Century Gothic</vt:lpstr>
      <vt:lpstr>Wingdings 3</vt:lpstr>
      <vt:lpstr>Wisp</vt:lpstr>
      <vt:lpstr>PowerPoint Presentation</vt:lpstr>
      <vt:lpstr>COVER PAGE</vt:lpstr>
      <vt:lpstr>Contents Page</vt:lpstr>
      <vt:lpstr>INTRODUCTION (Project Title)</vt:lpstr>
      <vt:lpstr>PROPOSAL</vt:lpstr>
      <vt:lpstr>CONTEXT</vt:lpstr>
      <vt:lpstr>  </vt:lpstr>
      <vt:lpstr> </vt:lpstr>
      <vt:lpstr>TYPES OF RESEARCH</vt:lpstr>
      <vt:lpstr>PowerPoint Presentation</vt:lpstr>
      <vt:lpstr>HOW HAVE I USED MY RESEARCH?</vt:lpstr>
      <vt:lpstr>AUDITION PROCESS</vt:lpstr>
      <vt:lpstr>PowerPoint Presentation</vt:lpstr>
      <vt:lpstr>REHEARSAL PICTURES</vt:lpstr>
      <vt:lpstr>REHEARSAL VIDEOS</vt:lpstr>
      <vt:lpstr>MINUTES FROM PRODUCTION MEETINGS</vt:lpstr>
      <vt:lpstr>SCRIPT ANALYSIS</vt:lpstr>
      <vt:lpstr>RISK ASSESSMENTS</vt:lpstr>
      <vt:lpstr>BUDGETING INFORMATION</vt:lpstr>
      <vt:lpstr>BUDGETING PLAN</vt:lpstr>
      <vt:lpstr>SET IDEAS &amp; DESIGNS</vt:lpstr>
      <vt:lpstr>LIGHTING IDEAS &amp; DESIGNS</vt:lpstr>
      <vt:lpstr>COSTUME IDEAS &amp; DESIGNS</vt:lpstr>
      <vt:lpstr>SOUND IDEAS &amp; DESIGNS</vt:lpstr>
      <vt:lpstr>MARKETING IDEAS &amp; DESIGNS</vt:lpstr>
      <vt:lpstr>FEEDBACK – TUTOR &amp; PEER OBS/DIRECTION/VERBAL FEEDBACK</vt:lpstr>
      <vt:lpstr>MY REFLECTIONS – Week 1</vt:lpstr>
      <vt:lpstr>MY REFLECTIONS – Week 2</vt:lpstr>
      <vt:lpstr>MY REFLECTIONS – Week 3</vt:lpstr>
      <vt:lpstr>MY REFLECTIONS – Week 4</vt:lpstr>
      <vt:lpstr>MY REFLECTIONS – Week 5</vt:lpstr>
      <vt:lpstr>EVALUATION</vt:lpstr>
      <vt:lpstr>VIVA</vt:lpstr>
      <vt:lpstr>REFERENCE LIST/BIBLIOGRAPHY</vt:lpstr>
      <vt:lpstr>THE FOLLOWING SLIDES CONTAIN… </vt:lpstr>
      <vt:lpstr>FURTHER GUIDANCE - Reflective Writing </vt:lpstr>
      <vt:lpstr> </vt:lpstr>
      <vt:lpstr> </vt:lpstr>
      <vt:lpstr>Scrapbook Guidance – Hints and suggestions</vt:lpstr>
      <vt:lpstr>Scrapbook Guidance – Hints and suggestions</vt:lpstr>
      <vt:lpstr>Scrapbook Guidance – Hints and suggestions</vt:lpstr>
      <vt:lpstr>Scrapbook Guidance – Hints and suggestions</vt:lpstr>
      <vt:lpstr>Suggested Reading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Liam Illingworth</dc:title>
  <dc:creator>Sara Sutton</dc:creator>
  <cp:lastModifiedBy>Usman Sheikh (Student)</cp:lastModifiedBy>
  <cp:revision>89</cp:revision>
  <dcterms:created xsi:type="dcterms:W3CDTF">2021-01-28T12:14:22Z</dcterms:created>
  <dcterms:modified xsi:type="dcterms:W3CDTF">2023-01-05T09:59:24Z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0x0101008226DACC6F6640469C430BFFD27851B4</vt:lpwstr>
  </property>
  <property fmtid="{D5CDD505-2E9C-101B-9397-08002B2CF9AE}" pid="3" name="MSIP_Label_d8563c6a-300f-4098-af31-1ce1e953b556_Enabled">
    <vt:lpwstr>true</vt:lpwstr>
  </property>
  <property fmtid="{D5CDD505-2E9C-101B-9397-08002B2CF9AE}" pid="4" name="MSIP_Label_d8563c6a-300f-4098-af31-1ce1e953b556_SetDate">
    <vt:lpwstr>2022-11-03T10:23:47Z</vt:lpwstr>
  </property>
  <property fmtid="{D5CDD505-2E9C-101B-9397-08002B2CF9AE}" pid="5" name="MSIP_Label_d8563c6a-300f-4098-af31-1ce1e953b556_Method">
    <vt:lpwstr>Standard</vt:lpwstr>
  </property>
  <property fmtid="{D5CDD505-2E9C-101B-9397-08002B2CF9AE}" pid="6" name="MSIP_Label_d8563c6a-300f-4098-af31-1ce1e953b556_Name">
    <vt:lpwstr>d8563c6a-300f-4098-af31-1ce1e953b556</vt:lpwstr>
  </property>
  <property fmtid="{D5CDD505-2E9C-101B-9397-08002B2CF9AE}" pid="7" name="MSIP_Label_d8563c6a-300f-4098-af31-1ce1e953b556_SiteId">
    <vt:lpwstr>7bb100ec-e732-4118-95a0-fc3858eb3a5e</vt:lpwstr>
  </property>
  <property fmtid="{D5CDD505-2E9C-101B-9397-08002B2CF9AE}" pid="8" name="MSIP_Label_d8563c6a-300f-4098-af31-1ce1e953b556_ActionId">
    <vt:lpwstr>84f08649-61f6-40cb-8e70-0659d027ba19</vt:lpwstr>
  </property>
  <property fmtid="{D5CDD505-2E9C-101B-9397-08002B2CF9AE}" pid="9" name="MSIP_Label_d8563c6a-300f-4098-af31-1ce1e953b556_ContentBits">
    <vt:lpwstr>0</vt:lpwstr>
  </property>
</Properties>
</file>