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4"/>
  </p:sldMasterIdLst>
  <p:sldIdLst>
    <p:sldId id="263" r:id="rId5"/>
    <p:sldId id="256" r:id="rId6"/>
    <p:sldId id="257" r:id="rId7"/>
    <p:sldId id="291" r:id="rId8"/>
    <p:sldId id="292" r:id="rId9"/>
    <p:sldId id="259" r:id="rId10"/>
    <p:sldId id="261" r:id="rId11"/>
    <p:sldId id="262" r:id="rId12"/>
    <p:sldId id="268" r:id="rId13"/>
    <p:sldId id="270" r:id="rId14"/>
    <p:sldId id="271"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4" r:id="rId34"/>
    <p:sldId id="315" r:id="rId35"/>
    <p:sldId id="316" r:id="rId36"/>
    <p:sldId id="317" r:id="rId37"/>
    <p:sldId id="311" r:id="rId38"/>
    <p:sldId id="312" r:id="rId39"/>
    <p:sldId id="313" r:id="rId40"/>
    <p:sldId id="274" r:id="rId41"/>
    <p:sldId id="273" r:id="rId42"/>
    <p:sldId id="275" r:id="rId43"/>
    <p:sldId id="280" r:id="rId44"/>
    <p:sldId id="281" r:id="rId45"/>
    <p:sldId id="282" r:id="rId46"/>
    <p:sldId id="283" r:id="rId47"/>
    <p:sldId id="284" r:id="rId48"/>
    <p:sldId id="285" r:id="rId49"/>
    <p:sldId id="289" r:id="rId50"/>
    <p:sldId id="288" r:id="rId51"/>
    <p:sldId id="287"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A6F5DA-9C4B-4AD3-9355-FA2A01162515}" v="535" dt="2022-11-02T14:58:01.544"/>
    <p1510:client id="{5F3846CB-2B8C-466B-A382-B568A4651220}" v="1038" dt="2022-11-02T15:51:50.079"/>
    <p1510:client id="{97236813-8DE4-47E0-8D60-560E413C07D2}" v="929" dt="2022-11-03T10:25:07.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sman Sheikh (Student)" userId="S::10671305@bradfordcollege.ac.uk::50d0903a-5f40-4d9e-841f-c8dd66fde0e2" providerId="AD" clId="Web-{97236813-8DE4-47E0-8D60-560E413C07D2}"/>
    <pc:docChg chg="modSld">
      <pc:chgData name="Usman Sheikh (Student)" userId="S::10671305@bradfordcollege.ac.uk::50d0903a-5f40-4d9e-841f-c8dd66fde0e2" providerId="AD" clId="Web-{97236813-8DE4-47E0-8D60-560E413C07D2}" dt="2022-11-03T10:25:07.979" v="934" actId="20577"/>
      <pc:docMkLst>
        <pc:docMk/>
      </pc:docMkLst>
      <pc:sldChg chg="modSp">
        <pc:chgData name="Usman Sheikh (Student)" userId="S::10671305@bradfordcollege.ac.uk::50d0903a-5f40-4d9e-841f-c8dd66fde0e2" providerId="AD" clId="Web-{97236813-8DE4-47E0-8D60-560E413C07D2}" dt="2022-11-03T09:44:11.052" v="9" actId="20577"/>
        <pc:sldMkLst>
          <pc:docMk/>
          <pc:sldMk cId="4138652564" sldId="259"/>
        </pc:sldMkLst>
        <pc:spChg chg="mod">
          <ac:chgData name="Usman Sheikh (Student)" userId="S::10671305@bradfordcollege.ac.uk::50d0903a-5f40-4d9e-841f-c8dd66fde0e2" providerId="AD" clId="Web-{97236813-8DE4-47E0-8D60-560E413C07D2}" dt="2022-11-03T09:44:11.052" v="9" actId="20577"/>
          <ac:spMkLst>
            <pc:docMk/>
            <pc:sldMk cId="4138652564" sldId="259"/>
            <ac:spMk id="3" creationId="{D27DAE7A-D09C-4B9C-9AAB-88BC5A3ABE5A}"/>
          </ac:spMkLst>
        </pc:spChg>
      </pc:sldChg>
      <pc:sldChg chg="modSp">
        <pc:chgData name="Usman Sheikh (Student)" userId="S::10671305@bradfordcollege.ac.uk::50d0903a-5f40-4d9e-841f-c8dd66fde0e2" providerId="AD" clId="Web-{97236813-8DE4-47E0-8D60-560E413C07D2}" dt="2022-11-03T10:08:56.737" v="845" actId="20577"/>
        <pc:sldMkLst>
          <pc:docMk/>
          <pc:sldMk cId="3977823954" sldId="261"/>
        </pc:sldMkLst>
        <pc:spChg chg="mod">
          <ac:chgData name="Usman Sheikh (Student)" userId="S::10671305@bradfordcollege.ac.uk::50d0903a-5f40-4d9e-841f-c8dd66fde0e2" providerId="AD" clId="Web-{97236813-8DE4-47E0-8D60-560E413C07D2}" dt="2022-11-03T10:08:56.737" v="845" actId="20577"/>
          <ac:spMkLst>
            <pc:docMk/>
            <pc:sldMk cId="3977823954" sldId="261"/>
            <ac:spMk id="3" creationId="{004C0681-DDBC-4244-AD86-EF1B1BE12474}"/>
          </ac:spMkLst>
        </pc:spChg>
      </pc:sldChg>
      <pc:sldChg chg="modSp">
        <pc:chgData name="Usman Sheikh (Student)" userId="S::10671305@bradfordcollege.ac.uk::50d0903a-5f40-4d9e-841f-c8dd66fde0e2" providerId="AD" clId="Web-{97236813-8DE4-47E0-8D60-560E413C07D2}" dt="2022-11-03T10:25:07.979" v="934" actId="20577"/>
        <pc:sldMkLst>
          <pc:docMk/>
          <pc:sldMk cId="2934743895" sldId="262"/>
        </pc:sldMkLst>
        <pc:spChg chg="mod">
          <ac:chgData name="Usman Sheikh (Student)" userId="S::10671305@bradfordcollege.ac.uk::50d0903a-5f40-4d9e-841f-c8dd66fde0e2" providerId="AD" clId="Web-{97236813-8DE4-47E0-8D60-560E413C07D2}" dt="2022-11-03T10:25:07.979" v="934" actId="20577"/>
          <ac:spMkLst>
            <pc:docMk/>
            <pc:sldMk cId="2934743895" sldId="262"/>
            <ac:spMk id="3" creationId="{A43DEB88-EF60-43DC-AF34-D459DEDD33BF}"/>
          </ac:spMkLst>
        </pc:spChg>
      </pc:sldChg>
      <pc:sldChg chg="modSp">
        <pc:chgData name="Usman Sheikh (Student)" userId="S::10671305@bradfordcollege.ac.uk::50d0903a-5f40-4d9e-841f-c8dd66fde0e2" providerId="AD" clId="Web-{97236813-8DE4-47E0-8D60-560E413C07D2}" dt="2022-11-03T10:08:17.641" v="823" actId="20577"/>
        <pc:sldMkLst>
          <pc:docMk/>
          <pc:sldMk cId="3784552207" sldId="291"/>
        </pc:sldMkLst>
        <pc:spChg chg="mod">
          <ac:chgData name="Usman Sheikh (Student)" userId="S::10671305@bradfordcollege.ac.uk::50d0903a-5f40-4d9e-841f-c8dd66fde0e2" providerId="AD" clId="Web-{97236813-8DE4-47E0-8D60-560E413C07D2}" dt="2022-11-03T10:08:17.641" v="823" actId="20577"/>
          <ac:spMkLst>
            <pc:docMk/>
            <pc:sldMk cId="3784552207" sldId="291"/>
            <ac:spMk id="3" creationId="{1E115DBE-A4BE-45FB-AE88-00A92BDBB1F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5871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595FD-E311-4797-8EE9-294B78FBD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237421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595FD-E311-4797-8EE9-294B78FBD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8C9201-1058-43BB-9ECB-3CDEB3E6B2CE}"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8214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625379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6826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612335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943369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157214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414978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595FD-E311-4797-8EE9-294B78FBD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252207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0595FD-E311-4797-8EE9-294B78FBD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255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0595FD-E311-4797-8EE9-294B78FBD6F4}" type="datetimeFigureOut">
              <a:rPr lang="en-GB" smtClean="0"/>
              <a:t>03/11/2022</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141365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0595FD-E311-4797-8EE9-294B78FBD6F4}" type="datetimeFigureOut">
              <a:rPr lang="en-GB" smtClean="0"/>
              <a:t>03/11/2022</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411855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595FD-E311-4797-8EE9-294B78FBD6F4}" type="datetimeFigureOut">
              <a:rPr lang="en-GB" smtClean="0"/>
              <a:t>03/11/2022</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94191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299915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102425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0595FD-E311-4797-8EE9-294B78FBD6F4}" type="datetimeFigureOut">
              <a:rPr lang="en-GB" smtClean="0"/>
              <a:t>03/11/2022</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8C9201-1058-43BB-9ECB-3CDEB3E6B2CE}" type="slidenum">
              <a:rPr lang="en-GB" smtClean="0"/>
              <a:t>‹#›</a:t>
            </a:fld>
            <a:endParaRPr lang="en-GB"/>
          </a:p>
        </p:txBody>
      </p:sp>
    </p:spTree>
    <p:extLst>
      <p:ext uri="{BB962C8B-B14F-4D97-AF65-F5344CB8AC3E}">
        <p14:creationId xmlns:p14="http://schemas.microsoft.com/office/powerpoint/2010/main" val="1241585755"/>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puppytoob.com/" TargetMode="External"/><Relationship Id="rId2" Type="http://schemas.openxmlformats.org/officeDocument/2006/relationships/hyperlink" Target="http://www.ox.ac.uk/news/science-blog" TargetMode="External"/><Relationship Id="rId1" Type="http://schemas.openxmlformats.org/officeDocument/2006/relationships/slideLayout" Target="../slideLayouts/slideLayout2.xml"/><Relationship Id="rId6" Type="http://schemas.openxmlformats.org/officeDocument/2006/relationships/hyperlink" Target="https://www.citethisforme.com/us/citation-generator" TargetMode="External"/><Relationship Id="rId5" Type="http://schemas.openxmlformats.org/officeDocument/2006/relationships/hyperlink" Target="https://www.citethisforme.com/uk/referencing-generator/harvard#:~:text=%20Follow%20these%20Harvard%20referencing%20guidelines%20when%20compiling,of%20books%2C%20reports%2C%20conference%20proceedings%20etc.%20More%20" TargetMode="External"/><Relationship Id="rId4" Type="http://schemas.openxmlformats.org/officeDocument/2006/relationships/hyperlink" Target="https://www.bradford.ac.uk/library/find-out-about/referencing/Harvard_referencing_October_2019.pdf"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s.hindle@bradfordcollege.ac.uk" TargetMode="External"/><Relationship Id="rId2" Type="http://schemas.openxmlformats.org/officeDocument/2006/relationships/hyperlink" Target="mailto:s.sutton@bradfordcollege.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C23612-08CE-4AE7-AD1C-7791FE8CDD20}"/>
              </a:ext>
            </a:extLst>
          </p:cNvPr>
          <p:cNvSpPr>
            <a:spLocks noGrp="1"/>
          </p:cNvSpPr>
          <p:nvPr>
            <p:ph idx="1"/>
          </p:nvPr>
        </p:nvSpPr>
        <p:spPr>
          <a:xfrm>
            <a:off x="1788160" y="995680"/>
            <a:ext cx="9787572" cy="5191760"/>
          </a:xfrm>
        </p:spPr>
        <p:txBody>
          <a:bodyPr>
            <a:normAutofit/>
          </a:bodyPr>
          <a:lstStyle/>
          <a:p>
            <a:pPr marL="0" indent="0">
              <a:buNone/>
            </a:pPr>
            <a:r>
              <a:rPr lang="en-GB" sz="5400" b="1" dirty="0">
                <a:solidFill>
                  <a:schemeClr val="tx1"/>
                </a:solidFill>
                <a:latin typeface="Arial" panose="020B0604020202020204" pitchFamily="34" charset="0"/>
                <a:cs typeface="Arial" panose="020B0604020202020204" pitchFamily="34" charset="0"/>
              </a:rPr>
              <a:t>Handbook Template </a:t>
            </a:r>
          </a:p>
          <a:p>
            <a:pPr marL="0" indent="0">
              <a:buNone/>
            </a:pPr>
            <a:endParaRPr lang="en-GB" sz="5400" b="1" dirty="0">
              <a:solidFill>
                <a:schemeClr val="tx1"/>
              </a:solidFill>
              <a:latin typeface="Arial" panose="020B0604020202020204" pitchFamily="34" charset="0"/>
              <a:cs typeface="Arial" panose="020B0604020202020204" pitchFamily="34" charset="0"/>
            </a:endParaRPr>
          </a:p>
          <a:p>
            <a:pPr marL="0" indent="0">
              <a:buNone/>
            </a:pPr>
            <a:endParaRPr lang="en-GB" sz="5400" b="1" dirty="0">
              <a:solidFill>
                <a:schemeClr val="tx1"/>
              </a:solidFill>
              <a:latin typeface="Arial" panose="020B0604020202020204" pitchFamily="34" charset="0"/>
              <a:cs typeface="Arial" panose="020B0604020202020204" pitchFamily="34" charset="0"/>
            </a:endParaRPr>
          </a:p>
          <a:p>
            <a:pPr marL="0" indent="0">
              <a:buNone/>
            </a:pPr>
            <a:r>
              <a:rPr lang="en-GB" sz="5400" b="1" dirty="0">
                <a:solidFill>
                  <a:schemeClr val="tx1"/>
                </a:solidFill>
                <a:latin typeface="Arial" panose="020B0604020202020204" pitchFamily="34" charset="0"/>
                <a:cs typeface="Arial" panose="020B0604020202020204" pitchFamily="34" charset="0"/>
              </a:rPr>
              <a:t>UAL Diploma in Performing and Production Arts </a:t>
            </a:r>
          </a:p>
          <a:p>
            <a:pPr marL="0" indent="0">
              <a:buNone/>
            </a:pPr>
            <a:endParaRPr lang="en-GB"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08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A09D1-46B0-465A-95B9-EB54528A1D60}"/>
              </a:ext>
            </a:extLst>
          </p:cNvPr>
          <p:cNvSpPr>
            <a:spLocks noGrp="1"/>
          </p:cNvSpPr>
          <p:nvPr>
            <p:ph type="title"/>
          </p:nvPr>
        </p:nvSpPr>
        <p:spPr>
          <a:xfrm>
            <a:off x="2196685" y="1487710"/>
            <a:ext cx="8911687" cy="1509490"/>
          </a:xfrm>
        </p:spPr>
        <p:txBody>
          <a:bodyPr>
            <a:noAutofit/>
          </a:bodyPr>
          <a:lstStyle/>
          <a:p>
            <a:r>
              <a:rPr lang="en-GB" sz="2800" b="1" dirty="0">
                <a:solidFill>
                  <a:schemeClr val="tx1"/>
                </a:solidFill>
                <a:latin typeface="Arial" panose="020B0604020202020204" pitchFamily="34" charset="0"/>
                <a:cs typeface="Arial" panose="020B0604020202020204" pitchFamily="34" charset="0"/>
              </a:rPr>
              <a:t>SECONDARY RESEARCH - Second-hand information that </a:t>
            </a:r>
            <a:r>
              <a:rPr lang="en-GB" sz="2800" b="1" dirty="0" err="1">
                <a:solidFill>
                  <a:schemeClr val="tx1"/>
                </a:solidFill>
                <a:latin typeface="Arial" panose="020B0604020202020204" pitchFamily="34" charset="0"/>
                <a:cs typeface="Arial" panose="020B0604020202020204" pitchFamily="34" charset="0"/>
              </a:rPr>
              <a:t>analyzes</a:t>
            </a:r>
            <a:r>
              <a:rPr lang="en-GB" sz="2800" b="1" dirty="0">
                <a:solidFill>
                  <a:schemeClr val="tx1"/>
                </a:solidFill>
                <a:latin typeface="Arial" panose="020B0604020202020204" pitchFamily="34" charset="0"/>
                <a:cs typeface="Arial" panose="020B0604020202020204" pitchFamily="34" charset="0"/>
              </a:rPr>
              <a:t>, describes, or evaluates primary sources and could be evidenced using…</a:t>
            </a:r>
          </a:p>
        </p:txBody>
      </p:sp>
      <p:sp>
        <p:nvSpPr>
          <p:cNvPr id="3" name="Content Placeholder 2">
            <a:extLst>
              <a:ext uri="{FF2B5EF4-FFF2-40B4-BE49-F238E27FC236}">
                <a16:creationId xmlns:a16="http://schemas.microsoft.com/office/drawing/2014/main" id="{523DC57D-1B3B-4037-8CB6-CD024FDF6A23}"/>
              </a:ext>
            </a:extLst>
          </p:cNvPr>
          <p:cNvSpPr>
            <a:spLocks noGrp="1"/>
          </p:cNvSpPr>
          <p:nvPr>
            <p:ph idx="1"/>
          </p:nvPr>
        </p:nvSpPr>
        <p:spPr>
          <a:xfrm>
            <a:off x="2196685" y="3429000"/>
            <a:ext cx="8596668" cy="2607282"/>
          </a:xfrm>
        </p:spPr>
        <p:txBody>
          <a:bodyPr numCol="2">
            <a:normAutofit/>
          </a:bodyPr>
          <a:lstStyle/>
          <a:p>
            <a:r>
              <a:rPr lang="en-GB" sz="3600" b="1" dirty="0">
                <a:solidFill>
                  <a:schemeClr val="tx1"/>
                </a:solidFill>
                <a:latin typeface="Arial" panose="020B0604020202020204" pitchFamily="34" charset="0"/>
                <a:cs typeface="Arial" panose="020B0604020202020204" pitchFamily="34" charset="0"/>
              </a:rPr>
              <a:t>Books</a:t>
            </a:r>
          </a:p>
          <a:p>
            <a:r>
              <a:rPr lang="en-GB" sz="3600" b="1" dirty="0">
                <a:solidFill>
                  <a:schemeClr val="tx1"/>
                </a:solidFill>
                <a:latin typeface="Arial" panose="020B0604020202020204" pitchFamily="34" charset="0"/>
                <a:cs typeface="Arial" panose="020B0604020202020204" pitchFamily="34" charset="0"/>
              </a:rPr>
              <a:t>Journal articles</a:t>
            </a:r>
          </a:p>
          <a:p>
            <a:r>
              <a:rPr lang="en-GB" sz="3600" b="1" dirty="0">
                <a:solidFill>
                  <a:schemeClr val="tx1"/>
                </a:solidFill>
                <a:latin typeface="Arial" panose="020B0604020202020204" pitchFamily="34" charset="0"/>
                <a:cs typeface="Arial" panose="020B0604020202020204" pitchFamily="34" charset="0"/>
              </a:rPr>
              <a:t>Blog posts</a:t>
            </a:r>
          </a:p>
          <a:p>
            <a:r>
              <a:rPr lang="en-GB" sz="3600" b="1" dirty="0">
                <a:solidFill>
                  <a:schemeClr val="tx1"/>
                </a:solidFill>
                <a:latin typeface="Arial" panose="020B0604020202020204" pitchFamily="34" charset="0"/>
                <a:cs typeface="Arial" panose="020B0604020202020204" pitchFamily="34" charset="0"/>
              </a:rPr>
              <a:t>Textbooks</a:t>
            </a:r>
          </a:p>
          <a:p>
            <a:r>
              <a:rPr lang="en-GB" sz="3600" b="1" dirty="0">
                <a:solidFill>
                  <a:schemeClr val="tx1"/>
                </a:solidFill>
                <a:latin typeface="Arial" panose="020B0604020202020204" pitchFamily="34" charset="0"/>
                <a:cs typeface="Arial" panose="020B0604020202020204" pitchFamily="34" charset="0"/>
              </a:rPr>
              <a:t>Documentaries</a:t>
            </a:r>
          </a:p>
          <a:p>
            <a:endParaRPr lang="en-GB" dirty="0"/>
          </a:p>
        </p:txBody>
      </p:sp>
      <p:sp>
        <p:nvSpPr>
          <p:cNvPr id="4" name="Title 1">
            <a:extLst>
              <a:ext uri="{FF2B5EF4-FFF2-40B4-BE49-F238E27FC236}">
                <a16:creationId xmlns:a16="http://schemas.microsoft.com/office/drawing/2014/main" id="{C9673E66-E13C-492F-842C-67ED6483D52A}"/>
              </a:ext>
            </a:extLst>
          </p:cNvPr>
          <p:cNvSpPr txBox="1">
            <a:spLocks/>
          </p:cNvSpPr>
          <p:nvPr/>
        </p:nvSpPr>
        <p:spPr>
          <a:xfrm>
            <a:off x="2196685" y="352686"/>
            <a:ext cx="8596668" cy="113502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u="sng" dirty="0">
                <a:solidFill>
                  <a:schemeClr val="tx1"/>
                </a:solidFill>
                <a:latin typeface="Arial" panose="020B0604020202020204" pitchFamily="34" charset="0"/>
                <a:cs typeface="Arial" panose="020B0604020202020204" pitchFamily="34" charset="0"/>
              </a:rPr>
              <a:t>RESEARCH</a:t>
            </a:r>
          </a:p>
        </p:txBody>
      </p:sp>
    </p:spTree>
    <p:extLst>
      <p:ext uri="{BB962C8B-B14F-4D97-AF65-F5344CB8AC3E}">
        <p14:creationId xmlns:p14="http://schemas.microsoft.com/office/powerpoint/2010/main" val="254314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FB7C4-5524-4D8C-8BD2-906226BC826E}"/>
              </a:ext>
            </a:extLst>
          </p:cNvPr>
          <p:cNvSpPr>
            <a:spLocks noGrp="1"/>
          </p:cNvSpPr>
          <p:nvPr>
            <p:ph type="title"/>
          </p:nvPr>
        </p:nvSpPr>
        <p:spPr>
          <a:xfrm>
            <a:off x="2236864" y="1767109"/>
            <a:ext cx="8911687" cy="1296130"/>
          </a:xfrm>
        </p:spPr>
        <p:txBody>
          <a:bodyPr>
            <a:noAutofit/>
          </a:bodyPr>
          <a:lstStyle/>
          <a:p>
            <a:r>
              <a:rPr lang="en-GB" sz="2800" b="1" dirty="0">
                <a:solidFill>
                  <a:schemeClr val="tx1"/>
                </a:solidFill>
                <a:latin typeface="Arial" panose="020B0604020202020204" pitchFamily="34" charset="0"/>
                <a:cs typeface="Arial" panose="020B0604020202020204" pitchFamily="34" charset="0"/>
              </a:rPr>
              <a:t>TERTIARY SOURCES - Sources that identify, index, or consolidate primary and secondary sources and can be evidenced using…</a:t>
            </a:r>
          </a:p>
        </p:txBody>
      </p:sp>
      <p:sp>
        <p:nvSpPr>
          <p:cNvPr id="3" name="Content Placeholder 2">
            <a:extLst>
              <a:ext uri="{FF2B5EF4-FFF2-40B4-BE49-F238E27FC236}">
                <a16:creationId xmlns:a16="http://schemas.microsoft.com/office/drawing/2014/main" id="{F2A1399E-6186-4780-8642-67FFBA6EB318}"/>
              </a:ext>
            </a:extLst>
          </p:cNvPr>
          <p:cNvSpPr>
            <a:spLocks noGrp="1"/>
          </p:cNvSpPr>
          <p:nvPr>
            <p:ph idx="1"/>
          </p:nvPr>
        </p:nvSpPr>
        <p:spPr>
          <a:xfrm>
            <a:off x="2236864" y="3794761"/>
            <a:ext cx="8596668" cy="2077720"/>
          </a:xfrm>
        </p:spPr>
        <p:txBody>
          <a:bodyPr numCol="2">
            <a:normAutofit/>
          </a:bodyPr>
          <a:lstStyle/>
          <a:p>
            <a:r>
              <a:rPr lang="en-GB" sz="3600" b="1" dirty="0">
                <a:solidFill>
                  <a:schemeClr val="tx1"/>
                </a:solidFill>
                <a:latin typeface="Arial" panose="020B0604020202020204" pitchFamily="34" charset="0"/>
                <a:cs typeface="Arial" panose="020B0604020202020204" pitchFamily="34" charset="0"/>
              </a:rPr>
              <a:t>Encyclopaedias</a:t>
            </a:r>
          </a:p>
          <a:p>
            <a:r>
              <a:rPr lang="en-GB" sz="3600" b="1" dirty="0">
                <a:solidFill>
                  <a:schemeClr val="tx1"/>
                </a:solidFill>
                <a:latin typeface="Arial" panose="020B0604020202020204" pitchFamily="34" charset="0"/>
                <a:cs typeface="Arial" panose="020B0604020202020204" pitchFamily="34" charset="0"/>
              </a:rPr>
              <a:t>Dictionaries</a:t>
            </a:r>
          </a:p>
          <a:p>
            <a:r>
              <a:rPr lang="en-GB" sz="3600" b="1" dirty="0">
                <a:solidFill>
                  <a:schemeClr val="tx1"/>
                </a:solidFill>
                <a:latin typeface="Arial" panose="020B0604020202020204" pitchFamily="34" charset="0"/>
                <a:cs typeface="Arial" panose="020B0604020202020204" pitchFamily="34" charset="0"/>
              </a:rPr>
              <a:t>Almanacs</a:t>
            </a:r>
          </a:p>
          <a:p>
            <a:r>
              <a:rPr lang="en-GB" sz="3600" b="1" dirty="0">
                <a:solidFill>
                  <a:schemeClr val="tx1"/>
                </a:solidFill>
                <a:latin typeface="Arial" panose="020B0604020202020204" pitchFamily="34" charset="0"/>
                <a:cs typeface="Arial" panose="020B0604020202020204" pitchFamily="34" charset="0"/>
              </a:rPr>
              <a:t>Bibliographies</a:t>
            </a:r>
          </a:p>
          <a:p>
            <a:r>
              <a:rPr lang="en-GB" sz="3600" b="1" dirty="0">
                <a:solidFill>
                  <a:schemeClr val="tx1"/>
                </a:solidFill>
                <a:latin typeface="Arial" panose="020B0604020202020204" pitchFamily="34" charset="0"/>
                <a:cs typeface="Arial" panose="020B0604020202020204" pitchFamily="34" charset="0"/>
              </a:rPr>
              <a:t>Indexes</a:t>
            </a:r>
          </a:p>
          <a:p>
            <a:endParaRPr lang="en-GB" dirty="0"/>
          </a:p>
        </p:txBody>
      </p:sp>
      <p:sp>
        <p:nvSpPr>
          <p:cNvPr id="4" name="Title 1">
            <a:extLst>
              <a:ext uri="{FF2B5EF4-FFF2-40B4-BE49-F238E27FC236}">
                <a16:creationId xmlns:a16="http://schemas.microsoft.com/office/drawing/2014/main" id="{63BE9E5E-D311-4719-B1DF-67D80C17C77A}"/>
              </a:ext>
            </a:extLst>
          </p:cNvPr>
          <p:cNvSpPr txBox="1">
            <a:spLocks/>
          </p:cNvSpPr>
          <p:nvPr/>
        </p:nvSpPr>
        <p:spPr>
          <a:xfrm>
            <a:off x="2191174" y="470980"/>
            <a:ext cx="8596668" cy="113502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u="sng">
                <a:solidFill>
                  <a:schemeClr val="tx1"/>
                </a:solidFill>
                <a:latin typeface="Arial" panose="020B0604020202020204" pitchFamily="34" charset="0"/>
                <a:cs typeface="Arial" panose="020B0604020202020204" pitchFamily="34" charset="0"/>
              </a:rPr>
              <a:t>RESEARCH</a:t>
            </a:r>
            <a:endParaRPr lang="en-GB" b="1"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54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40A0-A7D0-447E-BD45-C202E61B2AFB}"/>
              </a:ext>
            </a:extLst>
          </p:cNvPr>
          <p:cNvSpPr>
            <a:spLocks noGrp="1"/>
          </p:cNvSpPr>
          <p:nvPr>
            <p:ph type="title"/>
          </p:nvPr>
        </p:nvSpPr>
        <p:spPr>
          <a:xfrm>
            <a:off x="2023965" y="400590"/>
            <a:ext cx="8911687" cy="1280890"/>
          </a:xfrm>
        </p:spPr>
        <p:txBody>
          <a:bodyPr>
            <a:normAutofit/>
          </a:bodyPr>
          <a:lstStyle/>
          <a:p>
            <a:r>
              <a:rPr lang="en-GB" b="1" u="sng" dirty="0">
                <a:solidFill>
                  <a:schemeClr val="tx1"/>
                </a:solidFill>
                <a:latin typeface="Arial" panose="020B0604020202020204" pitchFamily="34" charset="0"/>
                <a:cs typeface="Arial" panose="020B0604020202020204" pitchFamily="34" charset="0"/>
              </a:rPr>
              <a:t>HOW HAVE I USED MY RESEARCH?</a:t>
            </a:r>
          </a:p>
        </p:txBody>
      </p:sp>
      <p:sp>
        <p:nvSpPr>
          <p:cNvPr id="3" name="Content Placeholder 2">
            <a:extLst>
              <a:ext uri="{FF2B5EF4-FFF2-40B4-BE49-F238E27FC236}">
                <a16:creationId xmlns:a16="http://schemas.microsoft.com/office/drawing/2014/main" id="{1C63569B-634E-4815-BF53-803C05C0AAA2}"/>
              </a:ext>
            </a:extLst>
          </p:cNvPr>
          <p:cNvSpPr>
            <a:spLocks noGrp="1"/>
          </p:cNvSpPr>
          <p:nvPr>
            <p:ph idx="1"/>
          </p:nvPr>
        </p:nvSpPr>
        <p:spPr>
          <a:xfrm>
            <a:off x="2142172" y="1788160"/>
            <a:ext cx="8915400" cy="3777622"/>
          </a:xfrm>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1854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6944-878D-42D9-B640-35A75494E956}"/>
              </a:ext>
            </a:extLst>
          </p:cNvPr>
          <p:cNvSpPr>
            <a:spLocks noGrp="1"/>
          </p:cNvSpPr>
          <p:nvPr>
            <p:ph type="title"/>
          </p:nvPr>
        </p:nvSpPr>
        <p:spPr/>
        <p:txBody>
          <a:bodyPr>
            <a:normAutofit/>
          </a:bodyPr>
          <a:lstStyle/>
          <a:p>
            <a:r>
              <a:rPr lang="en-GB" b="1" u="sng" dirty="0">
                <a:latin typeface="Arial" panose="020B0604020202020204" pitchFamily="34" charset="0"/>
                <a:cs typeface="Arial" panose="020B0604020202020204" pitchFamily="34" charset="0"/>
              </a:rPr>
              <a:t>AUDITION PROCESS</a:t>
            </a:r>
          </a:p>
        </p:txBody>
      </p:sp>
      <p:sp>
        <p:nvSpPr>
          <p:cNvPr id="3" name="Content Placeholder 2">
            <a:extLst>
              <a:ext uri="{FF2B5EF4-FFF2-40B4-BE49-F238E27FC236}">
                <a16:creationId xmlns:a16="http://schemas.microsoft.com/office/drawing/2014/main" id="{DABB77A2-0C61-492E-90F9-7BF3D37C0BE6}"/>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0250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FE05F-C76B-49B4-AEDC-BFAE9DA053F1}"/>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REHEARSAL PICTURES</a:t>
            </a:r>
          </a:p>
        </p:txBody>
      </p:sp>
      <p:sp>
        <p:nvSpPr>
          <p:cNvPr id="3" name="Content Placeholder 2">
            <a:extLst>
              <a:ext uri="{FF2B5EF4-FFF2-40B4-BE49-F238E27FC236}">
                <a16:creationId xmlns:a16="http://schemas.microsoft.com/office/drawing/2014/main" id="{C4EFF24B-F166-4844-AD1B-C768F1531363}"/>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068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CDB47-4CAD-470C-B13C-FA0AF7CD1CAA}"/>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REHEARSAL VIDEOS</a:t>
            </a:r>
          </a:p>
        </p:txBody>
      </p:sp>
      <p:sp>
        <p:nvSpPr>
          <p:cNvPr id="3" name="Content Placeholder 2">
            <a:extLst>
              <a:ext uri="{FF2B5EF4-FFF2-40B4-BE49-F238E27FC236}">
                <a16:creationId xmlns:a16="http://schemas.microsoft.com/office/drawing/2014/main" id="{4BCF3CCA-E2B1-4841-B3A6-8B1D1D6CCAD0}"/>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0539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83ED5-9B40-4773-8781-B5D40AC6EC8A}"/>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MINUTES FROM PRODUCTION MEETINGS</a:t>
            </a:r>
          </a:p>
        </p:txBody>
      </p:sp>
      <p:sp>
        <p:nvSpPr>
          <p:cNvPr id="3" name="Content Placeholder 2">
            <a:extLst>
              <a:ext uri="{FF2B5EF4-FFF2-40B4-BE49-F238E27FC236}">
                <a16:creationId xmlns:a16="http://schemas.microsoft.com/office/drawing/2014/main" id="{86EC1064-E604-4277-BDD0-616CA7FB0E68}"/>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4422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6074-EADE-459C-A22F-35D01CE1B004}"/>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REHEARSAL NOTES</a:t>
            </a:r>
          </a:p>
        </p:txBody>
      </p:sp>
      <p:sp>
        <p:nvSpPr>
          <p:cNvPr id="3" name="Content Placeholder 2">
            <a:extLst>
              <a:ext uri="{FF2B5EF4-FFF2-40B4-BE49-F238E27FC236}">
                <a16:creationId xmlns:a16="http://schemas.microsoft.com/office/drawing/2014/main" id="{DC2117AB-573D-4F65-A6B5-A46D90C8F8D1}"/>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3738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DC062-08F9-418C-9322-62FE3B788D3B}"/>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SCRIPT ANALYSIS</a:t>
            </a:r>
          </a:p>
        </p:txBody>
      </p:sp>
      <p:sp>
        <p:nvSpPr>
          <p:cNvPr id="3" name="Content Placeholder 2">
            <a:extLst>
              <a:ext uri="{FF2B5EF4-FFF2-40B4-BE49-F238E27FC236}">
                <a16:creationId xmlns:a16="http://schemas.microsoft.com/office/drawing/2014/main" id="{E49F252D-8269-463D-B487-9C32A54340C1}"/>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7860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3AF9D-FD4B-471C-83D2-5632747CBAAB}"/>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TEAMS MEETING NOTES</a:t>
            </a:r>
          </a:p>
        </p:txBody>
      </p:sp>
      <p:sp>
        <p:nvSpPr>
          <p:cNvPr id="3" name="Content Placeholder 2">
            <a:extLst>
              <a:ext uri="{FF2B5EF4-FFF2-40B4-BE49-F238E27FC236}">
                <a16:creationId xmlns:a16="http://schemas.microsoft.com/office/drawing/2014/main" id="{C03F2AFA-4F5C-4DF3-A377-34A69828F6C8}"/>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5786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429A1-BFD2-4463-AAA1-AF80563F5115}"/>
              </a:ext>
            </a:extLst>
          </p:cNvPr>
          <p:cNvSpPr>
            <a:spLocks noGrp="1"/>
          </p:cNvSpPr>
          <p:nvPr>
            <p:ph type="ctrTitle"/>
          </p:nvPr>
        </p:nvSpPr>
        <p:spPr>
          <a:xfrm>
            <a:off x="2212532" y="127298"/>
            <a:ext cx="7766936" cy="1357460"/>
          </a:xfrm>
        </p:spPr>
        <p:txBody>
          <a:bodyPr/>
          <a:lstStyle/>
          <a:p>
            <a:pPr algn="ctr"/>
            <a:r>
              <a:rPr lang="en-GB" b="1" dirty="0">
                <a:solidFill>
                  <a:schemeClr val="tx1"/>
                </a:solidFill>
                <a:latin typeface="Arial" panose="020B0604020202020204" pitchFamily="34" charset="0"/>
                <a:cs typeface="Arial" panose="020B0604020202020204" pitchFamily="34" charset="0"/>
              </a:rPr>
              <a:t>COVER PAGE</a:t>
            </a:r>
          </a:p>
        </p:txBody>
      </p:sp>
      <p:sp>
        <p:nvSpPr>
          <p:cNvPr id="3" name="Subtitle 2">
            <a:extLst>
              <a:ext uri="{FF2B5EF4-FFF2-40B4-BE49-F238E27FC236}">
                <a16:creationId xmlns:a16="http://schemas.microsoft.com/office/drawing/2014/main" id="{C58091E1-06D3-44DB-8231-81EFB553320B}"/>
              </a:ext>
            </a:extLst>
          </p:cNvPr>
          <p:cNvSpPr>
            <a:spLocks noGrp="1"/>
          </p:cNvSpPr>
          <p:nvPr>
            <p:ph type="subTitle" idx="1"/>
          </p:nvPr>
        </p:nvSpPr>
        <p:spPr>
          <a:xfrm>
            <a:off x="2212532" y="2397655"/>
            <a:ext cx="9258108" cy="3688185"/>
          </a:xfrm>
        </p:spPr>
        <p:txBody>
          <a:bodyPr>
            <a:noAutofit/>
          </a:bodyPr>
          <a:lstStyle/>
          <a:p>
            <a:r>
              <a:rPr lang="en-GB" sz="3600" b="1" dirty="0">
                <a:solidFill>
                  <a:schemeClr val="tx1"/>
                </a:solidFill>
                <a:latin typeface="Arial"/>
                <a:cs typeface="Arial"/>
              </a:rPr>
              <a:t>Name – </a:t>
            </a:r>
            <a:r>
              <a:rPr lang="en-GB" sz="2800" b="1" dirty="0">
                <a:solidFill>
                  <a:schemeClr val="tx1"/>
                </a:solidFill>
                <a:latin typeface="Arial"/>
                <a:cs typeface="Arial"/>
              </a:rPr>
              <a:t>JANE DOE</a:t>
            </a:r>
            <a:endParaRPr lang="en-GB" sz="2800" b="1" dirty="0">
              <a:solidFill>
                <a:schemeClr val="tx1"/>
              </a:solidFill>
              <a:latin typeface="Arial" panose="020B0604020202020204" pitchFamily="34" charset="0"/>
              <a:cs typeface="Arial" panose="020B0604020202020204" pitchFamily="34" charset="0"/>
            </a:endParaRPr>
          </a:p>
          <a:p>
            <a:r>
              <a:rPr lang="en-GB" sz="3600" b="1" dirty="0">
                <a:solidFill>
                  <a:schemeClr val="tx1"/>
                </a:solidFill>
                <a:latin typeface="Arial" panose="020B0604020202020204" pitchFamily="34" charset="0"/>
                <a:cs typeface="Arial" panose="020B0604020202020204" pitchFamily="34" charset="0"/>
              </a:rPr>
              <a:t>Course – </a:t>
            </a:r>
            <a:r>
              <a:rPr lang="en-GB" sz="2800" b="1" dirty="0">
                <a:solidFill>
                  <a:schemeClr val="tx1"/>
                </a:solidFill>
                <a:latin typeface="Arial" panose="020B0604020202020204" pitchFamily="34" charset="0"/>
                <a:cs typeface="Arial" panose="020B0604020202020204" pitchFamily="34" charset="0"/>
              </a:rPr>
              <a:t>PERFORMING AND PRODUCTION ARTS</a:t>
            </a:r>
          </a:p>
          <a:p>
            <a:r>
              <a:rPr lang="en-GB" sz="3600" b="1" dirty="0">
                <a:solidFill>
                  <a:schemeClr val="tx1"/>
                </a:solidFill>
                <a:latin typeface="Arial" panose="020B0604020202020204" pitchFamily="34" charset="0"/>
                <a:cs typeface="Arial" panose="020B0604020202020204" pitchFamily="34" charset="0"/>
              </a:rPr>
              <a:t>Level - </a:t>
            </a:r>
            <a:r>
              <a:rPr lang="en-GB" sz="2800" b="1" dirty="0">
                <a:solidFill>
                  <a:schemeClr val="tx1"/>
                </a:solidFill>
                <a:latin typeface="Arial" panose="020B0604020202020204" pitchFamily="34" charset="0"/>
                <a:cs typeface="Arial" panose="020B0604020202020204" pitchFamily="34" charset="0"/>
              </a:rPr>
              <a:t>3</a:t>
            </a:r>
          </a:p>
          <a:p>
            <a:r>
              <a:rPr lang="en-GB" sz="3600" b="1" dirty="0">
                <a:solidFill>
                  <a:schemeClr val="tx1"/>
                </a:solidFill>
                <a:latin typeface="Arial" panose="020B0604020202020204" pitchFamily="34" charset="0"/>
                <a:cs typeface="Arial" panose="020B0604020202020204" pitchFamily="34" charset="0"/>
              </a:rPr>
              <a:t>Project Title – </a:t>
            </a:r>
            <a:r>
              <a:rPr lang="en-GB" sz="2800" b="1" dirty="0">
                <a:solidFill>
                  <a:schemeClr val="tx1"/>
                </a:solidFill>
                <a:latin typeface="Arial" panose="020B0604020202020204" pitchFamily="34" charset="0"/>
                <a:cs typeface="Arial" panose="020B0604020202020204" pitchFamily="34" charset="0"/>
              </a:rPr>
              <a:t>PROJECT 1 </a:t>
            </a:r>
            <a:endParaRPr lang="en-GB"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669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D65A3-964E-4C2A-94E8-201D33FD9215}"/>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RISK ASSESSMENTS</a:t>
            </a:r>
          </a:p>
        </p:txBody>
      </p:sp>
      <p:sp>
        <p:nvSpPr>
          <p:cNvPr id="3" name="Content Placeholder 2">
            <a:extLst>
              <a:ext uri="{FF2B5EF4-FFF2-40B4-BE49-F238E27FC236}">
                <a16:creationId xmlns:a16="http://schemas.microsoft.com/office/drawing/2014/main" id="{BFE6E2D9-734E-4608-AE0C-8AAF0E98C292}"/>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30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0920-EDC1-447D-9501-386D62BA61F3}"/>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BUDGETING INFORMATION</a:t>
            </a:r>
          </a:p>
        </p:txBody>
      </p:sp>
      <p:sp>
        <p:nvSpPr>
          <p:cNvPr id="3" name="Content Placeholder 2">
            <a:extLst>
              <a:ext uri="{FF2B5EF4-FFF2-40B4-BE49-F238E27FC236}">
                <a16:creationId xmlns:a16="http://schemas.microsoft.com/office/drawing/2014/main" id="{9988D64E-E8F9-4F0B-978E-7B302C61D828}"/>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6330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37096-415A-4C89-B8DC-F770C64AE967}"/>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BUDGETING PLAN</a:t>
            </a:r>
          </a:p>
        </p:txBody>
      </p:sp>
      <p:sp>
        <p:nvSpPr>
          <p:cNvPr id="3" name="Content Placeholder 2">
            <a:extLst>
              <a:ext uri="{FF2B5EF4-FFF2-40B4-BE49-F238E27FC236}">
                <a16:creationId xmlns:a16="http://schemas.microsoft.com/office/drawing/2014/main" id="{9B0D6DE1-35C4-4393-9294-FAE8BEC63ED3}"/>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4910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4C4E9-3155-4326-AA2D-11F1B4AE3ADB}"/>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SET IDEAS &amp; DESIGNS</a:t>
            </a:r>
          </a:p>
        </p:txBody>
      </p:sp>
      <p:sp>
        <p:nvSpPr>
          <p:cNvPr id="3" name="Content Placeholder 2">
            <a:extLst>
              <a:ext uri="{FF2B5EF4-FFF2-40B4-BE49-F238E27FC236}">
                <a16:creationId xmlns:a16="http://schemas.microsoft.com/office/drawing/2014/main" id="{072A75DF-5D3D-4018-868A-60756CD19F9E}"/>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279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2294-CE8D-4CC9-AF15-2EA11D97C1BD}"/>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COSTUME IDEAS &amp; DESIGNS</a:t>
            </a:r>
          </a:p>
        </p:txBody>
      </p:sp>
      <p:sp>
        <p:nvSpPr>
          <p:cNvPr id="3" name="Content Placeholder 2">
            <a:extLst>
              <a:ext uri="{FF2B5EF4-FFF2-40B4-BE49-F238E27FC236}">
                <a16:creationId xmlns:a16="http://schemas.microsoft.com/office/drawing/2014/main" id="{6373346E-65B4-4CF1-B884-9DCF4E93B94B}"/>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9787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B822B-AA0E-4E91-98F9-3BECDA38E7A9}"/>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LIGHTING IDEAS &amp; DESIGNS</a:t>
            </a:r>
          </a:p>
        </p:txBody>
      </p:sp>
      <p:sp>
        <p:nvSpPr>
          <p:cNvPr id="3" name="Content Placeholder 2">
            <a:extLst>
              <a:ext uri="{FF2B5EF4-FFF2-40B4-BE49-F238E27FC236}">
                <a16:creationId xmlns:a16="http://schemas.microsoft.com/office/drawing/2014/main" id="{36AD4034-2318-407E-94E7-688A8FDB7674}"/>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5783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8E3A-FD03-4FE9-A97A-676113FB9B69}"/>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SOUND IDEAS &amp; DESIGNS</a:t>
            </a:r>
          </a:p>
        </p:txBody>
      </p:sp>
      <p:sp>
        <p:nvSpPr>
          <p:cNvPr id="3" name="Content Placeholder 2">
            <a:extLst>
              <a:ext uri="{FF2B5EF4-FFF2-40B4-BE49-F238E27FC236}">
                <a16:creationId xmlns:a16="http://schemas.microsoft.com/office/drawing/2014/main" id="{F00F0E3F-C91C-471C-924B-96FEF6ED2250}"/>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765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EC2B-A1B2-4C8B-9805-DECF47FEE54F}"/>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MARKETING IDEAS &amp; DESIGNS</a:t>
            </a:r>
          </a:p>
        </p:txBody>
      </p:sp>
      <p:sp>
        <p:nvSpPr>
          <p:cNvPr id="3" name="Content Placeholder 2">
            <a:extLst>
              <a:ext uri="{FF2B5EF4-FFF2-40B4-BE49-F238E27FC236}">
                <a16:creationId xmlns:a16="http://schemas.microsoft.com/office/drawing/2014/main" id="{81AD27A2-7DB9-4D66-8441-C635495EC118}"/>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5012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31A4B-5283-4515-BBE6-F781AACA9664}"/>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FEEDBACK – TUTOR &amp; PEER OBS/DIRECTION/VERBAL FEEDBACK</a:t>
            </a:r>
          </a:p>
        </p:txBody>
      </p:sp>
      <p:sp>
        <p:nvSpPr>
          <p:cNvPr id="3" name="Content Placeholder 2">
            <a:extLst>
              <a:ext uri="{FF2B5EF4-FFF2-40B4-BE49-F238E27FC236}">
                <a16:creationId xmlns:a16="http://schemas.microsoft.com/office/drawing/2014/main" id="{EB6FAB30-0FF5-4A04-BA24-C4C9B7C8728D}"/>
              </a:ext>
            </a:extLst>
          </p:cNvPr>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2606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B16B5-9221-4632-A1EC-6086DAF5BB5E}"/>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1</a:t>
            </a:r>
          </a:p>
        </p:txBody>
      </p:sp>
      <p:sp>
        <p:nvSpPr>
          <p:cNvPr id="3" name="Content Placeholder 2">
            <a:extLst>
              <a:ext uri="{FF2B5EF4-FFF2-40B4-BE49-F238E27FC236}">
                <a16:creationId xmlns:a16="http://schemas.microsoft.com/office/drawing/2014/main" id="{4062CD12-684F-4C8C-9FB2-C0A4BDD9551B}"/>
              </a:ext>
            </a:extLst>
          </p:cNvPr>
          <p:cNvSpPr>
            <a:spLocks noGrp="1"/>
          </p:cNvSpPr>
          <p:nvPr>
            <p:ph idx="1"/>
          </p:nvPr>
        </p:nvSpPr>
        <p:spPr/>
        <p:txBody>
          <a:bodyPr/>
          <a:lstStyle/>
          <a:p>
            <a:r>
              <a:rPr lang="en-GB" dirty="0">
                <a:solidFill>
                  <a:schemeClr val="tx1"/>
                </a:solidFill>
                <a:latin typeface="Arial" panose="020B0604020202020204" pitchFamily="34" charset="0"/>
                <a:cs typeface="Arial" panose="020B0604020202020204" pitchFamily="34" charset="0"/>
              </a:rPr>
              <a:t>What did I learn? </a:t>
            </a:r>
          </a:p>
          <a:p>
            <a:r>
              <a:rPr lang="en-GB" dirty="0">
                <a:solidFill>
                  <a:schemeClr val="tx1"/>
                </a:solidFill>
                <a:latin typeface="Arial" panose="020B0604020202020204" pitchFamily="34" charset="0"/>
                <a:cs typeface="Arial" panose="020B0604020202020204" pitchFamily="34" charset="0"/>
              </a:rPr>
              <a:t>What went well? </a:t>
            </a:r>
          </a:p>
          <a:p>
            <a:r>
              <a:rPr lang="en-GB" dirty="0">
                <a:solidFill>
                  <a:schemeClr val="tx1"/>
                </a:solidFill>
                <a:latin typeface="Arial" panose="020B0604020202020204" pitchFamily="34" charset="0"/>
                <a:cs typeface="Arial" panose="020B0604020202020204" pitchFamily="34" charset="0"/>
              </a:rPr>
              <a:t>What could I have done better? </a:t>
            </a:r>
          </a:p>
          <a:p>
            <a:r>
              <a:rPr lang="en-GB" dirty="0">
                <a:solidFill>
                  <a:schemeClr val="tx1"/>
                </a:solidFill>
                <a:latin typeface="Arial" panose="020B0604020202020204" pitchFamily="34" charset="0"/>
                <a:cs typeface="Arial" panose="020B0604020202020204" pitchFamily="34" charset="0"/>
              </a:rPr>
              <a:t>How will you use this?</a:t>
            </a:r>
          </a:p>
          <a:p>
            <a:r>
              <a:rPr lang="en-GB" dirty="0">
                <a:solidFill>
                  <a:schemeClr val="tx1"/>
                </a:solidFill>
                <a:latin typeface="Arial" panose="020B0604020202020204" pitchFamily="34" charset="0"/>
                <a:cs typeface="Arial" panose="020B0604020202020204" pitchFamily="34" charset="0"/>
              </a:rPr>
              <a:t>How is this going to help you in the future?</a:t>
            </a:r>
          </a:p>
          <a:p>
            <a:r>
              <a:rPr lang="en-GB" dirty="0">
                <a:solidFill>
                  <a:schemeClr val="tx1"/>
                </a:solidFill>
                <a:latin typeface="Arial" panose="020B0604020202020204" pitchFamily="34" charset="0"/>
                <a:cs typeface="Arial" panose="020B0604020202020204" pitchFamily="34" charset="0"/>
              </a:rPr>
              <a:t>How has your research influenced your work today?</a:t>
            </a:r>
          </a:p>
          <a:p>
            <a:endParaRPr lang="en-GB" dirty="0">
              <a:solidFill>
                <a:schemeClr val="tx1"/>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51133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6AB8-C6FE-46DF-95B7-515AB09FF0FC}"/>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Contents Page</a:t>
            </a:r>
          </a:p>
        </p:txBody>
      </p:sp>
      <p:sp>
        <p:nvSpPr>
          <p:cNvPr id="3" name="Content Placeholder 2">
            <a:extLst>
              <a:ext uri="{FF2B5EF4-FFF2-40B4-BE49-F238E27FC236}">
                <a16:creationId xmlns:a16="http://schemas.microsoft.com/office/drawing/2014/main" id="{9730DDFA-C78A-4F29-9554-20E015276F3A}"/>
              </a:ext>
            </a:extLst>
          </p:cNvPr>
          <p:cNvSpPr>
            <a:spLocks noGrp="1"/>
          </p:cNvSpPr>
          <p:nvPr>
            <p:ph idx="1"/>
          </p:nvPr>
        </p:nvSpPr>
        <p:spPr>
          <a:xfrm>
            <a:off x="838200" y="1480008"/>
            <a:ext cx="5735320" cy="5134152"/>
          </a:xfrm>
        </p:spPr>
        <p:txBody>
          <a:bodyPr vert="horz" lIns="91440" tIns="45720" rIns="91440" bIns="45720" rtlCol="0" anchor="t">
            <a:normAutofit fontScale="92500" lnSpcReduction="10000"/>
          </a:bodyPr>
          <a:lstStyle/>
          <a:p>
            <a:pPr marL="0" indent="0">
              <a:buNone/>
            </a:pPr>
            <a:r>
              <a:rPr lang="en-GB" sz="1900" b="1" dirty="0">
                <a:solidFill>
                  <a:schemeClr val="tx1"/>
                </a:solidFill>
                <a:highlight>
                  <a:srgbClr val="FFFF00"/>
                </a:highlight>
                <a:latin typeface="Arial"/>
                <a:cs typeface="Arial"/>
              </a:rPr>
              <a:t>Page ? - Introduction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Proposal</a:t>
            </a:r>
          </a:p>
          <a:p>
            <a:pPr marL="0" indent="0">
              <a:buNone/>
            </a:pPr>
            <a:r>
              <a:rPr lang="en-GB" sz="1900" b="1" dirty="0">
                <a:solidFill>
                  <a:schemeClr val="tx1"/>
                </a:solidFill>
                <a:highlight>
                  <a:srgbClr val="FFFF00"/>
                </a:highlight>
                <a:latin typeface="Arial"/>
                <a:cs typeface="Arial"/>
              </a:rPr>
              <a:t>Page ? - Context </a:t>
            </a:r>
            <a:endParaRPr lang="en-GB" sz="1900"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sz="1900" b="1" dirty="0">
                <a:solidFill>
                  <a:schemeClr val="tx1"/>
                </a:solidFill>
                <a:highlight>
                  <a:srgbClr val="FFFF00"/>
                </a:highlight>
                <a:latin typeface="Arial"/>
                <a:cs typeface="Arial"/>
              </a:rPr>
              <a:t>Page ? - Research</a:t>
            </a:r>
          </a:p>
          <a:p>
            <a:pPr marL="0" indent="0">
              <a:buNone/>
            </a:pPr>
            <a:r>
              <a:rPr lang="en-GB" sz="1900" b="1" dirty="0">
                <a:solidFill>
                  <a:schemeClr val="tx1"/>
                </a:solidFill>
                <a:highlight>
                  <a:srgbClr val="FFFF00"/>
                </a:highlight>
                <a:latin typeface="Arial"/>
                <a:cs typeface="Arial"/>
              </a:rPr>
              <a:t>Page ? - How I have used my research</a:t>
            </a:r>
          </a:p>
          <a:p>
            <a:pPr marL="0" indent="0">
              <a:buNone/>
            </a:pPr>
            <a:r>
              <a:rPr lang="en-GB" sz="1900" b="1" dirty="0">
                <a:solidFill>
                  <a:schemeClr val="tx1"/>
                </a:solidFill>
                <a:highlight>
                  <a:srgbClr val="FFFF00"/>
                </a:highlight>
                <a:latin typeface="Arial"/>
                <a:cs typeface="Arial"/>
              </a:rPr>
              <a:t>Page ? - Audition Process</a:t>
            </a:r>
          </a:p>
          <a:p>
            <a:pPr marL="0" indent="0">
              <a:buNone/>
            </a:pPr>
            <a:r>
              <a:rPr lang="en-GB" sz="1900" b="1" dirty="0">
                <a:solidFill>
                  <a:schemeClr val="tx1"/>
                </a:solidFill>
                <a:highlight>
                  <a:srgbClr val="FFFF00"/>
                </a:highlight>
                <a:latin typeface="Arial"/>
                <a:cs typeface="Arial"/>
              </a:rPr>
              <a:t>Page ? - Rehearsal pictures </a:t>
            </a:r>
            <a:endParaRPr lang="en-GB" sz="1900"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Rehearsal videos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Minutes from production meetings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Rehearsal Notes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Script analysis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Teams discussions with team members </a:t>
            </a:r>
          </a:p>
          <a:p>
            <a:pPr marL="0" indent="0">
              <a:buNone/>
            </a:pPr>
            <a:r>
              <a:rPr lang="en-GB" sz="1900" b="1" dirty="0">
                <a:solidFill>
                  <a:schemeClr val="tx1"/>
                </a:solidFill>
                <a:highlight>
                  <a:srgbClr val="FFFF00"/>
                </a:highlight>
                <a:latin typeface="Arial"/>
                <a:cs typeface="Arial"/>
              </a:rPr>
              <a:t>Page ? - </a:t>
            </a:r>
            <a:r>
              <a:rPr lang="en-GB" sz="1900" b="1" dirty="0">
                <a:solidFill>
                  <a:schemeClr val="tx1"/>
                </a:solidFill>
                <a:highlight>
                  <a:srgbClr val="FFFF00"/>
                </a:highlight>
                <a:latin typeface="Arial" panose="020B0604020202020204" pitchFamily="34" charset="0"/>
                <a:cs typeface="Arial" panose="020B0604020202020204" pitchFamily="34" charset="0"/>
              </a:rPr>
              <a:t>Risk assessments</a:t>
            </a:r>
          </a:p>
          <a:p>
            <a:endParaRPr lang="en-GB" dirty="0"/>
          </a:p>
        </p:txBody>
      </p:sp>
      <p:sp>
        <p:nvSpPr>
          <p:cNvPr id="4" name="Content Placeholder 2">
            <a:extLst>
              <a:ext uri="{FF2B5EF4-FFF2-40B4-BE49-F238E27FC236}">
                <a16:creationId xmlns:a16="http://schemas.microsoft.com/office/drawing/2014/main" id="{612C9A12-2767-41EC-955D-E1ECC307C5A6}"/>
              </a:ext>
            </a:extLst>
          </p:cNvPr>
          <p:cNvSpPr txBox="1">
            <a:spLocks/>
          </p:cNvSpPr>
          <p:nvPr/>
        </p:nvSpPr>
        <p:spPr>
          <a:xfrm>
            <a:off x="6456680" y="1264554"/>
            <a:ext cx="5735320" cy="5522325"/>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Budgeting Information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Budgeting plan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Set ideas &amp; designs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Costume ideas &amp; designs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Lighting Ideas &amp; designs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Sound Ideas &amp; designs</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Marketing Ideas &amp; designs </a:t>
            </a:r>
          </a:p>
          <a:p>
            <a:pPr marL="0" indent="0">
              <a:buNone/>
            </a:pPr>
            <a:r>
              <a:rPr lang="en-GB" b="1" dirty="0">
                <a:solidFill>
                  <a:schemeClr val="tx1"/>
                </a:solidFill>
                <a:highlight>
                  <a:srgbClr val="FFFF00"/>
                </a:highlight>
                <a:latin typeface="Arial"/>
                <a:cs typeface="Arial"/>
              </a:rPr>
              <a:t>Page ? - Feedback - Tutor </a:t>
            </a:r>
            <a:r>
              <a:rPr lang="en-GB" b="1" dirty="0" err="1">
                <a:solidFill>
                  <a:schemeClr val="tx1"/>
                </a:solidFill>
                <a:highlight>
                  <a:srgbClr val="FFFF00"/>
                </a:highlight>
                <a:latin typeface="Arial"/>
                <a:cs typeface="Arial"/>
              </a:rPr>
              <a:t>obs</a:t>
            </a:r>
            <a:r>
              <a:rPr lang="en-GB" b="1" dirty="0">
                <a:solidFill>
                  <a:schemeClr val="tx1"/>
                </a:solidFill>
                <a:highlight>
                  <a:srgbClr val="FFFF00"/>
                </a:highlight>
                <a:latin typeface="Arial"/>
                <a:cs typeface="Arial"/>
              </a:rPr>
              <a:t> &amp; peer </a:t>
            </a:r>
            <a:r>
              <a:rPr lang="en-GB" b="1" dirty="0" err="1">
                <a:solidFill>
                  <a:schemeClr val="tx1"/>
                </a:solidFill>
                <a:highlight>
                  <a:srgbClr val="FFFF00"/>
                </a:highlight>
                <a:latin typeface="Arial"/>
                <a:cs typeface="Arial"/>
              </a:rPr>
              <a:t>obs</a:t>
            </a:r>
            <a:r>
              <a:rPr lang="en-GB" b="1" dirty="0">
                <a:solidFill>
                  <a:schemeClr val="tx1"/>
                </a:solidFill>
                <a:highlight>
                  <a:srgbClr val="FFFF00"/>
                </a:highlight>
                <a:latin typeface="Arial"/>
                <a:cs typeface="Arial"/>
              </a:rPr>
              <a:t> / </a:t>
            </a:r>
            <a:r>
              <a:rPr lang="en-GB" b="1" dirty="0">
                <a:solidFill>
                  <a:schemeClr val="tx1"/>
                </a:solidFill>
                <a:latin typeface="Arial"/>
                <a:cs typeface="Arial"/>
              </a:rPr>
              <a:t>				 </a:t>
            </a:r>
            <a:r>
              <a:rPr lang="en-GB" b="1" dirty="0">
                <a:solidFill>
                  <a:schemeClr val="tx1"/>
                </a:solidFill>
                <a:highlight>
                  <a:srgbClr val="FFFF00"/>
                </a:highlight>
                <a:latin typeface="Arial"/>
                <a:cs typeface="Arial"/>
              </a:rPr>
              <a:t>direction / verbal feedback </a:t>
            </a:r>
            <a:endParaRPr lang="en-GB"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b="1" dirty="0">
                <a:solidFill>
                  <a:schemeClr val="tx1"/>
                </a:solidFill>
                <a:highlight>
                  <a:srgbClr val="FFFF00"/>
                </a:highlight>
                <a:latin typeface="Arial"/>
                <a:cs typeface="Arial"/>
              </a:rPr>
              <a:t>Page ? - My reflections</a:t>
            </a:r>
            <a:endParaRPr lang="en-GB"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Evaluation</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Viva</a:t>
            </a:r>
          </a:p>
          <a:p>
            <a:pPr marL="0" indent="0">
              <a:buNone/>
            </a:pPr>
            <a:r>
              <a:rPr lang="en-GB" b="1" dirty="0">
                <a:solidFill>
                  <a:schemeClr val="tx1"/>
                </a:solidFill>
                <a:highlight>
                  <a:srgbClr val="FFFF00"/>
                </a:highlight>
                <a:latin typeface="Arial"/>
                <a:cs typeface="Arial"/>
              </a:rPr>
              <a:t>Page ? - Reference list/bibliography </a:t>
            </a:r>
          </a:p>
          <a:p>
            <a:pPr marL="0" indent="0">
              <a:buNone/>
            </a:pPr>
            <a:r>
              <a:rPr lang="en-GB" b="1" dirty="0">
                <a:solidFill>
                  <a:schemeClr val="tx1"/>
                </a:solidFill>
                <a:latin typeface="Arial"/>
                <a:cs typeface="Arial"/>
              </a:rPr>
              <a:t>		 </a:t>
            </a:r>
            <a:r>
              <a:rPr lang="en-GB" b="1" dirty="0">
                <a:solidFill>
                  <a:schemeClr val="tx1"/>
                </a:solidFill>
                <a:highlight>
                  <a:srgbClr val="FFFF00"/>
                </a:highlight>
                <a:latin typeface="Arial"/>
                <a:cs typeface="Arial"/>
              </a:rPr>
              <a:t>(Harvard reference)</a:t>
            </a:r>
            <a:endParaRPr lang="en-GB" dirty="0"/>
          </a:p>
        </p:txBody>
      </p:sp>
      <p:sp>
        <p:nvSpPr>
          <p:cNvPr id="5" name="TextBox 4">
            <a:extLst>
              <a:ext uri="{FF2B5EF4-FFF2-40B4-BE49-F238E27FC236}">
                <a16:creationId xmlns:a16="http://schemas.microsoft.com/office/drawing/2014/main" id="{6B288B36-FBFE-4773-8AF0-39F5450A00F7}"/>
              </a:ext>
            </a:extLst>
          </p:cNvPr>
          <p:cNvSpPr txBox="1"/>
          <p:nvPr/>
        </p:nvSpPr>
        <p:spPr>
          <a:xfrm>
            <a:off x="6096000" y="243840"/>
            <a:ext cx="5902960" cy="646331"/>
          </a:xfrm>
          <a:prstGeom prst="rect">
            <a:avLst/>
          </a:prstGeom>
          <a:noFill/>
        </p:spPr>
        <p:txBody>
          <a:bodyPr wrap="square" rtlCol="0">
            <a:spAutoFit/>
          </a:bodyPr>
          <a:lstStyle/>
          <a:p>
            <a:r>
              <a:rPr lang="en-GB" b="1" dirty="0">
                <a:highlight>
                  <a:srgbClr val="FFFF00"/>
                </a:highlight>
                <a:latin typeface="Arial" panose="020B0604020202020204" pitchFamily="34" charset="0"/>
                <a:cs typeface="Arial" panose="020B0604020202020204" pitchFamily="34" charset="0"/>
              </a:rPr>
              <a:t>Many of these slides will have multiple slides if that is so label them “Pages 2 – 4” or “Pages 5 &amp; 6”</a:t>
            </a:r>
          </a:p>
        </p:txBody>
      </p:sp>
    </p:spTree>
    <p:extLst>
      <p:ext uri="{BB962C8B-B14F-4D97-AF65-F5344CB8AC3E}">
        <p14:creationId xmlns:p14="http://schemas.microsoft.com/office/powerpoint/2010/main" val="2673082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2</a:t>
            </a:r>
          </a:p>
        </p:txBody>
      </p:sp>
      <p:sp>
        <p:nvSpPr>
          <p:cNvPr id="3" name="Content Placeholder 2">
            <a:extLst>
              <a:ext uri="{FF2B5EF4-FFF2-40B4-BE49-F238E27FC236}">
                <a16:creationId xmlns:a16="http://schemas.microsoft.com/office/drawing/2014/main" id="{3986E7A0-EFD3-4203-9C8C-01ECFA30702F}"/>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What did I learn? </a:t>
            </a:r>
          </a:p>
          <a:p>
            <a:r>
              <a:rPr lang="en-GB" dirty="0">
                <a:latin typeface="Arial" panose="020B0604020202020204" pitchFamily="34" charset="0"/>
                <a:cs typeface="Arial" panose="020B0604020202020204" pitchFamily="34" charset="0"/>
              </a:rPr>
              <a:t>What went well? </a:t>
            </a:r>
          </a:p>
          <a:p>
            <a:r>
              <a:rPr lang="en-GB" dirty="0">
                <a:latin typeface="Arial" panose="020B0604020202020204" pitchFamily="34" charset="0"/>
                <a:cs typeface="Arial" panose="020B0604020202020204" pitchFamily="34" charset="0"/>
              </a:rPr>
              <a:t>What could I have done better? </a:t>
            </a:r>
          </a:p>
          <a:p>
            <a:r>
              <a:rPr lang="en-GB" dirty="0">
                <a:latin typeface="Arial" panose="020B0604020202020204" pitchFamily="34" charset="0"/>
                <a:cs typeface="Arial" panose="020B0604020202020204" pitchFamily="34" charset="0"/>
              </a:rPr>
              <a:t>What are the long-term implications?</a:t>
            </a:r>
          </a:p>
          <a:p>
            <a:endParaRPr lang="en-GB" dirty="0"/>
          </a:p>
        </p:txBody>
      </p:sp>
    </p:spTree>
    <p:extLst>
      <p:ext uri="{BB962C8B-B14F-4D97-AF65-F5344CB8AC3E}">
        <p14:creationId xmlns:p14="http://schemas.microsoft.com/office/powerpoint/2010/main" val="1655957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3</a:t>
            </a:r>
          </a:p>
        </p:txBody>
      </p:sp>
      <p:sp>
        <p:nvSpPr>
          <p:cNvPr id="3" name="Content Placeholder 2">
            <a:extLst>
              <a:ext uri="{FF2B5EF4-FFF2-40B4-BE49-F238E27FC236}">
                <a16:creationId xmlns:a16="http://schemas.microsoft.com/office/drawing/2014/main" id="{3986E7A0-EFD3-4203-9C8C-01ECFA30702F}"/>
              </a:ext>
            </a:extLst>
          </p:cNvPr>
          <p:cNvSpPr>
            <a:spLocks noGrp="1"/>
          </p:cNvSpPr>
          <p:nvPr>
            <p:ph idx="1"/>
          </p:nvPr>
        </p:nvSpPr>
        <p:spPr/>
        <p:txBody>
          <a:bodyPr/>
          <a:lstStyle/>
          <a:p>
            <a:r>
              <a:rPr lang="en-GB" dirty="0">
                <a:solidFill>
                  <a:schemeClr val="tx1"/>
                </a:solidFill>
                <a:latin typeface="Arial" panose="020B0604020202020204" pitchFamily="34" charset="0"/>
                <a:cs typeface="Arial" panose="020B0604020202020204" pitchFamily="34" charset="0"/>
              </a:rPr>
              <a:t>What did I learn? </a:t>
            </a:r>
          </a:p>
          <a:p>
            <a:r>
              <a:rPr lang="en-GB" dirty="0">
                <a:solidFill>
                  <a:schemeClr val="tx1"/>
                </a:solidFill>
                <a:latin typeface="Arial" panose="020B0604020202020204" pitchFamily="34" charset="0"/>
                <a:cs typeface="Arial" panose="020B0604020202020204" pitchFamily="34" charset="0"/>
              </a:rPr>
              <a:t>What went well? </a:t>
            </a:r>
          </a:p>
          <a:p>
            <a:r>
              <a:rPr lang="en-GB" dirty="0">
                <a:solidFill>
                  <a:schemeClr val="tx1"/>
                </a:solidFill>
                <a:latin typeface="Arial" panose="020B0604020202020204" pitchFamily="34" charset="0"/>
                <a:cs typeface="Arial" panose="020B0604020202020204" pitchFamily="34" charset="0"/>
              </a:rPr>
              <a:t>What could I have done better? </a:t>
            </a:r>
          </a:p>
          <a:p>
            <a:r>
              <a:rPr lang="en-GB" dirty="0">
                <a:solidFill>
                  <a:schemeClr val="tx1"/>
                </a:solidFill>
                <a:latin typeface="Arial" panose="020B0604020202020204" pitchFamily="34" charset="0"/>
                <a:cs typeface="Arial" panose="020B0604020202020204" pitchFamily="34" charset="0"/>
              </a:rPr>
              <a:t>What are the long-term implications?</a:t>
            </a:r>
          </a:p>
          <a:p>
            <a:endParaRPr lang="en-GB" dirty="0"/>
          </a:p>
        </p:txBody>
      </p:sp>
    </p:spTree>
    <p:extLst>
      <p:ext uri="{BB962C8B-B14F-4D97-AF65-F5344CB8AC3E}">
        <p14:creationId xmlns:p14="http://schemas.microsoft.com/office/powerpoint/2010/main" val="1093411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4</a:t>
            </a:r>
          </a:p>
        </p:txBody>
      </p:sp>
      <p:sp>
        <p:nvSpPr>
          <p:cNvPr id="3" name="Content Placeholder 2">
            <a:extLst>
              <a:ext uri="{FF2B5EF4-FFF2-40B4-BE49-F238E27FC236}">
                <a16:creationId xmlns:a16="http://schemas.microsoft.com/office/drawing/2014/main" id="{3986E7A0-EFD3-4203-9C8C-01ECFA30702F}"/>
              </a:ext>
            </a:extLst>
          </p:cNvPr>
          <p:cNvSpPr>
            <a:spLocks noGrp="1"/>
          </p:cNvSpPr>
          <p:nvPr>
            <p:ph idx="1"/>
          </p:nvPr>
        </p:nvSpPr>
        <p:spPr/>
        <p:txBody>
          <a:bodyPr/>
          <a:lstStyle/>
          <a:p>
            <a:r>
              <a:rPr lang="en-GB" dirty="0">
                <a:solidFill>
                  <a:schemeClr val="tx1"/>
                </a:solidFill>
                <a:latin typeface="Arial" panose="020B0604020202020204" pitchFamily="34" charset="0"/>
                <a:cs typeface="Arial" panose="020B0604020202020204" pitchFamily="34" charset="0"/>
              </a:rPr>
              <a:t>What did I learn? </a:t>
            </a:r>
          </a:p>
          <a:p>
            <a:r>
              <a:rPr lang="en-GB" dirty="0">
                <a:solidFill>
                  <a:schemeClr val="tx1"/>
                </a:solidFill>
                <a:latin typeface="Arial" panose="020B0604020202020204" pitchFamily="34" charset="0"/>
                <a:cs typeface="Arial" panose="020B0604020202020204" pitchFamily="34" charset="0"/>
              </a:rPr>
              <a:t>What went well? </a:t>
            </a:r>
          </a:p>
          <a:p>
            <a:r>
              <a:rPr lang="en-GB" dirty="0">
                <a:solidFill>
                  <a:schemeClr val="tx1"/>
                </a:solidFill>
                <a:latin typeface="Arial" panose="020B0604020202020204" pitchFamily="34" charset="0"/>
                <a:cs typeface="Arial" panose="020B0604020202020204" pitchFamily="34" charset="0"/>
              </a:rPr>
              <a:t>What could I have done better? </a:t>
            </a:r>
          </a:p>
          <a:p>
            <a:r>
              <a:rPr lang="en-GB" dirty="0">
                <a:solidFill>
                  <a:schemeClr val="tx1"/>
                </a:solidFill>
                <a:latin typeface="Arial" panose="020B0604020202020204" pitchFamily="34" charset="0"/>
                <a:cs typeface="Arial" panose="020B0604020202020204" pitchFamily="34" charset="0"/>
              </a:rPr>
              <a:t>What are the long-term implications?</a:t>
            </a:r>
          </a:p>
          <a:p>
            <a:endParaRPr lang="en-GB" dirty="0"/>
          </a:p>
        </p:txBody>
      </p:sp>
    </p:spTree>
    <p:extLst>
      <p:ext uri="{BB962C8B-B14F-4D97-AF65-F5344CB8AC3E}">
        <p14:creationId xmlns:p14="http://schemas.microsoft.com/office/powerpoint/2010/main" val="3749157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5</a:t>
            </a:r>
          </a:p>
        </p:txBody>
      </p:sp>
      <p:sp>
        <p:nvSpPr>
          <p:cNvPr id="3" name="Content Placeholder 2">
            <a:extLst>
              <a:ext uri="{FF2B5EF4-FFF2-40B4-BE49-F238E27FC236}">
                <a16:creationId xmlns:a16="http://schemas.microsoft.com/office/drawing/2014/main" id="{3986E7A0-EFD3-4203-9C8C-01ECFA30702F}"/>
              </a:ext>
            </a:extLst>
          </p:cNvPr>
          <p:cNvSpPr>
            <a:spLocks noGrp="1"/>
          </p:cNvSpPr>
          <p:nvPr>
            <p:ph idx="1"/>
          </p:nvPr>
        </p:nvSpPr>
        <p:spPr/>
        <p:txBody>
          <a:bodyPr/>
          <a:lstStyle/>
          <a:p>
            <a:r>
              <a:rPr lang="en-GB" dirty="0">
                <a:solidFill>
                  <a:schemeClr val="tx1"/>
                </a:solidFill>
                <a:latin typeface="Arial" panose="020B0604020202020204" pitchFamily="34" charset="0"/>
                <a:cs typeface="Arial" panose="020B0604020202020204" pitchFamily="34" charset="0"/>
              </a:rPr>
              <a:t>What did I learn? </a:t>
            </a:r>
          </a:p>
          <a:p>
            <a:r>
              <a:rPr lang="en-GB" dirty="0">
                <a:solidFill>
                  <a:schemeClr val="tx1"/>
                </a:solidFill>
                <a:latin typeface="Arial" panose="020B0604020202020204" pitchFamily="34" charset="0"/>
                <a:cs typeface="Arial" panose="020B0604020202020204" pitchFamily="34" charset="0"/>
              </a:rPr>
              <a:t>What went well? </a:t>
            </a:r>
          </a:p>
          <a:p>
            <a:r>
              <a:rPr lang="en-GB" dirty="0">
                <a:solidFill>
                  <a:schemeClr val="tx1"/>
                </a:solidFill>
                <a:latin typeface="Arial" panose="020B0604020202020204" pitchFamily="34" charset="0"/>
                <a:cs typeface="Arial" panose="020B0604020202020204" pitchFamily="34" charset="0"/>
              </a:rPr>
              <a:t>What could I have done better? </a:t>
            </a:r>
          </a:p>
          <a:p>
            <a:r>
              <a:rPr lang="en-GB" dirty="0">
                <a:solidFill>
                  <a:schemeClr val="tx1"/>
                </a:solidFill>
                <a:latin typeface="Arial" panose="020B0604020202020204" pitchFamily="34" charset="0"/>
                <a:cs typeface="Arial" panose="020B0604020202020204" pitchFamily="34" charset="0"/>
              </a:rPr>
              <a:t>What are the long-term implications?</a:t>
            </a:r>
          </a:p>
          <a:p>
            <a:endParaRPr lang="en-GB" dirty="0">
              <a:solidFill>
                <a:schemeClr val="tx1"/>
              </a:solidFill>
              <a:latin typeface="Arial" panose="020B0604020202020204" pitchFamily="34" charset="0"/>
              <a:cs typeface="Arial" panose="020B0604020202020204" pitchFamily="34" charset="0"/>
            </a:endParaRPr>
          </a:p>
          <a:p>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cs typeface="Arial" panose="020B0604020202020204" pitchFamily="34" charset="0"/>
              </a:rPr>
              <a:t>Add more weeks if needed or split into individual days if preferred.</a:t>
            </a:r>
          </a:p>
          <a:p>
            <a:endParaRPr lang="en-GB" dirty="0"/>
          </a:p>
        </p:txBody>
      </p:sp>
    </p:spTree>
    <p:extLst>
      <p:ext uri="{BB962C8B-B14F-4D97-AF65-F5344CB8AC3E}">
        <p14:creationId xmlns:p14="http://schemas.microsoft.com/office/powerpoint/2010/main" val="4164871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901A-0A28-4ECA-8A36-A33F81254C09}"/>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EVALUATION</a:t>
            </a:r>
          </a:p>
        </p:txBody>
      </p:sp>
      <p:sp>
        <p:nvSpPr>
          <p:cNvPr id="3" name="Content Placeholder 2">
            <a:extLst>
              <a:ext uri="{FF2B5EF4-FFF2-40B4-BE49-F238E27FC236}">
                <a16:creationId xmlns:a16="http://schemas.microsoft.com/office/drawing/2014/main" id="{DC667C9B-0437-46DC-A7F9-3037F3F31B68}"/>
              </a:ext>
            </a:extLst>
          </p:cNvPr>
          <p:cNvSpPr>
            <a:spLocks noGrp="1"/>
          </p:cNvSpPr>
          <p:nvPr>
            <p:ph idx="1"/>
          </p:nvPr>
        </p:nvSpPr>
        <p:spPr>
          <a:xfrm>
            <a:off x="2428240" y="1625601"/>
            <a:ext cx="8666480" cy="4608290"/>
          </a:xfrm>
        </p:spPr>
        <p:txBody>
          <a:bodyPr>
            <a:normAutofit/>
          </a:bodyPr>
          <a:lstStyle/>
          <a:p>
            <a:r>
              <a:rPr lang="en-GB" sz="2600" b="1" dirty="0">
                <a:solidFill>
                  <a:schemeClr val="tx1"/>
                </a:solidFill>
                <a:latin typeface="Arial" panose="020B0604020202020204" pitchFamily="34" charset="0"/>
                <a:cs typeface="Arial" panose="020B0604020202020204" pitchFamily="34" charset="0"/>
              </a:rPr>
              <a:t>What progress has been made?</a:t>
            </a:r>
          </a:p>
          <a:p>
            <a:r>
              <a:rPr lang="en-GB" sz="2600" b="1" dirty="0">
                <a:solidFill>
                  <a:schemeClr val="tx1"/>
                </a:solidFill>
                <a:latin typeface="Arial" panose="020B0604020202020204" pitchFamily="34" charset="0"/>
                <a:cs typeface="Arial" panose="020B0604020202020204" pitchFamily="34" charset="0"/>
              </a:rPr>
              <a:t>What have you learnt from the project </a:t>
            </a:r>
          </a:p>
          <a:p>
            <a:r>
              <a:rPr lang="en-GB" sz="2600" b="1" dirty="0">
                <a:solidFill>
                  <a:schemeClr val="tx1"/>
                </a:solidFill>
                <a:latin typeface="Arial" panose="020B0604020202020204" pitchFamily="34" charset="0"/>
                <a:cs typeface="Arial" panose="020B0604020202020204" pitchFamily="34" charset="0"/>
              </a:rPr>
              <a:t>What skills have you developed?</a:t>
            </a:r>
          </a:p>
          <a:p>
            <a:r>
              <a:rPr lang="en-GB" sz="2600" b="1" dirty="0">
                <a:solidFill>
                  <a:schemeClr val="tx1"/>
                </a:solidFill>
                <a:latin typeface="Arial" panose="020B0604020202020204" pitchFamily="34" charset="0"/>
                <a:cs typeface="Arial" panose="020B0604020202020204" pitchFamily="34" charset="0"/>
              </a:rPr>
              <a:t>Were the desired project objectives achieved?</a:t>
            </a:r>
          </a:p>
          <a:p>
            <a:r>
              <a:rPr lang="en-GB" sz="2600" b="1" dirty="0">
                <a:solidFill>
                  <a:schemeClr val="tx1"/>
                </a:solidFill>
                <a:latin typeface="Arial" panose="020B0604020202020204" pitchFamily="34" charset="0"/>
                <a:cs typeface="Arial" panose="020B0604020202020204" pitchFamily="34" charset="0"/>
              </a:rPr>
              <a:t>Is every team member satisfied with the result?</a:t>
            </a:r>
          </a:p>
          <a:p>
            <a:r>
              <a:rPr lang="en-GB" sz="2600" b="1" dirty="0">
                <a:solidFill>
                  <a:schemeClr val="tx1"/>
                </a:solidFill>
                <a:latin typeface="Arial" panose="020B0604020202020204" pitchFamily="34" charset="0"/>
                <a:cs typeface="Arial" panose="020B0604020202020204" pitchFamily="34" charset="0"/>
              </a:rPr>
              <a:t>What could have been done better?</a:t>
            </a:r>
          </a:p>
          <a:p>
            <a:r>
              <a:rPr lang="en-GB" sz="2600" b="1" dirty="0">
                <a:solidFill>
                  <a:schemeClr val="tx1"/>
                </a:solidFill>
                <a:latin typeface="Arial" panose="020B0604020202020204" pitchFamily="34" charset="0"/>
                <a:cs typeface="Arial" panose="020B0604020202020204" pitchFamily="34" charset="0"/>
              </a:rPr>
              <a:t>What would you do differently next time?</a:t>
            </a:r>
          </a:p>
          <a:p>
            <a:r>
              <a:rPr lang="en-GB" sz="2600" b="1" dirty="0">
                <a:solidFill>
                  <a:schemeClr val="tx1"/>
                </a:solidFill>
                <a:latin typeface="Arial" panose="020B0604020202020204" pitchFamily="34" charset="0"/>
                <a:cs typeface="Arial" panose="020B0604020202020204" pitchFamily="34" charset="0"/>
              </a:rPr>
              <a:t>Set smart targets for the next project </a:t>
            </a:r>
          </a:p>
          <a:p>
            <a:endParaRPr lang="en-GB" sz="2600" b="1" dirty="0">
              <a:solidFill>
                <a:schemeClr val="tx1"/>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704479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F971C-3CC2-4673-B7AC-959B723D78D7}"/>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VIVA</a:t>
            </a:r>
          </a:p>
        </p:txBody>
      </p:sp>
      <p:sp>
        <p:nvSpPr>
          <p:cNvPr id="3" name="Content Placeholder 2">
            <a:extLst>
              <a:ext uri="{FF2B5EF4-FFF2-40B4-BE49-F238E27FC236}">
                <a16:creationId xmlns:a16="http://schemas.microsoft.com/office/drawing/2014/main" id="{3B4CD3D5-F1E1-4D2C-AB8E-3D61E572A325}"/>
              </a:ext>
            </a:extLst>
          </p:cNvPr>
          <p:cNvSpPr>
            <a:spLocks noGrp="1"/>
          </p:cNvSpPr>
          <p:nvPr>
            <p:ph idx="1"/>
          </p:nvPr>
        </p:nvSpPr>
        <p:spPr>
          <a:xfrm>
            <a:off x="2589212" y="1615440"/>
            <a:ext cx="8915400" cy="3777622"/>
          </a:xfrm>
        </p:spPr>
        <p:txBody>
          <a:bodyPr/>
          <a:lstStyle/>
          <a:p>
            <a:pPr marL="0" indent="0">
              <a:buNone/>
            </a:pPr>
            <a:r>
              <a:rPr lang="en-GB" sz="2400" b="1" dirty="0">
                <a:solidFill>
                  <a:schemeClr val="tx1"/>
                </a:solidFill>
                <a:latin typeface="Arial" panose="020B0604020202020204" pitchFamily="34" charset="0"/>
                <a:cs typeface="Arial" panose="020B0604020202020204" pitchFamily="34" charset="0"/>
              </a:rPr>
              <a:t>Your viva evaluation is a change to evaluate the overall process in a verbal capacity as a group. </a:t>
            </a:r>
          </a:p>
          <a:p>
            <a:pPr marL="0" indent="0">
              <a:buNone/>
            </a:pPr>
            <a:endParaRPr lang="en-GB" sz="2400" b="1" dirty="0">
              <a:solidFill>
                <a:schemeClr val="tx1"/>
              </a:solidFill>
              <a:latin typeface="Arial" panose="020B0604020202020204" pitchFamily="34" charset="0"/>
              <a:cs typeface="Arial" panose="020B0604020202020204" pitchFamily="34" charset="0"/>
            </a:endParaRPr>
          </a:p>
          <a:p>
            <a:pPr marL="0" indent="0">
              <a:buNone/>
            </a:pPr>
            <a:r>
              <a:rPr lang="en-GB" sz="2400" b="1" dirty="0">
                <a:solidFill>
                  <a:schemeClr val="tx1"/>
                </a:solidFill>
                <a:latin typeface="Arial" panose="020B0604020202020204" pitchFamily="34" charset="0"/>
                <a:cs typeface="Arial" panose="020B0604020202020204" pitchFamily="34" charset="0"/>
              </a:rPr>
              <a:t>You will be given a range of questions to discuss on camera to contribute towards your overall digital submission. </a:t>
            </a:r>
          </a:p>
          <a:p>
            <a:pPr marL="0" indent="0">
              <a:buNone/>
            </a:pPr>
            <a:endParaRPr lang="en-GB" sz="2400" b="1" dirty="0">
              <a:solidFill>
                <a:schemeClr val="tx1"/>
              </a:solidFill>
              <a:latin typeface="Arial" panose="020B0604020202020204" pitchFamily="34" charset="0"/>
              <a:cs typeface="Arial" panose="020B0604020202020204" pitchFamily="34" charset="0"/>
            </a:endParaRPr>
          </a:p>
          <a:p>
            <a:pPr marL="0" indent="0">
              <a:buNone/>
            </a:pPr>
            <a:r>
              <a:rPr lang="en-GB" sz="2400" b="1" dirty="0">
                <a:solidFill>
                  <a:schemeClr val="tx1"/>
                </a:solidFill>
                <a:latin typeface="Arial" panose="020B0604020202020204" pitchFamily="34" charset="0"/>
                <a:cs typeface="Arial" panose="020B0604020202020204" pitchFamily="34" charset="0"/>
              </a:rPr>
              <a:t>This always takes place at the end of the production process. </a:t>
            </a:r>
          </a:p>
          <a:p>
            <a:endParaRPr lang="en-GB" dirty="0"/>
          </a:p>
        </p:txBody>
      </p:sp>
    </p:spTree>
    <p:extLst>
      <p:ext uri="{BB962C8B-B14F-4D97-AF65-F5344CB8AC3E}">
        <p14:creationId xmlns:p14="http://schemas.microsoft.com/office/powerpoint/2010/main" val="1888406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503F-CDF9-4587-B42B-26197EEBE608}"/>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REFERENCE LIST/BIBLIOGRAPHY</a:t>
            </a:r>
          </a:p>
        </p:txBody>
      </p:sp>
      <p:sp>
        <p:nvSpPr>
          <p:cNvPr id="3" name="Content Placeholder 2">
            <a:extLst>
              <a:ext uri="{FF2B5EF4-FFF2-40B4-BE49-F238E27FC236}">
                <a16:creationId xmlns:a16="http://schemas.microsoft.com/office/drawing/2014/main" id="{9CD51D56-49B0-4B1A-8E4C-20623A3B0192}"/>
              </a:ext>
            </a:extLst>
          </p:cNvPr>
          <p:cNvSpPr>
            <a:spLocks noGrp="1"/>
          </p:cNvSpPr>
          <p:nvPr>
            <p:ph idx="1"/>
          </p:nvPr>
        </p:nvSpPr>
        <p:spPr>
          <a:xfrm>
            <a:off x="2275840" y="1605280"/>
            <a:ext cx="9228772" cy="4988560"/>
          </a:xfrm>
        </p:spPr>
        <p:txBody>
          <a:bodyPr>
            <a:normAutofit/>
          </a:bodyPr>
          <a:lstStyle/>
          <a:p>
            <a:pPr marL="0" indent="0">
              <a:buNone/>
            </a:pPr>
            <a:r>
              <a:rPr lang="en-GB" sz="1900" b="1" dirty="0">
                <a:solidFill>
                  <a:schemeClr val="tx1"/>
                </a:solidFill>
                <a:latin typeface="Arial" panose="020B0604020202020204" pitchFamily="34" charset="0"/>
                <a:cs typeface="Arial" panose="020B0604020202020204" pitchFamily="34" charset="0"/>
              </a:rPr>
              <a:t>One slide list of links to research evidence/websites/books/videos etc...</a:t>
            </a:r>
          </a:p>
          <a:p>
            <a:pPr marL="0" indent="0">
              <a:buNone/>
            </a:pPr>
            <a:r>
              <a:rPr lang="en-GB" sz="1900" b="1" u="sng" dirty="0">
                <a:solidFill>
                  <a:schemeClr val="tx1"/>
                </a:solidFill>
                <a:latin typeface="Arial" panose="020B0604020202020204" pitchFamily="34" charset="0"/>
                <a:cs typeface="Arial" panose="020B0604020202020204" pitchFamily="34" charset="0"/>
              </a:rPr>
              <a:t>Labelled like this... </a:t>
            </a:r>
          </a:p>
          <a:p>
            <a:r>
              <a:rPr lang="en-GB" dirty="0">
                <a:solidFill>
                  <a:schemeClr val="tx1"/>
                </a:solidFill>
                <a:latin typeface="Arial" panose="020B0604020202020204" pitchFamily="34" charset="0"/>
                <a:ea typeface="+mn-lt"/>
                <a:cs typeface="Arial" panose="020B0604020202020204" pitchFamily="34" charset="0"/>
              </a:rPr>
              <a:t>Book: Martin, K. (2019) </a:t>
            </a:r>
            <a:r>
              <a:rPr lang="en-GB" i="1" dirty="0">
                <a:solidFill>
                  <a:schemeClr val="tx1"/>
                </a:solidFill>
                <a:latin typeface="Arial" panose="020B0604020202020204" pitchFamily="34" charset="0"/>
                <a:ea typeface="+mn-lt"/>
                <a:cs typeface="Arial" panose="020B0604020202020204" pitchFamily="34" charset="0"/>
              </a:rPr>
              <a:t>The queen of hearts</a:t>
            </a:r>
            <a:r>
              <a:rPr lang="en-GB" dirty="0">
                <a:solidFill>
                  <a:schemeClr val="tx1"/>
                </a:solidFill>
                <a:latin typeface="Arial" panose="020B0604020202020204" pitchFamily="34" charset="0"/>
                <a:ea typeface="+mn-lt"/>
                <a:cs typeface="Arial" panose="020B0604020202020204" pitchFamily="34" charset="0"/>
              </a:rPr>
              <a:t>. New York: Berkley.</a:t>
            </a:r>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ea typeface="+mn-lt"/>
                <a:cs typeface="Arial" panose="020B0604020202020204" pitchFamily="34" charset="0"/>
              </a:rPr>
              <a:t>Blogs: Butterfield, L. (2019) ‘Research spotlight: I want to get high enough up the chain to pull others over the wall with me’, </a:t>
            </a:r>
            <a:r>
              <a:rPr lang="en-GB" i="1" dirty="0">
                <a:solidFill>
                  <a:schemeClr val="tx1"/>
                </a:solidFill>
                <a:latin typeface="Arial" panose="020B0604020202020204" pitchFamily="34" charset="0"/>
                <a:ea typeface="+mn-lt"/>
                <a:cs typeface="Arial" panose="020B0604020202020204" pitchFamily="34" charset="0"/>
              </a:rPr>
              <a:t>Oxford science blog</a:t>
            </a:r>
            <a:r>
              <a:rPr lang="en-GB" dirty="0">
                <a:solidFill>
                  <a:schemeClr val="tx1"/>
                </a:solidFill>
                <a:latin typeface="Arial" panose="020B0604020202020204" pitchFamily="34" charset="0"/>
                <a:ea typeface="+mn-lt"/>
                <a:cs typeface="Arial" panose="020B0604020202020204" pitchFamily="34" charset="0"/>
              </a:rPr>
              <a:t>, 1 November. Available at: </a:t>
            </a:r>
            <a:r>
              <a:rPr lang="en-GB" dirty="0">
                <a:solidFill>
                  <a:srgbClr val="FF0000"/>
                </a:solidFill>
                <a:latin typeface="Arial" panose="020B0604020202020204" pitchFamily="34" charset="0"/>
                <a:ea typeface="+mn-lt"/>
                <a:cs typeface="Arial" panose="020B0604020202020204" pitchFamily="34" charset="0"/>
                <a:hlinkClick r:id="rId2">
                  <a:extLst>
                    <a:ext uri="{A12FA001-AC4F-418D-AE19-62706E023703}">
                      <ahyp:hlinkClr xmlns:ahyp="http://schemas.microsoft.com/office/drawing/2018/hyperlinkcolor" val="tx"/>
                    </a:ext>
                  </a:extLst>
                </a:hlinkClick>
              </a:rPr>
              <a:t>http://www.ox.ac.uk/news/science-blog</a:t>
            </a:r>
            <a:r>
              <a:rPr lang="en-GB" dirty="0">
                <a:solidFill>
                  <a:schemeClr val="tx1"/>
                </a:solidFill>
                <a:latin typeface="Arial" panose="020B0604020202020204" pitchFamily="34" charset="0"/>
                <a:ea typeface="+mn-lt"/>
                <a:cs typeface="Arial" panose="020B0604020202020204" pitchFamily="34" charset="0"/>
              </a:rPr>
              <a:t> (Accessed 5 November 2019).</a:t>
            </a:r>
          </a:p>
          <a:p>
            <a:r>
              <a:rPr lang="en-GB" dirty="0">
                <a:solidFill>
                  <a:schemeClr val="tx1"/>
                </a:solidFill>
                <a:latin typeface="Arial" panose="020B0604020202020204" pitchFamily="34" charset="0"/>
                <a:ea typeface="+mn-lt"/>
                <a:cs typeface="Arial" panose="020B0604020202020204" pitchFamily="34" charset="0"/>
              </a:rPr>
              <a:t>Website: Raiford, T. (2015) </a:t>
            </a:r>
            <a:r>
              <a:rPr lang="en-GB" i="1" dirty="0">
                <a:solidFill>
                  <a:schemeClr val="tx1"/>
                </a:solidFill>
                <a:latin typeface="Arial" panose="020B0604020202020204" pitchFamily="34" charset="0"/>
                <a:ea typeface="+mn-lt"/>
                <a:cs typeface="Arial" panose="020B0604020202020204" pitchFamily="34" charset="0"/>
              </a:rPr>
              <a:t>20 amazing dog breeds from England</a:t>
            </a:r>
            <a:r>
              <a:rPr lang="en-GB" dirty="0">
                <a:solidFill>
                  <a:schemeClr val="tx1"/>
                </a:solidFill>
                <a:latin typeface="Arial" panose="020B0604020202020204" pitchFamily="34" charset="0"/>
                <a:ea typeface="+mn-lt"/>
                <a:cs typeface="Arial" panose="020B0604020202020204" pitchFamily="34" charset="0"/>
              </a:rPr>
              <a:t>. Available at </a:t>
            </a:r>
            <a:r>
              <a:rPr lang="en-GB" u="sng" dirty="0">
                <a:solidFill>
                  <a:srgbClr val="FF0000"/>
                </a:solidFill>
                <a:latin typeface="Arial" panose="020B0604020202020204" pitchFamily="34" charset="0"/>
                <a:ea typeface="+mn-lt"/>
                <a:cs typeface="Arial" panose="020B0604020202020204" pitchFamily="34" charset="0"/>
                <a:hlinkClick r:id="rId3">
                  <a:extLst>
                    <a:ext uri="{A12FA001-AC4F-418D-AE19-62706E023703}">
                      <ahyp:hlinkClr xmlns:ahyp="http://schemas.microsoft.com/office/drawing/2018/hyperlinkcolor" val="tx"/>
                    </a:ext>
                  </a:extLst>
                </a:hlinkClick>
              </a:rPr>
              <a:t>https://puppytoob.com/ </a:t>
            </a:r>
            <a:r>
              <a:rPr lang="en-GB" dirty="0">
                <a:solidFill>
                  <a:schemeClr val="tx1"/>
                </a:solidFill>
                <a:latin typeface="Arial" panose="020B0604020202020204" pitchFamily="34" charset="0"/>
                <a:ea typeface="+mn-lt"/>
                <a:cs typeface="Arial" panose="020B0604020202020204" pitchFamily="34" charset="0"/>
              </a:rPr>
              <a:t>(Accessed: 6 November 2019).</a:t>
            </a:r>
            <a:endParaRPr lang="en-GB" dirty="0">
              <a:solidFill>
                <a:schemeClr val="tx1"/>
              </a:solidFill>
              <a:latin typeface="Arial" panose="020B0604020202020204" pitchFamily="34" charset="0"/>
              <a:cs typeface="Arial" panose="020B0604020202020204" pitchFamily="34" charset="0"/>
            </a:endParaRPr>
          </a:p>
          <a:p>
            <a:endParaRPr lang="en-GB" dirty="0">
              <a:solidFill>
                <a:schemeClr val="tx1"/>
              </a:solidFill>
              <a:latin typeface="Arial" panose="020B0604020202020204" pitchFamily="34" charset="0"/>
              <a:cs typeface="Arial" panose="020B0604020202020204" pitchFamily="34" charset="0"/>
            </a:endParaRPr>
          </a:p>
          <a:p>
            <a:pPr marL="0" indent="0">
              <a:buNone/>
            </a:pPr>
            <a:r>
              <a:rPr lang="en-GB" sz="1900" b="1" u="sng" dirty="0">
                <a:solidFill>
                  <a:schemeClr val="tx1"/>
                </a:solidFill>
                <a:latin typeface="Arial" panose="020B0604020202020204" pitchFamily="34" charset="0"/>
                <a:cs typeface="Arial" panose="020B0604020202020204" pitchFamily="34" charset="0"/>
              </a:rPr>
              <a:t>Links to Harvard Referencing guides/support...</a:t>
            </a:r>
          </a:p>
          <a:p>
            <a:r>
              <a:rPr lang="en-GB" dirty="0">
                <a:solidFill>
                  <a:srgbClr val="FF0000"/>
                </a:solidFill>
                <a:latin typeface="Arial" panose="020B0604020202020204" pitchFamily="34" charset="0"/>
                <a:ea typeface="+mn-lt"/>
                <a:cs typeface="Arial" panose="020B0604020202020204" pitchFamily="34" charset="0"/>
                <a:hlinkClick r:id="rId4">
                  <a:extLst>
                    <a:ext uri="{A12FA001-AC4F-418D-AE19-62706E023703}">
                      <ahyp:hlinkClr xmlns:ahyp="http://schemas.microsoft.com/office/drawing/2018/hyperlinkcolor" val="tx"/>
                    </a:ext>
                  </a:extLst>
                </a:hlinkClick>
              </a:rPr>
              <a:t>Guide to referencing using the Harvard system (bradford.ac.uk)</a:t>
            </a:r>
          </a:p>
          <a:p>
            <a:r>
              <a:rPr lang="en-GB" dirty="0">
                <a:solidFill>
                  <a:srgbClr val="FF0000"/>
                </a:solidFill>
                <a:latin typeface="Arial" panose="020B0604020202020204" pitchFamily="34" charset="0"/>
                <a:ea typeface="+mn-lt"/>
                <a:cs typeface="Arial" panose="020B0604020202020204" pitchFamily="34" charset="0"/>
                <a:hlinkClick r:id="rId5">
                  <a:extLst>
                    <a:ext uri="{A12FA001-AC4F-418D-AE19-62706E023703}">
                      <ahyp:hlinkClr xmlns:ahyp="http://schemas.microsoft.com/office/drawing/2018/hyperlinkcolor" val="tx"/>
                    </a:ext>
                  </a:extLst>
                </a:hlinkClick>
              </a:rPr>
              <a:t>FREE Harvard Referencing Generator &amp; Guide | Cite This For Me</a:t>
            </a:r>
          </a:p>
          <a:p>
            <a:r>
              <a:rPr lang="en-GB" dirty="0">
                <a:solidFill>
                  <a:srgbClr val="FF0000"/>
                </a:solidFill>
                <a:latin typeface="Arial" panose="020B0604020202020204" pitchFamily="34" charset="0"/>
                <a:ea typeface="+mn-lt"/>
                <a:cs typeface="Arial" panose="020B0604020202020204" pitchFamily="34" charset="0"/>
                <a:hlinkClick r:id="rId6">
                  <a:extLst>
                    <a:ext uri="{A12FA001-AC4F-418D-AE19-62706E023703}">
                      <ahyp:hlinkClr xmlns:ahyp="http://schemas.microsoft.com/office/drawing/2018/hyperlinkcolor" val="tx"/>
                    </a:ext>
                  </a:extLst>
                </a:hlinkClick>
              </a:rPr>
              <a:t>FREE Citation Machine: Accurate &amp; Easy-to-Use | Cite This For Me</a:t>
            </a:r>
            <a:endParaRPr lang="en-GB" dirty="0">
              <a:solidFill>
                <a:srgbClr val="FF0000"/>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912266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4EAEA-4369-4991-B389-CD555A3C229A}"/>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FURTHER GUIDANCE - Reflective Writing </a:t>
            </a:r>
          </a:p>
        </p:txBody>
      </p:sp>
      <p:sp>
        <p:nvSpPr>
          <p:cNvPr id="3" name="Content Placeholder 2">
            <a:extLst>
              <a:ext uri="{FF2B5EF4-FFF2-40B4-BE49-F238E27FC236}">
                <a16:creationId xmlns:a16="http://schemas.microsoft.com/office/drawing/2014/main" id="{C18A172A-A592-4517-BFBE-0D4AD2BEE7E6}"/>
              </a:ext>
            </a:extLst>
          </p:cNvPr>
          <p:cNvSpPr>
            <a:spLocks noGrp="1"/>
          </p:cNvSpPr>
          <p:nvPr>
            <p:ph idx="1"/>
          </p:nvPr>
        </p:nvSpPr>
        <p:spPr/>
        <p:txBody>
          <a:bodyPr>
            <a:normAutofit/>
          </a:bodyPr>
          <a:lstStyle/>
          <a:p>
            <a:pPr marL="0" indent="0">
              <a:buNone/>
            </a:pPr>
            <a:r>
              <a:rPr lang="en-GB" sz="3600" b="1" dirty="0">
                <a:solidFill>
                  <a:schemeClr val="tx1"/>
                </a:solidFill>
                <a:highlight>
                  <a:srgbClr val="FFFF00"/>
                </a:highlight>
                <a:latin typeface="Arial" panose="020B0604020202020204" pitchFamily="34" charset="0"/>
                <a:cs typeface="Arial" panose="020B0604020202020204" pitchFamily="34" charset="0"/>
              </a:rPr>
              <a:t>‘It is not sufficient to have an experience in order to learn. Without reflecting on this experience it may quickly be forgotten, or its learning potential lost.’ (Gibbs, 1988, p9)</a:t>
            </a:r>
          </a:p>
          <a:p>
            <a:endParaRPr lang="en-GB" dirty="0"/>
          </a:p>
        </p:txBody>
      </p:sp>
    </p:spTree>
    <p:extLst>
      <p:ext uri="{BB962C8B-B14F-4D97-AF65-F5344CB8AC3E}">
        <p14:creationId xmlns:p14="http://schemas.microsoft.com/office/powerpoint/2010/main" val="957117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1FDE-A211-4015-9CB8-4638B180DAB8}"/>
              </a:ext>
            </a:extLst>
          </p:cNvPr>
          <p:cNvSpPr>
            <a:spLocks noGrp="1"/>
          </p:cNvSpPr>
          <p:nvPr>
            <p:ph type="title"/>
          </p:nvPr>
        </p:nvSpPr>
        <p:spPr/>
        <p:txBody>
          <a:bodyPr/>
          <a:lstStyle/>
          <a:p>
            <a:r>
              <a:rPr lang="en-GB"/>
              <a:t> </a:t>
            </a:r>
          </a:p>
        </p:txBody>
      </p:sp>
      <p:pic>
        <p:nvPicPr>
          <p:cNvPr id="4" name="Content Placeholder 3">
            <a:extLst>
              <a:ext uri="{FF2B5EF4-FFF2-40B4-BE49-F238E27FC236}">
                <a16:creationId xmlns:a16="http://schemas.microsoft.com/office/drawing/2014/main" id="{2D1C630B-D77C-40EE-9F8A-4299ED41FA1F}"/>
              </a:ext>
            </a:extLst>
          </p:cNvPr>
          <p:cNvPicPr>
            <a:picLocks noGrp="1" noChangeAspect="1"/>
          </p:cNvPicPr>
          <p:nvPr>
            <p:ph idx="1"/>
          </p:nvPr>
        </p:nvPicPr>
        <p:blipFill>
          <a:blip r:embed="rId2"/>
          <a:stretch>
            <a:fillRect/>
          </a:stretch>
        </p:blipFill>
        <p:spPr>
          <a:xfrm>
            <a:off x="2164668" y="1532432"/>
            <a:ext cx="8519430" cy="5137608"/>
          </a:xfrm>
          <a:prstGeom prst="rect">
            <a:avLst/>
          </a:prstGeom>
        </p:spPr>
      </p:pic>
      <p:sp>
        <p:nvSpPr>
          <p:cNvPr id="5" name="Rectangle 4">
            <a:extLst>
              <a:ext uri="{FF2B5EF4-FFF2-40B4-BE49-F238E27FC236}">
                <a16:creationId xmlns:a16="http://schemas.microsoft.com/office/drawing/2014/main" id="{83965E46-141D-4C5E-BF97-CC541BE5326F}"/>
              </a:ext>
            </a:extLst>
          </p:cNvPr>
          <p:cNvSpPr/>
          <p:nvPr/>
        </p:nvSpPr>
        <p:spPr>
          <a:xfrm>
            <a:off x="2083388" y="223520"/>
            <a:ext cx="8117874" cy="1200329"/>
          </a:xfrm>
          <a:prstGeom prst="rect">
            <a:avLst/>
          </a:prstGeom>
        </p:spPr>
        <p:txBody>
          <a:bodyPr wrap="square">
            <a:spAutoFit/>
          </a:bodyPr>
          <a:lstStyle/>
          <a:p>
            <a:r>
              <a:rPr lang="en-GB" sz="3600" b="1" dirty="0">
                <a:latin typeface="Arial" panose="020B0604020202020204" pitchFamily="34" charset="0"/>
                <a:cs typeface="Arial" panose="020B0604020202020204" pitchFamily="34" charset="0"/>
              </a:rPr>
              <a:t>Reflection before, during and after a learning process (Schön, 1983)</a:t>
            </a:r>
          </a:p>
        </p:txBody>
      </p:sp>
    </p:spTree>
    <p:extLst>
      <p:ext uri="{BB962C8B-B14F-4D97-AF65-F5344CB8AC3E}">
        <p14:creationId xmlns:p14="http://schemas.microsoft.com/office/powerpoint/2010/main" val="4992753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1F9A-2FEF-4AEC-80D0-85C68AE7AF81}"/>
              </a:ext>
            </a:extLst>
          </p:cNvPr>
          <p:cNvSpPr>
            <a:spLocks noGrp="1"/>
          </p:cNvSpPr>
          <p:nvPr>
            <p:ph type="title"/>
          </p:nvPr>
        </p:nvSpPr>
        <p:spPr/>
        <p:txBody>
          <a:bodyPr/>
          <a:lstStyle/>
          <a:p>
            <a:r>
              <a:rPr lang="en-GB"/>
              <a:t> </a:t>
            </a:r>
          </a:p>
        </p:txBody>
      </p:sp>
      <p:pic>
        <p:nvPicPr>
          <p:cNvPr id="4" name="Content Placeholder 3">
            <a:extLst>
              <a:ext uri="{FF2B5EF4-FFF2-40B4-BE49-F238E27FC236}">
                <a16:creationId xmlns:a16="http://schemas.microsoft.com/office/drawing/2014/main" id="{8F1C1256-B1FC-41EA-98B2-BA5F0C0CDC9D}"/>
              </a:ext>
            </a:extLst>
          </p:cNvPr>
          <p:cNvPicPr>
            <a:picLocks noGrp="1" noChangeAspect="1"/>
          </p:cNvPicPr>
          <p:nvPr>
            <p:ph idx="1"/>
          </p:nvPr>
        </p:nvPicPr>
        <p:blipFill>
          <a:blip r:embed="rId2"/>
          <a:stretch>
            <a:fillRect/>
          </a:stretch>
        </p:blipFill>
        <p:spPr>
          <a:xfrm>
            <a:off x="2592925" y="425581"/>
            <a:ext cx="8672660" cy="6169398"/>
          </a:xfrm>
          <a:prstGeom prst="rect">
            <a:avLst/>
          </a:prstGeom>
        </p:spPr>
      </p:pic>
    </p:spTree>
    <p:extLst>
      <p:ext uri="{BB962C8B-B14F-4D97-AF65-F5344CB8AC3E}">
        <p14:creationId xmlns:p14="http://schemas.microsoft.com/office/powerpoint/2010/main" val="2437568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A363F-C55D-4A8D-A363-57888AC69079}"/>
              </a:ext>
            </a:extLst>
          </p:cNvPr>
          <p:cNvSpPr>
            <a:spLocks noGrp="1"/>
          </p:cNvSpPr>
          <p:nvPr>
            <p:ph type="title"/>
          </p:nvPr>
        </p:nvSpPr>
        <p:spPr>
          <a:xfrm>
            <a:off x="2463116" y="390430"/>
            <a:ext cx="8911687" cy="1280890"/>
          </a:xfrm>
        </p:spPr>
        <p:txBody>
          <a:bodyPr>
            <a:normAutofit fontScale="90000"/>
          </a:bodyPr>
          <a:lstStyle/>
          <a:p>
            <a:r>
              <a:rPr lang="en-GB" sz="4000" b="1" dirty="0">
                <a:latin typeface="Arial" panose="020B0604020202020204" pitchFamily="34" charset="0"/>
                <a:cs typeface="Arial" panose="020B0604020202020204" pitchFamily="34" charset="0"/>
              </a:rPr>
              <a:t>INTRODUCTION</a:t>
            </a: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(Project Title)</a:t>
            </a:r>
          </a:p>
        </p:txBody>
      </p:sp>
      <p:sp>
        <p:nvSpPr>
          <p:cNvPr id="3" name="Content Placeholder 2">
            <a:extLst>
              <a:ext uri="{FF2B5EF4-FFF2-40B4-BE49-F238E27FC236}">
                <a16:creationId xmlns:a16="http://schemas.microsoft.com/office/drawing/2014/main" id="{1E115DBE-A4BE-45FB-AE88-00A92BDBB1F6}"/>
              </a:ext>
            </a:extLst>
          </p:cNvPr>
          <p:cNvSpPr>
            <a:spLocks noGrp="1"/>
          </p:cNvSpPr>
          <p:nvPr>
            <p:ph idx="1"/>
          </p:nvPr>
        </p:nvSpPr>
        <p:spPr>
          <a:xfrm>
            <a:off x="2164079" y="1758410"/>
            <a:ext cx="9509760" cy="4709160"/>
          </a:xfrm>
        </p:spPr>
        <p:txBody>
          <a:bodyPr vert="horz" lIns="91440" tIns="45720" rIns="91440" bIns="45720" rtlCol="0" anchor="t">
            <a:normAutofit/>
          </a:bodyPr>
          <a:lstStyle/>
          <a:p>
            <a:r>
              <a:rPr lang="en-GB" sz="2000" b="1" dirty="0">
                <a:solidFill>
                  <a:schemeClr val="tx1"/>
                </a:solidFill>
                <a:latin typeface="Arial" panose="020B0604020202020204" pitchFamily="34" charset="0"/>
                <a:cs typeface="Arial" panose="020B0604020202020204" pitchFamily="34" charset="0"/>
              </a:rPr>
              <a:t>What is this project? A screen performance, a stage performance, a musical, a live theatre performance?</a:t>
            </a:r>
          </a:p>
          <a:p>
            <a:r>
              <a:rPr lang="en-GB" sz="1000" b="1" dirty="0">
                <a:solidFill>
                  <a:schemeClr val="tx1"/>
                </a:solidFill>
                <a:latin typeface="Arial"/>
                <a:cs typeface="Arial"/>
              </a:rPr>
              <a:t>The project was a stage performance, where we performed Infront of an audience. </a:t>
            </a:r>
          </a:p>
          <a:p>
            <a:r>
              <a:rPr lang="en-GB" sz="2000" b="1" dirty="0">
                <a:solidFill>
                  <a:schemeClr val="tx1"/>
                </a:solidFill>
                <a:latin typeface="Arial"/>
                <a:cs typeface="Arial"/>
              </a:rPr>
              <a:t>What have I been asked to do? (What is my role Production and performance?)   </a:t>
            </a:r>
            <a:endParaRPr lang="en-GB" sz="1000" b="1">
              <a:solidFill>
                <a:schemeClr val="tx1"/>
              </a:solidFill>
              <a:latin typeface="Arial" panose="020B0604020202020204" pitchFamily="34" charset="0"/>
              <a:cs typeface="Arial" panose="020B0604020202020204" pitchFamily="34" charset="0"/>
            </a:endParaRPr>
          </a:p>
          <a:p>
            <a:r>
              <a:rPr lang="en-GB" sz="2000" b="1" dirty="0">
                <a:solidFill>
                  <a:schemeClr val="tx1"/>
                </a:solidFill>
                <a:latin typeface="Arial"/>
                <a:cs typeface="Arial"/>
              </a:rPr>
              <a:t>If it is a project for an external company, who is the client? (Is it Dance United, Screen Yorkshire or Hallmark?)</a:t>
            </a:r>
          </a:p>
          <a:p>
            <a:r>
              <a:rPr lang="en-GB" sz="1000" b="1" dirty="0">
                <a:solidFill>
                  <a:schemeClr val="tx1"/>
                </a:solidFill>
                <a:latin typeface="Arial"/>
                <a:cs typeface="Arial"/>
              </a:rPr>
              <a:t>Hallmark cards is a external company who specialise with making comedic cards for special occasions such as holidays, birthdays and many more. </a:t>
            </a:r>
          </a:p>
          <a:p>
            <a:r>
              <a:rPr lang="en-GB" sz="1000" b="1" dirty="0">
                <a:solidFill>
                  <a:schemeClr val="tx1"/>
                </a:solidFill>
                <a:latin typeface="Arial"/>
                <a:cs typeface="Arial"/>
              </a:rPr>
              <a:t>They purpose is to make their cards humours and make their audience laugh, Hallmark cards audience is all people who enjoy laughing, those who enjoy having to read that they are " old " </a:t>
            </a:r>
          </a:p>
          <a:p>
            <a:r>
              <a:rPr lang="en-GB" sz="2000" b="1" dirty="0">
                <a:solidFill>
                  <a:schemeClr val="tx1"/>
                </a:solidFill>
                <a:latin typeface="Arial"/>
                <a:cs typeface="Arial"/>
              </a:rPr>
              <a:t>Who is my audience? (who will see this performance?)</a:t>
            </a:r>
          </a:p>
          <a:p>
            <a:r>
              <a:rPr lang="en-GB" sz="1000" b="1" dirty="0">
                <a:solidFill>
                  <a:schemeClr val="tx1"/>
                </a:solidFill>
                <a:latin typeface="Arial"/>
                <a:cs typeface="Arial"/>
              </a:rPr>
              <a:t>My audience that will be seeing the performance will be other students from many of the courses in the lister building. </a:t>
            </a:r>
          </a:p>
        </p:txBody>
      </p:sp>
    </p:spTree>
    <p:extLst>
      <p:ext uri="{BB962C8B-B14F-4D97-AF65-F5344CB8AC3E}">
        <p14:creationId xmlns:p14="http://schemas.microsoft.com/office/powerpoint/2010/main" val="37845522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B51E8-6A18-4B82-AE2D-6CD6E82FF9D1}"/>
              </a:ext>
            </a:extLst>
          </p:cNvPr>
          <p:cNvSpPr>
            <a:spLocks noGrp="1"/>
          </p:cNvSpPr>
          <p:nvPr>
            <p:ph type="title"/>
          </p:nvPr>
        </p:nvSpPr>
        <p:spPr/>
        <p:txBody>
          <a:bodyPr/>
          <a:lstStyle/>
          <a:p>
            <a:r>
              <a:rPr lang="en-GB" b="1" u="sng">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F58ACAB8-1A50-46B6-8C14-8DCC3DED0203}"/>
              </a:ext>
            </a:extLst>
          </p:cNvPr>
          <p:cNvSpPr>
            <a:spLocks noGrp="1"/>
          </p:cNvSpPr>
          <p:nvPr>
            <p:ph idx="1"/>
          </p:nvPr>
        </p:nvSpPr>
        <p:spPr>
          <a:xfrm>
            <a:off x="2592925" y="2236925"/>
            <a:ext cx="8596668" cy="3996965"/>
          </a:xfrm>
        </p:spPr>
        <p:txBody>
          <a:bodyPr>
            <a:noAutofit/>
          </a:bodyPr>
          <a:lstStyle/>
          <a:p>
            <a:pPr marL="0" indent="0">
              <a:buNone/>
            </a:pPr>
            <a:r>
              <a:rPr lang="en-GB" sz="3600" b="1" dirty="0">
                <a:solidFill>
                  <a:schemeClr val="tx1"/>
                </a:solidFill>
                <a:latin typeface="Arial" panose="020B0604020202020204" pitchFamily="34" charset="0"/>
                <a:cs typeface="Arial" panose="020B0604020202020204" pitchFamily="34" charset="0"/>
              </a:rPr>
              <a:t>1) All scrapbooks should be submitted in PowerPoint format. If you would like to use include drawings, sketches etc then please photograph these and embed them into your scrapbooks. </a:t>
            </a:r>
          </a:p>
        </p:txBody>
      </p:sp>
    </p:spTree>
    <p:extLst>
      <p:ext uri="{BB962C8B-B14F-4D97-AF65-F5344CB8AC3E}">
        <p14:creationId xmlns:p14="http://schemas.microsoft.com/office/powerpoint/2010/main" val="1435621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31A10-0ED1-4197-BC53-3C5536EA5D46}"/>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CB21A139-422C-4B08-907D-A881DF9BE4FD}"/>
              </a:ext>
            </a:extLst>
          </p:cNvPr>
          <p:cNvSpPr>
            <a:spLocks noGrp="1"/>
          </p:cNvSpPr>
          <p:nvPr>
            <p:ph idx="1"/>
          </p:nvPr>
        </p:nvSpPr>
        <p:spPr/>
        <p:txBody>
          <a:bodyPr/>
          <a:lstStyle/>
          <a:p>
            <a:pPr marL="0" indent="0">
              <a:buNone/>
            </a:pPr>
            <a:r>
              <a:rPr lang="en-GB" sz="3600" b="1">
                <a:solidFill>
                  <a:schemeClr val="tx1"/>
                </a:solidFill>
                <a:latin typeface="Arial" panose="020B0604020202020204" pitchFamily="34" charset="0"/>
                <a:cs typeface="Arial" panose="020B0604020202020204" pitchFamily="34" charset="0"/>
              </a:rPr>
              <a:t>2) You must follow Harvard Referencing processes and include this in your all of your submissions. This is an essential requirement at this level. </a:t>
            </a:r>
          </a:p>
          <a:p>
            <a:endParaRPr lang="en-GB"/>
          </a:p>
        </p:txBody>
      </p:sp>
    </p:spTree>
    <p:extLst>
      <p:ext uri="{BB962C8B-B14F-4D97-AF65-F5344CB8AC3E}">
        <p14:creationId xmlns:p14="http://schemas.microsoft.com/office/powerpoint/2010/main" val="36491479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CFED-D8CF-41BD-B7FC-1C70533AD648}"/>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B3E4AE76-0C84-4C4A-A536-E24C90A087F5}"/>
              </a:ext>
            </a:extLst>
          </p:cNvPr>
          <p:cNvSpPr>
            <a:spLocks noGrp="1"/>
          </p:cNvSpPr>
          <p:nvPr>
            <p:ph idx="1"/>
          </p:nvPr>
        </p:nvSpPr>
        <p:spPr/>
        <p:txBody>
          <a:bodyPr>
            <a:normAutofit/>
          </a:bodyPr>
          <a:lstStyle/>
          <a:p>
            <a:pPr marL="0" indent="0">
              <a:buNone/>
            </a:pPr>
            <a:r>
              <a:rPr lang="en-GB" sz="3600" b="1">
                <a:solidFill>
                  <a:schemeClr val="tx1"/>
                </a:solidFill>
                <a:latin typeface="Arial" panose="020B0604020202020204" pitchFamily="34" charset="0"/>
                <a:cs typeface="Arial" panose="020B0604020202020204" pitchFamily="34" charset="0"/>
              </a:rPr>
              <a:t>3) Meet all deadlines – Late submission without a pre-arranged extension will result in your not receiving feedback and simply a grade. Uncommunicated failure to submit your work may result in the withdrawal from your course. </a:t>
            </a:r>
          </a:p>
          <a:p>
            <a:pPr marL="0" indent="0">
              <a:buNone/>
            </a:pPr>
            <a:endParaRPr lang="en-GB"/>
          </a:p>
        </p:txBody>
      </p:sp>
    </p:spTree>
    <p:extLst>
      <p:ext uri="{BB962C8B-B14F-4D97-AF65-F5344CB8AC3E}">
        <p14:creationId xmlns:p14="http://schemas.microsoft.com/office/powerpoint/2010/main" val="41092764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57BF1-A699-4383-800F-3E02814F871C}"/>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82350AA1-3F8B-4BC3-9E4E-0AE4BBA5DC5C}"/>
              </a:ext>
            </a:extLst>
          </p:cNvPr>
          <p:cNvSpPr>
            <a:spLocks noGrp="1"/>
          </p:cNvSpPr>
          <p:nvPr>
            <p:ph idx="1"/>
          </p:nvPr>
        </p:nvSpPr>
        <p:spPr/>
        <p:txBody>
          <a:bodyPr/>
          <a:lstStyle/>
          <a:p>
            <a:pPr marL="0" indent="0">
              <a:buNone/>
            </a:pPr>
            <a:r>
              <a:rPr lang="en-GB" sz="3600" b="1" dirty="0">
                <a:solidFill>
                  <a:schemeClr val="tx1"/>
                </a:solidFill>
                <a:latin typeface="Arial" panose="020B0604020202020204" pitchFamily="34" charset="0"/>
                <a:cs typeface="Arial" panose="020B0604020202020204" pitchFamily="34" charset="0"/>
              </a:rPr>
              <a:t>4) Plagiarism – If work is expected to be plagiarised, you will be taken through the disciplinary process which may result in your losing your place on the course. </a:t>
            </a:r>
          </a:p>
          <a:p>
            <a:endParaRPr lang="en-GB" dirty="0"/>
          </a:p>
        </p:txBody>
      </p:sp>
    </p:spTree>
    <p:extLst>
      <p:ext uri="{BB962C8B-B14F-4D97-AF65-F5344CB8AC3E}">
        <p14:creationId xmlns:p14="http://schemas.microsoft.com/office/powerpoint/2010/main" val="17923665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3CBC6-A9E1-42A6-92AD-1854651068CB}"/>
              </a:ext>
            </a:extLst>
          </p:cNvPr>
          <p:cNvSpPr>
            <a:spLocks noGrp="1"/>
          </p:cNvSpPr>
          <p:nvPr>
            <p:ph type="title"/>
          </p:nvPr>
        </p:nvSpPr>
        <p:spPr/>
        <p:txBody>
          <a:bodyPr/>
          <a:lstStyle/>
          <a:p>
            <a:r>
              <a:rPr lang="en-GB" b="1" u="sng">
                <a:solidFill>
                  <a:schemeClr val="tx1"/>
                </a:solidFill>
                <a:latin typeface="Arial" panose="020B0604020202020204" pitchFamily="34" charset="0"/>
                <a:cs typeface="Arial" panose="020B0604020202020204" pitchFamily="34" charset="0"/>
              </a:rPr>
              <a:t>Suggested Reading </a:t>
            </a:r>
          </a:p>
        </p:txBody>
      </p:sp>
      <p:sp>
        <p:nvSpPr>
          <p:cNvPr id="3" name="Content Placeholder 2">
            <a:extLst>
              <a:ext uri="{FF2B5EF4-FFF2-40B4-BE49-F238E27FC236}">
                <a16:creationId xmlns:a16="http://schemas.microsoft.com/office/drawing/2014/main" id="{A9ECCED4-406B-4019-B719-FB0BD586D0C5}"/>
              </a:ext>
            </a:extLst>
          </p:cNvPr>
          <p:cNvSpPr>
            <a:spLocks noGrp="1"/>
          </p:cNvSpPr>
          <p:nvPr>
            <p:ph idx="1"/>
          </p:nvPr>
        </p:nvSpPr>
        <p:spPr>
          <a:xfrm>
            <a:off x="2592925" y="1793292"/>
            <a:ext cx="8596668" cy="4278550"/>
          </a:xfrm>
        </p:spPr>
        <p:txBody>
          <a:bodyPr>
            <a:noAutofit/>
          </a:bodyPr>
          <a:lstStyle/>
          <a:p>
            <a:pPr marL="0" indent="0">
              <a:buNone/>
            </a:pPr>
            <a:r>
              <a:rPr lang="en-GB" sz="3600" b="1" dirty="0">
                <a:solidFill>
                  <a:schemeClr val="tx1"/>
                </a:solidFill>
              </a:rPr>
              <a:t>An Actor Prepares by Constantin Stanislavski </a:t>
            </a:r>
          </a:p>
          <a:p>
            <a:pPr marL="0" indent="0">
              <a:buNone/>
            </a:pPr>
            <a:r>
              <a:rPr lang="en-GB" sz="3600" b="1" dirty="0">
                <a:solidFill>
                  <a:schemeClr val="tx1"/>
                </a:solidFill>
              </a:rPr>
              <a:t>Stanislavski: An Introduction- Jean Benedetti</a:t>
            </a:r>
          </a:p>
          <a:p>
            <a:pPr marL="0" indent="0">
              <a:buNone/>
            </a:pPr>
            <a:r>
              <a:rPr lang="en-GB" sz="3600" b="1" dirty="0">
                <a:solidFill>
                  <a:schemeClr val="tx1"/>
                </a:solidFill>
              </a:rPr>
              <a:t>Impro by Keith Johnstone</a:t>
            </a:r>
          </a:p>
          <a:p>
            <a:pPr marL="0" indent="0">
              <a:buNone/>
            </a:pPr>
            <a:r>
              <a:rPr lang="en-GB" sz="3600" b="1" dirty="0">
                <a:solidFill>
                  <a:schemeClr val="tx1"/>
                </a:solidFill>
              </a:rPr>
              <a:t>Plays One- John Godber</a:t>
            </a:r>
          </a:p>
          <a:p>
            <a:endParaRPr lang="en-GB" sz="3600" b="1" dirty="0">
              <a:solidFill>
                <a:schemeClr val="tx1"/>
              </a:solidFill>
            </a:endParaRPr>
          </a:p>
        </p:txBody>
      </p:sp>
    </p:spTree>
    <p:extLst>
      <p:ext uri="{BB962C8B-B14F-4D97-AF65-F5344CB8AC3E}">
        <p14:creationId xmlns:p14="http://schemas.microsoft.com/office/powerpoint/2010/main" val="3504300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7D7E-8487-4BA3-8739-3E3CE17964F3}"/>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452C39B2-6293-4E54-B80C-E5D601404ADB}"/>
              </a:ext>
            </a:extLst>
          </p:cNvPr>
          <p:cNvSpPr>
            <a:spLocks noGrp="1"/>
          </p:cNvSpPr>
          <p:nvPr>
            <p:ph idx="1"/>
          </p:nvPr>
        </p:nvSpPr>
        <p:spPr>
          <a:xfrm>
            <a:off x="2592925" y="1264555"/>
            <a:ext cx="8596668" cy="4994987"/>
          </a:xfrm>
        </p:spPr>
        <p:txBody>
          <a:bodyPr/>
          <a:lstStyle/>
          <a:p>
            <a:pPr marL="0" indent="0">
              <a:buNone/>
            </a:pPr>
            <a:r>
              <a:rPr lang="en-GB" sz="3600" b="1" dirty="0">
                <a:solidFill>
                  <a:schemeClr val="tx1"/>
                </a:solidFill>
                <a:latin typeface="Arial" panose="020B0604020202020204" pitchFamily="34" charset="0"/>
                <a:cs typeface="Arial" panose="020B0604020202020204" pitchFamily="34" charset="0"/>
              </a:rPr>
              <a:t>True of False by David Mamet</a:t>
            </a:r>
          </a:p>
          <a:p>
            <a:pPr marL="0" indent="0">
              <a:buNone/>
            </a:pPr>
            <a:r>
              <a:rPr lang="en-GB" sz="3600" b="1" dirty="0">
                <a:solidFill>
                  <a:schemeClr val="tx1"/>
                </a:solidFill>
                <a:latin typeface="Arial" panose="020B0604020202020204" pitchFamily="34" charset="0"/>
                <a:cs typeface="Arial" panose="020B0604020202020204" pitchFamily="34" charset="0"/>
              </a:rPr>
              <a:t>Things I Know to be True- Andrew </a:t>
            </a:r>
            <a:r>
              <a:rPr lang="en-GB" sz="3600" b="1" dirty="0" err="1">
                <a:solidFill>
                  <a:schemeClr val="tx1"/>
                </a:solidFill>
                <a:latin typeface="Arial" panose="020B0604020202020204" pitchFamily="34" charset="0"/>
                <a:cs typeface="Arial" panose="020B0604020202020204" pitchFamily="34" charset="0"/>
              </a:rPr>
              <a:t>Bovell</a:t>
            </a:r>
            <a:endParaRPr lang="en-GB" sz="3600" b="1" dirty="0">
              <a:solidFill>
                <a:schemeClr val="tx1"/>
              </a:solidFill>
              <a:latin typeface="Arial" panose="020B0604020202020204" pitchFamily="34" charset="0"/>
              <a:cs typeface="Arial" panose="020B0604020202020204" pitchFamily="34" charset="0"/>
            </a:endParaRPr>
          </a:p>
          <a:p>
            <a:pPr marL="0" indent="0">
              <a:buNone/>
            </a:pPr>
            <a:r>
              <a:rPr lang="en-GB" sz="3600" b="1" dirty="0">
                <a:solidFill>
                  <a:schemeClr val="tx1"/>
                </a:solidFill>
                <a:latin typeface="Arial" panose="020B0604020202020204" pitchFamily="34" charset="0"/>
                <a:cs typeface="Arial" panose="020B0604020202020204" pitchFamily="34" charset="0"/>
              </a:rPr>
              <a:t>The Complete Brecht Toolkit- Stephen Unwin</a:t>
            </a:r>
          </a:p>
          <a:p>
            <a:pPr marL="0" indent="0">
              <a:buNone/>
            </a:pPr>
            <a:r>
              <a:rPr lang="en-GB" sz="3600" b="1" dirty="0">
                <a:solidFill>
                  <a:schemeClr val="tx1"/>
                </a:solidFill>
                <a:latin typeface="Arial" panose="020B0604020202020204" pitchFamily="34" charset="0"/>
                <a:cs typeface="Arial" panose="020B0604020202020204" pitchFamily="34" charset="0"/>
              </a:rPr>
              <a:t>Theatre Games – Clive Barker</a:t>
            </a:r>
          </a:p>
          <a:p>
            <a:endParaRPr lang="en-GB" dirty="0"/>
          </a:p>
        </p:txBody>
      </p:sp>
    </p:spTree>
    <p:extLst>
      <p:ext uri="{BB962C8B-B14F-4D97-AF65-F5344CB8AC3E}">
        <p14:creationId xmlns:p14="http://schemas.microsoft.com/office/powerpoint/2010/main" val="28464906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93A10-E56D-4C91-A83D-6C762E9F4893}"/>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E6A7D249-B8A2-422F-BDAF-E011B00C4E12}"/>
              </a:ext>
            </a:extLst>
          </p:cNvPr>
          <p:cNvSpPr>
            <a:spLocks noGrp="1"/>
          </p:cNvSpPr>
          <p:nvPr>
            <p:ph idx="1"/>
          </p:nvPr>
        </p:nvSpPr>
        <p:spPr/>
        <p:txBody>
          <a:bodyPr/>
          <a:lstStyle/>
          <a:p>
            <a:pPr marL="0" indent="0">
              <a:buNone/>
            </a:pPr>
            <a:endParaRPr lang="en-GB"/>
          </a:p>
        </p:txBody>
      </p:sp>
      <p:pic>
        <p:nvPicPr>
          <p:cNvPr id="4" name="Picture 3">
            <a:extLst>
              <a:ext uri="{FF2B5EF4-FFF2-40B4-BE49-F238E27FC236}">
                <a16:creationId xmlns:a16="http://schemas.microsoft.com/office/drawing/2014/main" id="{D4C5F4E8-6359-450A-8119-F278429CCABC}"/>
              </a:ext>
            </a:extLst>
          </p:cNvPr>
          <p:cNvPicPr>
            <a:picLocks noChangeAspect="1"/>
          </p:cNvPicPr>
          <p:nvPr/>
        </p:nvPicPr>
        <p:blipFill>
          <a:blip r:embed="rId2"/>
          <a:stretch>
            <a:fillRect/>
          </a:stretch>
        </p:blipFill>
        <p:spPr>
          <a:xfrm>
            <a:off x="1807537" y="890898"/>
            <a:ext cx="9855961" cy="5821314"/>
          </a:xfrm>
          <a:prstGeom prst="rect">
            <a:avLst/>
          </a:prstGeom>
        </p:spPr>
      </p:pic>
    </p:spTree>
    <p:extLst>
      <p:ext uri="{BB962C8B-B14F-4D97-AF65-F5344CB8AC3E}">
        <p14:creationId xmlns:p14="http://schemas.microsoft.com/office/powerpoint/2010/main" val="17561972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26C84-3365-4E0B-878D-96B7DE837C12}"/>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0277649A-2DDC-4B16-B0D4-9DD85257305C}"/>
              </a:ext>
            </a:extLst>
          </p:cNvPr>
          <p:cNvSpPr>
            <a:spLocks noGrp="1"/>
          </p:cNvSpPr>
          <p:nvPr>
            <p:ph idx="1"/>
          </p:nvPr>
        </p:nvSpPr>
        <p:spPr/>
        <p:txBody>
          <a:bodyPr/>
          <a:lstStyle/>
          <a:p>
            <a:endParaRPr lang="en-GB"/>
          </a:p>
          <a:p>
            <a:endParaRPr lang="en-GB"/>
          </a:p>
          <a:p>
            <a:pPr marL="0" indent="0">
              <a:buNone/>
            </a:pPr>
            <a:r>
              <a:rPr lang="en-GB"/>
              <a:t> </a:t>
            </a:r>
          </a:p>
        </p:txBody>
      </p:sp>
      <p:pic>
        <p:nvPicPr>
          <p:cNvPr id="4" name="Picture 3">
            <a:extLst>
              <a:ext uri="{FF2B5EF4-FFF2-40B4-BE49-F238E27FC236}">
                <a16:creationId xmlns:a16="http://schemas.microsoft.com/office/drawing/2014/main" id="{06FDE270-B3E9-40AB-92DC-43284E4BF87B}"/>
              </a:ext>
            </a:extLst>
          </p:cNvPr>
          <p:cNvPicPr>
            <a:picLocks noChangeAspect="1"/>
          </p:cNvPicPr>
          <p:nvPr/>
        </p:nvPicPr>
        <p:blipFill>
          <a:blip r:embed="rId2"/>
          <a:stretch>
            <a:fillRect/>
          </a:stretch>
        </p:blipFill>
        <p:spPr>
          <a:xfrm>
            <a:off x="1664354" y="745881"/>
            <a:ext cx="10429287" cy="6112119"/>
          </a:xfrm>
          <a:prstGeom prst="rect">
            <a:avLst/>
          </a:prstGeom>
        </p:spPr>
      </p:pic>
    </p:spTree>
    <p:extLst>
      <p:ext uri="{BB962C8B-B14F-4D97-AF65-F5344CB8AC3E}">
        <p14:creationId xmlns:p14="http://schemas.microsoft.com/office/powerpoint/2010/main" val="17338260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C878-59EF-4310-B29B-C4F552D43505}"/>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5E6BB1B6-26AF-4FC4-82D5-C96E9356EE40}"/>
              </a:ext>
            </a:extLst>
          </p:cNvPr>
          <p:cNvSpPr>
            <a:spLocks noGrp="1"/>
          </p:cNvSpPr>
          <p:nvPr>
            <p:ph idx="1"/>
          </p:nvPr>
        </p:nvSpPr>
        <p:spPr>
          <a:xfrm>
            <a:off x="2292774" y="538480"/>
            <a:ext cx="8596668" cy="5695410"/>
          </a:xfrm>
        </p:spPr>
        <p:txBody>
          <a:bodyPr>
            <a:normAutofit fontScale="70000" lnSpcReduction="20000"/>
          </a:bodyPr>
          <a:lstStyle/>
          <a:p>
            <a:pPr marL="0" indent="0" fontAlgn="base">
              <a:buNone/>
            </a:pPr>
            <a:r>
              <a:rPr lang="en-GB" sz="3600" b="1" dirty="0">
                <a:solidFill>
                  <a:schemeClr val="tx1"/>
                </a:solidFill>
                <a:latin typeface="Arial" panose="020B0604020202020204" pitchFamily="34" charset="0"/>
                <a:cs typeface="Arial" panose="020B0604020202020204" pitchFamily="34" charset="0"/>
              </a:rPr>
              <a:t>Submit your scrapbook on Monday 27</a:t>
            </a:r>
            <a:r>
              <a:rPr lang="en-GB" sz="3600" b="1" baseline="30000" dirty="0">
                <a:solidFill>
                  <a:schemeClr val="tx1"/>
                </a:solidFill>
                <a:latin typeface="Arial" panose="020B0604020202020204" pitchFamily="34" charset="0"/>
                <a:cs typeface="Arial" panose="020B0604020202020204" pitchFamily="34" charset="0"/>
              </a:rPr>
              <a:t>th</a:t>
            </a:r>
            <a:r>
              <a:rPr lang="en-GB" sz="3600" b="1" dirty="0">
                <a:solidFill>
                  <a:schemeClr val="tx1"/>
                </a:solidFill>
                <a:latin typeface="Arial" panose="020B0604020202020204" pitchFamily="34" charset="0"/>
                <a:cs typeface="Arial" panose="020B0604020202020204" pitchFamily="34" charset="0"/>
              </a:rPr>
              <a:t> September for feedback to </a:t>
            </a:r>
            <a:r>
              <a:rPr lang="en-GB" sz="3600" b="1" dirty="0">
                <a:solidFill>
                  <a:srgbClr val="FF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s.sutton@bradfordcollege.ac.uk</a:t>
            </a:r>
            <a:r>
              <a:rPr lang="en-GB" sz="3600" b="1" dirty="0">
                <a:solidFill>
                  <a:srgbClr val="FF0000"/>
                </a:solidFill>
                <a:latin typeface="Arial" panose="020B0604020202020204" pitchFamily="34" charset="0"/>
                <a:cs typeface="Arial" panose="020B0604020202020204" pitchFamily="34" charset="0"/>
              </a:rPr>
              <a:t> </a:t>
            </a:r>
            <a:r>
              <a:rPr lang="en-GB" sz="3600" b="1" dirty="0">
                <a:solidFill>
                  <a:schemeClr val="tx1"/>
                </a:solidFill>
                <a:latin typeface="Arial" panose="020B0604020202020204" pitchFamily="34" charset="0"/>
                <a:cs typeface="Arial" panose="020B0604020202020204" pitchFamily="34" charset="0"/>
              </a:rPr>
              <a:t>and </a:t>
            </a:r>
            <a:r>
              <a:rPr lang="en-GB" sz="3600" b="1" dirty="0">
                <a:solidFill>
                  <a:srgbClr val="FF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s.hindle@bradfordcollege.ac.uk</a:t>
            </a:r>
            <a:r>
              <a:rPr lang="en-GB" sz="3600" b="1" dirty="0">
                <a:solidFill>
                  <a:srgbClr val="FF0000"/>
                </a:solidFill>
                <a:latin typeface="Arial" panose="020B0604020202020204" pitchFamily="34" charset="0"/>
                <a:cs typeface="Arial" panose="020B0604020202020204" pitchFamily="34" charset="0"/>
              </a:rPr>
              <a:t> </a:t>
            </a:r>
          </a:p>
          <a:p>
            <a:pPr marL="0" indent="0" fontAlgn="base">
              <a:buNone/>
            </a:pPr>
            <a:endParaRPr lang="en-GB" sz="3600" b="1" dirty="0">
              <a:solidFill>
                <a:schemeClr val="tx1"/>
              </a:solidFill>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Please note – we are looking at your work in progress, we are not expecting perfection at this stage. </a:t>
            </a:r>
          </a:p>
          <a:p>
            <a:pPr marL="0" indent="0" fontAlgn="base">
              <a:buNone/>
            </a:pPr>
            <a:endParaRPr lang="en-GB" sz="3600" b="1" dirty="0">
              <a:solidFill>
                <a:schemeClr val="tx1"/>
              </a:solidFill>
              <a:latin typeface="Arial" panose="020B0604020202020204" pitchFamily="34" charset="0"/>
              <a:cs typeface="Arial" panose="020B0604020202020204" pitchFamily="34" charset="0"/>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Please direct all scrapbook questions to </a:t>
            </a:r>
            <a:r>
              <a:rPr lang="en-GB" sz="3600" b="1" dirty="0">
                <a:solidFill>
                  <a:srgbClr val="FF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s.hindle@bradfordcollege.ac.uk</a:t>
            </a:r>
            <a:endParaRPr lang="en-GB" sz="3600" b="1" dirty="0">
              <a:solidFill>
                <a:srgbClr val="FF0000"/>
              </a:solidFill>
              <a:latin typeface="Arial" panose="020B0604020202020204" pitchFamily="34" charset="0"/>
              <a:cs typeface="Arial" panose="020B0604020202020204" pitchFamily="34" charset="0"/>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or</a:t>
            </a:r>
          </a:p>
          <a:p>
            <a:pPr marL="0" indent="0" fontAlgn="base">
              <a:buNone/>
            </a:pPr>
            <a:r>
              <a:rPr lang="en-GB" sz="3600" b="1" dirty="0">
                <a:solidFill>
                  <a:srgbClr val="FF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s.sutton@bradfordcollege.ac.uk</a:t>
            </a:r>
            <a:r>
              <a:rPr lang="en-GB" sz="3600" b="1" dirty="0">
                <a:solidFill>
                  <a:srgbClr val="FF0000"/>
                </a:solidFill>
                <a:latin typeface="Arial" panose="020B0604020202020204" pitchFamily="34" charset="0"/>
                <a:cs typeface="Arial" panose="020B0604020202020204" pitchFamily="34" charset="0"/>
              </a:rPr>
              <a:t> </a:t>
            </a:r>
          </a:p>
          <a:p>
            <a:pPr marL="0" indent="0" fontAlgn="base">
              <a:buNone/>
            </a:pPr>
            <a:endParaRPr lang="en-GB" sz="3600" b="1" dirty="0">
              <a:solidFill>
                <a:srgbClr val="FF0000"/>
              </a:solidFill>
              <a:latin typeface="Arial" panose="020B0604020202020204" pitchFamily="34" charset="0"/>
              <a:cs typeface="Arial" panose="020B0604020202020204" pitchFamily="34" charset="0"/>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Alternatively contact us on Teams – Sara Sutton or Steph Hindle</a:t>
            </a:r>
            <a:endParaRPr lang="en-GB" sz="3600" dirty="0">
              <a:solidFill>
                <a:schemeClr val="tx1"/>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60281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B592-1490-49F4-ABC3-96231379B57A}"/>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PROPOSAL</a:t>
            </a:r>
          </a:p>
        </p:txBody>
      </p:sp>
      <p:sp>
        <p:nvSpPr>
          <p:cNvPr id="3" name="Content Placeholder 2">
            <a:extLst>
              <a:ext uri="{FF2B5EF4-FFF2-40B4-BE49-F238E27FC236}">
                <a16:creationId xmlns:a16="http://schemas.microsoft.com/office/drawing/2014/main" id="{D3F1ACD8-9819-4594-9355-FDD13393511F}"/>
              </a:ext>
            </a:extLst>
          </p:cNvPr>
          <p:cNvSpPr>
            <a:spLocks noGrp="1"/>
          </p:cNvSpPr>
          <p:nvPr>
            <p:ph idx="1"/>
          </p:nvPr>
        </p:nvSpPr>
        <p:spPr/>
        <p:txBody>
          <a:bodyPr>
            <a:normAutofit/>
          </a:bodyPr>
          <a:lstStyle/>
          <a:p>
            <a:r>
              <a:rPr lang="en-GB" sz="2400" b="1" dirty="0">
                <a:solidFill>
                  <a:schemeClr val="tx1"/>
                </a:solidFill>
                <a:latin typeface="Arial" panose="020B0604020202020204" pitchFamily="34" charset="0"/>
                <a:cs typeface="Arial" panose="020B0604020202020204" pitchFamily="34" charset="0"/>
              </a:rPr>
              <a:t>Your proposal goes here.</a:t>
            </a:r>
          </a:p>
          <a:p>
            <a:endParaRPr lang="en-GB" sz="2400" b="1" dirty="0">
              <a:solidFill>
                <a:schemeClr val="tx1"/>
              </a:solidFill>
              <a:latin typeface="Arial" panose="020B0604020202020204" pitchFamily="34" charset="0"/>
              <a:cs typeface="Arial" panose="020B0604020202020204" pitchFamily="34" charset="0"/>
            </a:endParaRPr>
          </a:p>
          <a:p>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Please annotate your proposal and tell us why you made the comments, statements or planning choices you have made. </a:t>
            </a:r>
          </a:p>
        </p:txBody>
      </p:sp>
    </p:spTree>
    <p:extLst>
      <p:ext uri="{BB962C8B-B14F-4D97-AF65-F5344CB8AC3E}">
        <p14:creationId xmlns:p14="http://schemas.microsoft.com/office/powerpoint/2010/main" val="113061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31A67-800B-4D78-A523-003034A228AB}"/>
              </a:ext>
            </a:extLst>
          </p:cNvPr>
          <p:cNvSpPr>
            <a:spLocks noGrp="1"/>
          </p:cNvSpPr>
          <p:nvPr>
            <p:ph type="title"/>
          </p:nvPr>
        </p:nvSpPr>
        <p:spPr>
          <a:xfrm>
            <a:off x="2567094" y="487680"/>
            <a:ext cx="8596668" cy="721360"/>
          </a:xfrm>
        </p:spPr>
        <p:txBody>
          <a:bodyPr/>
          <a:lstStyle/>
          <a:p>
            <a:r>
              <a:rPr lang="en-GB" b="1" u="sng" dirty="0">
                <a:solidFill>
                  <a:schemeClr val="tx1"/>
                </a:solidFill>
                <a:latin typeface="Arial" panose="020B0604020202020204" pitchFamily="34" charset="0"/>
                <a:cs typeface="Arial" panose="020B0604020202020204" pitchFamily="34" charset="0"/>
              </a:rPr>
              <a:t>CONTEXT</a:t>
            </a:r>
          </a:p>
        </p:txBody>
      </p:sp>
      <p:sp>
        <p:nvSpPr>
          <p:cNvPr id="3" name="Content Placeholder 2">
            <a:extLst>
              <a:ext uri="{FF2B5EF4-FFF2-40B4-BE49-F238E27FC236}">
                <a16:creationId xmlns:a16="http://schemas.microsoft.com/office/drawing/2014/main" id="{D27DAE7A-D09C-4B9C-9AAB-88BC5A3ABE5A}"/>
              </a:ext>
            </a:extLst>
          </p:cNvPr>
          <p:cNvSpPr>
            <a:spLocks noGrp="1"/>
          </p:cNvSpPr>
          <p:nvPr>
            <p:ph idx="1"/>
          </p:nvPr>
        </p:nvSpPr>
        <p:spPr>
          <a:xfrm>
            <a:off x="2475654" y="1336721"/>
            <a:ext cx="8596668" cy="5033599"/>
          </a:xfrm>
        </p:spPr>
        <p:txBody>
          <a:bodyPr vert="horz" lIns="91440" tIns="45720" rIns="91440" bIns="45720" rtlCol="0" anchor="t">
            <a:normAutofit fontScale="77500" lnSpcReduction="20000"/>
          </a:bodyPr>
          <a:lstStyle/>
          <a:p>
            <a:r>
              <a:rPr lang="en-GB" sz="2400" b="1" dirty="0">
                <a:solidFill>
                  <a:schemeClr val="tx1"/>
                </a:solidFill>
                <a:latin typeface="Arial"/>
                <a:cs typeface="Arial"/>
              </a:rPr>
              <a:t>Give us a brief synopsis of the plot.</a:t>
            </a:r>
          </a:p>
          <a:p>
            <a:r>
              <a:rPr lang="en-GB" sz="1000" b="1" dirty="0">
                <a:solidFill>
                  <a:schemeClr val="tx1"/>
                </a:solidFill>
                <a:latin typeface="Arial"/>
                <a:cs typeface="Arial"/>
              </a:rPr>
              <a:t>The production starts with  many sketches that was related to humour, After the sketches that we did we moved on the main peace of the production which was called  The teachers' lounge, the teachers' lounge was a story about the different stereotypical types of teachers on how they act in their teachers' staff room. </a:t>
            </a:r>
          </a:p>
          <a:p>
            <a:r>
              <a:rPr lang="en-GB" sz="2400" b="1" dirty="0">
                <a:solidFill>
                  <a:schemeClr val="tx1"/>
                </a:solidFill>
                <a:latin typeface="Arial"/>
                <a:cs typeface="Arial"/>
              </a:rPr>
              <a:t>What are some of the circumstances that occur in this script/story/production?</a:t>
            </a:r>
            <a:r>
              <a:rPr lang="en-GB" sz="1100" b="1" dirty="0">
                <a:solidFill>
                  <a:schemeClr val="tx1"/>
                </a:solidFill>
                <a:latin typeface="Arial"/>
                <a:cs typeface="Arial"/>
              </a:rPr>
              <a:t> One circumstance that may occur in the production, is what if someone gets ill on the day of the production, so we would need people to fill in for them.</a:t>
            </a:r>
            <a:endParaRPr lang="en-GB" sz="11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a:cs typeface="Arial"/>
              </a:rPr>
              <a:t>Where is this project set? What time period/year is it set?</a:t>
            </a:r>
          </a:p>
          <a:p>
            <a:r>
              <a:rPr lang="en-GB" sz="1100" b="1" dirty="0">
                <a:solidFill>
                  <a:schemeClr val="tx1"/>
                </a:solidFill>
                <a:latin typeface="Arial"/>
                <a:cs typeface="Arial"/>
              </a:rPr>
              <a:t>The Production will be set in the modern day, the year will be early 2022</a:t>
            </a:r>
            <a:endParaRPr lang="en-GB" sz="2400" b="1" dirty="0">
              <a:solidFill>
                <a:schemeClr val="tx1"/>
              </a:solidFill>
              <a:latin typeface="Arial"/>
              <a:cs typeface="Arial"/>
            </a:endParaRPr>
          </a:p>
          <a:p>
            <a:r>
              <a:rPr lang="en-GB" sz="2400" b="1" dirty="0">
                <a:solidFill>
                  <a:schemeClr val="tx1"/>
                </a:solidFill>
                <a:latin typeface="Arial" panose="020B0604020202020204" pitchFamily="34" charset="0"/>
                <a:cs typeface="Arial" panose="020B0604020202020204" pitchFamily="34" charset="0"/>
              </a:rPr>
              <a:t>What are the surroundings? Is it in a home/school/hospital/prison etc? </a:t>
            </a:r>
          </a:p>
          <a:p>
            <a:pPr marL="0" indent="0">
              <a:buNone/>
            </a:pPr>
            <a:r>
              <a:rPr lang="en-GB" sz="1000" b="1" dirty="0">
                <a:solidFill>
                  <a:schemeClr val="tx1"/>
                </a:solidFill>
                <a:latin typeface="Arial"/>
                <a:cs typeface="Arial"/>
              </a:rPr>
              <a:t>         In the surrounding areas in the project was a sofa, chairs, bean bags, tables, cups </a:t>
            </a:r>
          </a:p>
          <a:p>
            <a:r>
              <a:rPr lang="en-GB" sz="2400" b="1" dirty="0">
                <a:solidFill>
                  <a:schemeClr val="tx1"/>
                </a:solidFill>
                <a:latin typeface="Arial"/>
                <a:cs typeface="Arial"/>
              </a:rPr>
              <a:t>What conditions do the characters live in/experience? What conditions did the writer experience? </a:t>
            </a:r>
            <a:endParaRPr lang="en-GB" sz="2400" b="1" dirty="0">
              <a:solidFill>
                <a:schemeClr val="tx1"/>
              </a:solidFill>
              <a:latin typeface="Arial" panose="020B0604020202020204" pitchFamily="34" charset="0"/>
              <a:cs typeface="Arial" panose="020B0604020202020204" pitchFamily="34" charset="0"/>
            </a:endParaRPr>
          </a:p>
          <a:p>
            <a:pPr marL="0" indent="0">
              <a:buNone/>
            </a:pPr>
            <a:r>
              <a:rPr lang="en-GB" sz="1100" b="1" dirty="0">
                <a:solidFill>
                  <a:schemeClr val="tx1"/>
                </a:solidFill>
                <a:latin typeface="Arial"/>
                <a:cs typeface="Arial"/>
              </a:rPr>
              <a:t>The conditions that the characters: The English Pregent teacher,</a:t>
            </a:r>
            <a:endParaRPr lang="en-GB" dirty="0">
              <a:solidFill>
                <a:schemeClr val="tx1"/>
              </a:solidFill>
              <a:latin typeface="Century Gothic" panose="020B0502020202020204"/>
              <a:cs typeface="Arial"/>
            </a:endParaRPr>
          </a:p>
          <a:p>
            <a:pPr marL="0" indent="0">
              <a:buNone/>
            </a:pPr>
            <a:r>
              <a:rPr lang="en-GB" sz="2400" b="1" dirty="0">
                <a:solidFill>
                  <a:schemeClr val="tx1"/>
                </a:solidFill>
                <a:latin typeface="Arial"/>
                <a:cs typeface="Arial"/>
              </a:rPr>
              <a:t>What sort of situations do the characters face? What are the current state of affairs in the plot?</a:t>
            </a:r>
            <a:endParaRPr lang="en-GB">
              <a:solidFill>
                <a:schemeClr val="tx1"/>
              </a:solidFill>
              <a:latin typeface="Century Gothic" panose="020B0502020202020204"/>
              <a:cs typeface="Arial"/>
            </a:endParaRPr>
          </a:p>
          <a:p>
            <a:r>
              <a:rPr lang="en-GB" sz="1100" b="1" dirty="0">
                <a:solidFill>
                  <a:schemeClr val="tx1"/>
                </a:solidFill>
                <a:latin typeface="Arial"/>
                <a:cs typeface="Arial"/>
              </a:rPr>
              <a:t>The English teacher was pregnant , which impacted many things such as how angry she was about everything. </a:t>
            </a:r>
          </a:p>
          <a:p>
            <a:r>
              <a:rPr lang="en-GB" sz="2400" b="1" dirty="0">
                <a:solidFill>
                  <a:schemeClr val="tx1"/>
                </a:solidFill>
                <a:latin typeface="Arial"/>
                <a:cs typeface="Arial"/>
              </a:rPr>
              <a:t>What environment do the characters experience? How does it relate to the writers environment?</a:t>
            </a:r>
          </a:p>
          <a:p>
            <a:pPr marL="0" indent="0">
              <a:buNone/>
            </a:pP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865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1958-4834-4773-B2D0-F62C1ADF83FE}"/>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004C0681-DDBC-4244-AD86-EF1B1BE12474}"/>
              </a:ext>
            </a:extLst>
          </p:cNvPr>
          <p:cNvSpPr>
            <a:spLocks noGrp="1"/>
          </p:cNvSpPr>
          <p:nvPr>
            <p:ph idx="1"/>
          </p:nvPr>
        </p:nvSpPr>
        <p:spPr>
          <a:xfrm>
            <a:off x="1797666" y="1427869"/>
            <a:ext cx="8596668" cy="4647811"/>
          </a:xfrm>
        </p:spPr>
        <p:txBody>
          <a:bodyPr vert="horz" lIns="91440" tIns="45720" rIns="91440" bIns="45720" rtlCol="0" anchor="t">
            <a:normAutofit/>
          </a:bodyPr>
          <a:lstStyle/>
          <a:p>
            <a:pPr marL="0" indent="0">
              <a:buNone/>
            </a:pPr>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is the mood of the play/scene/monologue/project? How is this shown?</a:t>
            </a:r>
          </a:p>
          <a:p>
            <a:pPr marL="0" indent="0">
              <a:buNone/>
            </a:pPr>
            <a:r>
              <a:rPr lang="en-GB" sz="1100" b="1" dirty="0">
                <a:solidFill>
                  <a:schemeClr val="tx1"/>
                </a:solidFill>
                <a:latin typeface="Arial"/>
                <a:cs typeface="Arial"/>
              </a:rPr>
              <a:t>The mood in the production was </a:t>
            </a:r>
            <a:r>
              <a:rPr lang="en-GB" sz="1100" b="1" dirty="0">
                <a:solidFill>
                  <a:schemeClr val="tx1"/>
                </a:solidFill>
                <a:latin typeface="Arial"/>
                <a:ea typeface="+mn-lt"/>
                <a:cs typeface="Arial"/>
              </a:rPr>
              <a:t>Fulfilment, of how the acters acted at the end of the play, I know this because at the end of the play people were happy and relieved that the play is finish.  </a:t>
            </a:r>
            <a:endParaRPr lang="en-GB" sz="1100" b="1" dirty="0">
              <a:solidFill>
                <a:schemeClr val="tx1"/>
              </a:solidFill>
              <a:latin typeface="Arial"/>
              <a:cs typeface="Arial"/>
            </a:endParaRPr>
          </a:p>
          <a:p>
            <a:r>
              <a:rPr lang="en-GB" sz="2400" b="1" dirty="0">
                <a:solidFill>
                  <a:schemeClr val="tx1"/>
                </a:solidFill>
                <a:latin typeface="Arial"/>
                <a:cs typeface="Arial"/>
              </a:rPr>
              <a:t>What are the relationships between the characters in the scene?   </a:t>
            </a:r>
            <a:r>
              <a:rPr lang="en-GB" sz="1000" b="1" dirty="0">
                <a:solidFill>
                  <a:schemeClr val="tx1"/>
                </a:solidFill>
                <a:latin typeface="Arial"/>
                <a:cs typeface="Arial"/>
              </a:rPr>
              <a:t> There are many relationships between the  teachers, they all are friends, they work well together, they are all supporting to each other. </a:t>
            </a:r>
          </a:p>
        </p:txBody>
      </p:sp>
      <p:sp>
        <p:nvSpPr>
          <p:cNvPr id="5" name="TextBox 4">
            <a:extLst>
              <a:ext uri="{FF2B5EF4-FFF2-40B4-BE49-F238E27FC236}">
                <a16:creationId xmlns:a16="http://schemas.microsoft.com/office/drawing/2014/main" id="{C093366F-E3F1-4FBF-9934-7FD4DB2D5BBF}"/>
              </a:ext>
            </a:extLst>
          </p:cNvPr>
          <p:cNvSpPr txBox="1"/>
          <p:nvPr/>
        </p:nvSpPr>
        <p:spPr>
          <a:xfrm>
            <a:off x="2321137" y="381000"/>
            <a:ext cx="754972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b="1" u="sng" dirty="0">
                <a:latin typeface="Arial" panose="020B0604020202020204" pitchFamily="34" charset="0"/>
                <a:cs typeface="Arial" panose="020B0604020202020204" pitchFamily="34" charset="0"/>
              </a:rPr>
              <a:t>CONTEXT</a:t>
            </a:r>
            <a:endParaRPr lang="en-US" sz="4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782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2CE0-E087-4DF4-A39F-1AAC513398AE}"/>
              </a:ext>
            </a:extLst>
          </p:cNvPr>
          <p:cNvSpPr>
            <a:spLocks noGrp="1"/>
          </p:cNvSpPr>
          <p:nvPr>
            <p:ph type="title"/>
          </p:nvPr>
        </p:nvSpPr>
        <p:spPr>
          <a:xfrm>
            <a:off x="677334" y="609600"/>
            <a:ext cx="8596668" cy="333080"/>
          </a:xfrm>
        </p:spPr>
        <p:txBody>
          <a:bodyPr>
            <a:normAutofit fontScale="90000"/>
          </a:bodyPr>
          <a:lstStyle/>
          <a:p>
            <a:r>
              <a:rPr lang="en-GB"/>
              <a:t> </a:t>
            </a:r>
          </a:p>
        </p:txBody>
      </p:sp>
      <p:sp>
        <p:nvSpPr>
          <p:cNvPr id="3" name="Content Placeholder 2">
            <a:extLst>
              <a:ext uri="{FF2B5EF4-FFF2-40B4-BE49-F238E27FC236}">
                <a16:creationId xmlns:a16="http://schemas.microsoft.com/office/drawing/2014/main" id="{A43DEB88-EF60-43DC-AF34-D459DEDD33BF}"/>
              </a:ext>
            </a:extLst>
          </p:cNvPr>
          <p:cNvSpPr>
            <a:spLocks noGrp="1"/>
          </p:cNvSpPr>
          <p:nvPr>
            <p:ph idx="1"/>
          </p:nvPr>
        </p:nvSpPr>
        <p:spPr>
          <a:xfrm>
            <a:off x="1797666" y="1163079"/>
            <a:ext cx="8596668" cy="5225066"/>
          </a:xfrm>
        </p:spPr>
        <p:txBody>
          <a:bodyPr vert="horz" lIns="91440" tIns="45720" rIns="91440" bIns="45720" rtlCol="0" anchor="t">
            <a:normAutofit/>
          </a:bodyPr>
          <a:lstStyle/>
          <a:p>
            <a:endParaRPr lang="en-GB" sz="36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a:cs typeface="Arial"/>
              </a:rPr>
              <a:t>What themes does this play/project address?</a:t>
            </a:r>
          </a:p>
          <a:p>
            <a:pPr marL="0" indent="0">
              <a:buNone/>
            </a:pPr>
            <a:r>
              <a:rPr lang="en-GB" sz="1000" b="1" dirty="0">
                <a:solidFill>
                  <a:schemeClr val="tx1"/>
                </a:solidFill>
                <a:latin typeface="Arial"/>
                <a:cs typeface="Arial"/>
              </a:rPr>
              <a:t>One key theme that we did was when everyone is in a rushing/late to get on to their train. </a:t>
            </a:r>
          </a:p>
          <a:p>
            <a:r>
              <a:rPr lang="en-GB" sz="2400" b="1" dirty="0">
                <a:solidFill>
                  <a:schemeClr val="tx1"/>
                </a:solidFill>
                <a:latin typeface="Arial"/>
                <a:cs typeface="Arial"/>
              </a:rPr>
              <a:t>What in the overall topic that the play/scene/project is focused on?</a:t>
            </a:r>
          </a:p>
          <a:p>
            <a:r>
              <a:rPr lang="en-GB" sz="1000" b="1" dirty="0">
                <a:solidFill>
                  <a:schemeClr val="tx1"/>
                </a:solidFill>
                <a:latin typeface="Arial"/>
                <a:cs typeface="Arial"/>
              </a:rPr>
              <a:t>The project was focused on lateness, how the different characters acted as been in a late/rush</a:t>
            </a:r>
          </a:p>
          <a:p>
            <a:r>
              <a:rPr lang="en-GB" sz="2400" b="1" dirty="0">
                <a:solidFill>
                  <a:schemeClr val="tx1"/>
                </a:solidFill>
                <a:latin typeface="Arial"/>
                <a:cs typeface="Arial"/>
              </a:rPr>
              <a:t>What social factors occurred during the time project is set?</a:t>
            </a:r>
          </a:p>
          <a:p>
            <a:r>
              <a:rPr lang="en-GB" sz="1000" b="1" dirty="0">
                <a:solidFill>
                  <a:schemeClr val="tx1"/>
                </a:solidFill>
                <a:latin typeface="Arial"/>
                <a:cs typeface="Arial"/>
              </a:rPr>
              <a:t>One social factor that occurred during the time of the project was when the H.M the queen died. </a:t>
            </a:r>
          </a:p>
          <a:p>
            <a:endParaRPr lang="en-GB" sz="2400" b="1">
              <a:solidFill>
                <a:schemeClr val="tx1"/>
              </a:solidFill>
              <a:latin typeface="Arial"/>
              <a:cs typeface="Arial"/>
            </a:endParaRPr>
          </a:p>
          <a:p>
            <a:endParaRPr lang="en-GB" sz="2400" b="1" dirty="0">
              <a:solidFill>
                <a:schemeClr val="tx1"/>
              </a:solidFill>
              <a:latin typeface="Arial" panose="020B0604020202020204" pitchFamily="34" charset="0"/>
              <a:cs typeface="Arial" panose="020B0604020202020204" pitchFamily="34" charset="0"/>
            </a:endParaRPr>
          </a:p>
          <a:p>
            <a:endParaRPr lang="en-GB" dirty="0"/>
          </a:p>
        </p:txBody>
      </p:sp>
      <p:sp>
        <p:nvSpPr>
          <p:cNvPr id="5" name="TextBox 4">
            <a:extLst>
              <a:ext uri="{FF2B5EF4-FFF2-40B4-BE49-F238E27FC236}">
                <a16:creationId xmlns:a16="http://schemas.microsoft.com/office/drawing/2014/main" id="{5E44498E-E27C-43E2-8DFB-C1631A1004AA}"/>
              </a:ext>
            </a:extLst>
          </p:cNvPr>
          <p:cNvSpPr txBox="1"/>
          <p:nvPr/>
        </p:nvSpPr>
        <p:spPr>
          <a:xfrm>
            <a:off x="2407074" y="469856"/>
            <a:ext cx="584411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b="1" u="sng" dirty="0">
                <a:latin typeface="Arial" panose="020B0604020202020204" pitchFamily="34" charset="0"/>
                <a:cs typeface="Arial" panose="020B0604020202020204" pitchFamily="34" charset="0"/>
              </a:rPr>
              <a:t>CONTEXT</a:t>
            </a:r>
            <a:endParaRPr lang="en-US" sz="36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4743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CFD7-6801-4C4D-A9D9-3F9EE422C75E}"/>
              </a:ext>
            </a:extLst>
          </p:cNvPr>
          <p:cNvSpPr>
            <a:spLocks noGrp="1"/>
          </p:cNvSpPr>
          <p:nvPr>
            <p:ph type="title"/>
          </p:nvPr>
        </p:nvSpPr>
        <p:spPr>
          <a:xfrm>
            <a:off x="1937174" y="277216"/>
            <a:ext cx="8596668" cy="1135024"/>
          </a:xfrm>
        </p:spPr>
        <p:txBody>
          <a:bodyPr>
            <a:noAutofit/>
          </a:bodyPr>
          <a:lstStyle/>
          <a:p>
            <a:r>
              <a:rPr lang="en-GB" b="1" u="sng" dirty="0">
                <a:solidFill>
                  <a:schemeClr val="tx1"/>
                </a:solidFill>
                <a:latin typeface="Arial" panose="020B0604020202020204" pitchFamily="34" charset="0"/>
                <a:cs typeface="Arial" panose="020B0604020202020204" pitchFamily="34" charset="0"/>
              </a:rPr>
              <a:t>RESEARCH</a:t>
            </a:r>
          </a:p>
        </p:txBody>
      </p:sp>
      <p:sp>
        <p:nvSpPr>
          <p:cNvPr id="3" name="Content Placeholder 2">
            <a:extLst>
              <a:ext uri="{FF2B5EF4-FFF2-40B4-BE49-F238E27FC236}">
                <a16:creationId xmlns:a16="http://schemas.microsoft.com/office/drawing/2014/main" id="{A02077A2-CA43-41A5-9BE0-C11B24DD2A11}"/>
              </a:ext>
            </a:extLst>
          </p:cNvPr>
          <p:cNvSpPr>
            <a:spLocks noGrp="1"/>
          </p:cNvSpPr>
          <p:nvPr>
            <p:ph idx="1"/>
          </p:nvPr>
        </p:nvSpPr>
        <p:spPr>
          <a:xfrm>
            <a:off x="1937174" y="3429000"/>
            <a:ext cx="8596668" cy="2241972"/>
          </a:xfrm>
        </p:spPr>
        <p:txBody>
          <a:bodyPr vert="horz" lIns="91440" tIns="45720" rIns="91440" bIns="45720" numCol="2" rtlCol="0" anchor="t">
            <a:noAutofit/>
          </a:bodyPr>
          <a:lstStyle/>
          <a:p>
            <a:pPr marL="0" indent="0">
              <a:buNone/>
            </a:pPr>
            <a:endParaRPr lang="en-GB" sz="2600" b="1" dirty="0">
              <a:solidFill>
                <a:schemeClr val="tx1"/>
              </a:solidFill>
              <a:latin typeface="Arial" panose="020B0604020202020204" pitchFamily="34" charset="0"/>
              <a:cs typeface="Arial" panose="020B0604020202020204" pitchFamily="34" charset="0"/>
            </a:endParaRPr>
          </a:p>
          <a:p>
            <a:pPr marL="0" indent="0">
              <a:buNone/>
            </a:pPr>
            <a:endParaRPr lang="en-GB" sz="2600" b="1" dirty="0">
              <a:solidFill>
                <a:schemeClr val="tx1"/>
              </a:solidFill>
              <a:latin typeface="Arial" panose="020B0604020202020204" pitchFamily="34" charset="0"/>
              <a:cs typeface="Arial" panose="020B0604020202020204" pitchFamily="34" charset="0"/>
            </a:endParaRPr>
          </a:p>
          <a:p>
            <a:endParaRPr lang="en-GB" sz="2600" b="1" dirty="0">
              <a:solidFill>
                <a:schemeClr val="tx1"/>
              </a:solidFill>
              <a:latin typeface="Arial" panose="020B0604020202020204" pitchFamily="34" charset="0"/>
              <a:cs typeface="Arial" panose="020B0604020202020204" pitchFamily="34" charset="0"/>
            </a:endParaRPr>
          </a:p>
          <a:p>
            <a:endParaRPr lang="en-GB" sz="2000" b="1" dirty="0">
              <a:solidFill>
                <a:schemeClr val="tx1"/>
              </a:solidFill>
              <a:latin typeface="Arial" panose="020B0604020202020204" pitchFamily="34" charset="0"/>
              <a:cs typeface="Arial" panose="020B0604020202020204" pitchFamily="34" charset="0"/>
            </a:endParaRPr>
          </a:p>
          <a:p>
            <a:endParaRPr lang="en-GB" sz="2000" b="1" dirty="0">
              <a:solidFill>
                <a:schemeClr val="tx1"/>
              </a:solidFill>
              <a:latin typeface="Arial" panose="020B0604020202020204" pitchFamily="34" charset="0"/>
              <a:cs typeface="Arial" panose="020B0604020202020204" pitchFamily="34" charset="0"/>
            </a:endParaRPr>
          </a:p>
          <a:p>
            <a:pPr marL="0" indent="0" fontAlgn="t">
              <a:buNone/>
            </a:pPr>
            <a:r>
              <a:rPr lang="en-GB" sz="2000" dirty="0"/>
              <a:t> </a:t>
            </a:r>
          </a:p>
        </p:txBody>
      </p:sp>
      <p:sp>
        <p:nvSpPr>
          <p:cNvPr id="7" name="Rectangle 6">
            <a:extLst>
              <a:ext uri="{FF2B5EF4-FFF2-40B4-BE49-F238E27FC236}">
                <a16:creationId xmlns:a16="http://schemas.microsoft.com/office/drawing/2014/main" id="{4863218F-21A5-4E9B-9DF1-9C292513817A}"/>
              </a:ext>
            </a:extLst>
          </p:cNvPr>
          <p:cNvSpPr/>
          <p:nvPr/>
        </p:nvSpPr>
        <p:spPr>
          <a:xfrm>
            <a:off x="1937174" y="1626214"/>
            <a:ext cx="8801946" cy="246221"/>
          </a:xfrm>
          <a:prstGeom prst="rect">
            <a:avLst/>
          </a:prstGeom>
        </p:spPr>
        <p:txBody>
          <a:bodyPr wrap="square" lIns="91440" tIns="45720" rIns="91440" bIns="45720" anchor="t">
            <a:spAutoFit/>
          </a:bodyPr>
          <a:lstStyle/>
          <a:p>
            <a:r>
              <a:rPr lang="en-GB" sz="1000" dirty="0">
                <a:latin typeface="Arial"/>
                <a:cs typeface="Arial"/>
              </a:rPr>
              <a:t>Hallmark cards is a company that specialises cards with a comedic title and make special cards for the special holidays </a:t>
            </a:r>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0781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226DACC6F6640469C430BFFD27851B4" ma:contentTypeVersion="14" ma:contentTypeDescription="Create a new document." ma:contentTypeScope="" ma:versionID="7205f3388d392a9124c2b6f623dd926c">
  <xsd:schema xmlns:xsd="http://www.w3.org/2001/XMLSchema" xmlns:xs="http://www.w3.org/2001/XMLSchema" xmlns:p="http://schemas.microsoft.com/office/2006/metadata/properties" xmlns:ns3="9f9b541f-4391-427f-8a77-3177d6e5b4b0" xmlns:ns4="0f9a2359-f6f0-4a79-8ef2-f2b186a2d5c8" targetNamespace="http://schemas.microsoft.com/office/2006/metadata/properties" ma:root="true" ma:fieldsID="091159af9309e48dfc236591ef164fed" ns3:_="" ns4:_="">
    <xsd:import namespace="9f9b541f-4391-427f-8a77-3177d6e5b4b0"/>
    <xsd:import namespace="0f9a2359-f6f0-4a79-8ef2-f2b186a2d5c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9b541f-4391-427f-8a77-3177d6e5b4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9a2359-f6f0-4a79-8ef2-f2b186a2d5c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523A6B-FE06-4D76-88D8-989026889A71}">
  <ds:schemaRefs>
    <ds:schemaRef ds:uri="http://schemas.microsoft.com/office/2006/metadata/properties"/>
    <ds:schemaRef ds:uri="http://schemas.openxmlformats.org/package/2006/metadata/core-properties"/>
    <ds:schemaRef ds:uri="http://www.w3.org/XML/1998/namespace"/>
    <ds:schemaRef ds:uri="http://purl.org/dc/elements/1.1/"/>
    <ds:schemaRef ds:uri="http://purl.org/dc/dcmitype/"/>
    <ds:schemaRef ds:uri="http://purl.org/dc/terms/"/>
    <ds:schemaRef ds:uri="9f9b541f-4391-427f-8a77-3177d6e5b4b0"/>
    <ds:schemaRef ds:uri="http://schemas.microsoft.com/office/2006/documentManagement/types"/>
    <ds:schemaRef ds:uri="http://schemas.microsoft.com/office/infopath/2007/PartnerControls"/>
    <ds:schemaRef ds:uri="0f9a2359-f6f0-4a79-8ef2-f2b186a2d5c8"/>
  </ds:schemaRefs>
</ds:datastoreItem>
</file>

<file path=customXml/itemProps2.xml><?xml version="1.0" encoding="utf-8"?>
<ds:datastoreItem xmlns:ds="http://schemas.openxmlformats.org/officeDocument/2006/customXml" ds:itemID="{5F74BEF0-2AFC-4060-B885-DAA3921AFB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9b541f-4391-427f-8a77-3177d6e5b4b0"/>
    <ds:schemaRef ds:uri="0f9a2359-f6f0-4a79-8ef2-f2b186a2d5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454ED8-519D-4FAC-BBEF-A19133814C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TM02892315[[fn=Wisp]]</Template>
  <TotalTime>1436</TotalTime>
  <Words>1668</Words>
  <Application>Microsoft Office PowerPoint</Application>
  <PresentationFormat>Widescreen</PresentationFormat>
  <Paragraphs>215</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Wisp</vt:lpstr>
      <vt:lpstr>PowerPoint Presentation</vt:lpstr>
      <vt:lpstr>COVER PAGE</vt:lpstr>
      <vt:lpstr>Contents Page</vt:lpstr>
      <vt:lpstr>INTRODUCTION (Project Title)</vt:lpstr>
      <vt:lpstr>PROPOSAL</vt:lpstr>
      <vt:lpstr>CONTEXT</vt:lpstr>
      <vt:lpstr>  </vt:lpstr>
      <vt:lpstr> </vt:lpstr>
      <vt:lpstr>RESEARCH</vt:lpstr>
      <vt:lpstr>SECONDARY RESEARCH - Second-hand information that analyzes, describes, or evaluates primary sources and could be evidenced using…</vt:lpstr>
      <vt:lpstr>TERTIARY SOURCES - Sources that identify, index, or consolidate primary and secondary sources and can be evidenced using…</vt:lpstr>
      <vt:lpstr>HOW HAVE I USED MY RESEARCH?</vt:lpstr>
      <vt:lpstr>AUDITION PROCESS</vt:lpstr>
      <vt:lpstr>REHEARSAL PICTURES</vt:lpstr>
      <vt:lpstr>REHEARSAL VIDEOS</vt:lpstr>
      <vt:lpstr>MINUTES FROM PRODUCTION MEETINGS</vt:lpstr>
      <vt:lpstr>REHEARSAL NOTES</vt:lpstr>
      <vt:lpstr>SCRIPT ANALYSIS</vt:lpstr>
      <vt:lpstr>TEAMS MEETING NOTES</vt:lpstr>
      <vt:lpstr>RISK ASSESSMENTS</vt:lpstr>
      <vt:lpstr>BUDGETING INFORMATION</vt:lpstr>
      <vt:lpstr>BUDGETING PLAN</vt:lpstr>
      <vt:lpstr>SET IDEAS &amp; DESIGNS</vt:lpstr>
      <vt:lpstr>COSTUME IDEAS &amp; DESIGNS</vt:lpstr>
      <vt:lpstr>LIGHTING IDEAS &amp; DESIGNS</vt:lpstr>
      <vt:lpstr>SOUND IDEAS &amp; DESIGNS</vt:lpstr>
      <vt:lpstr>MARKETING IDEAS &amp; DESIGNS</vt:lpstr>
      <vt:lpstr>FEEDBACK – TUTOR &amp; PEER OBS/DIRECTION/VERBAL FEEDBACK</vt:lpstr>
      <vt:lpstr>MY REFLECTIONS – Week 1</vt:lpstr>
      <vt:lpstr>MY REFLECTIONS – Week 2</vt:lpstr>
      <vt:lpstr>MY REFLECTIONS – Week 3</vt:lpstr>
      <vt:lpstr>MY REFLECTIONS – Week 4</vt:lpstr>
      <vt:lpstr>MY REFLECTIONS – Week 5</vt:lpstr>
      <vt:lpstr>EVALUATION</vt:lpstr>
      <vt:lpstr>VIVA</vt:lpstr>
      <vt:lpstr>REFERENCE LIST/BIBLIOGRAPHY</vt:lpstr>
      <vt:lpstr>FURTHER GUIDANCE - Reflective Writing </vt:lpstr>
      <vt:lpstr> </vt:lpstr>
      <vt:lpstr> </vt:lpstr>
      <vt:lpstr>Scrapbook Guidance – Hints and suggestions</vt:lpstr>
      <vt:lpstr>Scrapbook Guidance – Hints and suggestions</vt:lpstr>
      <vt:lpstr>Scrapbook Guidance – Hints and suggestions</vt:lpstr>
      <vt:lpstr>Scrapbook Guidance – Hints and suggestions</vt:lpstr>
      <vt:lpstr>Suggested Reading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Liam Illingworth</dc:title>
  <dc:creator>Sara Sutton</dc:creator>
  <cp:lastModifiedBy>Stephanie Hindle</cp:lastModifiedBy>
  <cp:revision>370</cp:revision>
  <dcterms:created xsi:type="dcterms:W3CDTF">2021-01-28T12:14:22Z</dcterms:created>
  <dcterms:modified xsi:type="dcterms:W3CDTF">2022-11-03T10:25:08Z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0x0101008226DACC6F6640469C430BFFD27851B4</vt:lpwstr>
  </property>
  <property fmtid="{D5CDD505-2E9C-101B-9397-08002B2CF9AE}" pid="3" name="MSIP_Label_d8563c6a-300f-4098-af31-1ce1e953b556_Enabled">
    <vt:lpwstr>true</vt:lpwstr>
  </property>
  <property fmtid="{D5CDD505-2E9C-101B-9397-08002B2CF9AE}" pid="4" name="MSIP_Label_d8563c6a-300f-4098-af31-1ce1e953b556_SetDate">
    <vt:lpwstr>2022-11-02T14:44:50Z</vt:lpwstr>
  </property>
  <property fmtid="{D5CDD505-2E9C-101B-9397-08002B2CF9AE}" pid="5" name="MSIP_Label_d8563c6a-300f-4098-af31-1ce1e953b556_Method">
    <vt:lpwstr>Standard</vt:lpwstr>
  </property>
  <property fmtid="{D5CDD505-2E9C-101B-9397-08002B2CF9AE}" pid="6" name="MSIP_Label_d8563c6a-300f-4098-af31-1ce1e953b556_Name">
    <vt:lpwstr>d8563c6a-300f-4098-af31-1ce1e953b556</vt:lpwstr>
  </property>
  <property fmtid="{D5CDD505-2E9C-101B-9397-08002B2CF9AE}" pid="7" name="MSIP_Label_d8563c6a-300f-4098-af31-1ce1e953b556_SiteId">
    <vt:lpwstr>7bb100ec-e732-4118-95a0-fc3858eb3a5e</vt:lpwstr>
  </property>
  <property fmtid="{D5CDD505-2E9C-101B-9397-08002B2CF9AE}" pid="8" name="MSIP_Label_d8563c6a-300f-4098-af31-1ce1e953b556_ActionId">
    <vt:lpwstr>79064415-2523-4698-8735-9739e1097524</vt:lpwstr>
  </property>
  <property fmtid="{D5CDD505-2E9C-101B-9397-08002B2CF9AE}" pid="9" name="MSIP_Label_d8563c6a-300f-4098-af31-1ce1e953b556_ContentBits">
    <vt:lpwstr>0</vt:lpwstr>
  </property>
</Properties>
</file>