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9" r:id="rId5"/>
    <p:sldId id="258" r:id="rId6"/>
    <p:sldId id="260"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17"/>
    <p:restoredTop sz="94674"/>
  </p:normalViewPr>
  <p:slideViewPr>
    <p:cSldViewPr snapToGrid="0">
      <p:cViewPr varScale="1">
        <p:scale>
          <a:sx n="180" d="100"/>
          <a:sy n="180"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Ali Hassan (Student)" userId="S::10666129@bradfordcollege.ac.uk::5dfd8bcf-6841-41f1-8644-7c14ceec11e2" providerId="AD" clId="Web-{AD9A61DA-8F1C-239C-943C-ACF9670C4997}"/>
    <pc:docChg chg="mod">
      <pc:chgData name="Omar Ali Hassan (Student)" userId="S::10666129@bradfordcollege.ac.uk::5dfd8bcf-6841-41f1-8644-7c14ceec11e2" providerId="AD" clId="Web-{AD9A61DA-8F1C-239C-943C-ACF9670C4997}" dt="2023-03-02T10:18:53.578" v="0" actId="33475"/>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BE99-6029-B9CE-FAD2-CCD25FA581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B82945-6936-D9AF-BD56-F9265029A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78659E6-0F5B-DDC5-B55B-B1115BF1B1F8}"/>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5" name="Footer Placeholder 4">
            <a:extLst>
              <a:ext uri="{FF2B5EF4-FFF2-40B4-BE49-F238E27FC236}">
                <a16:creationId xmlns:a16="http://schemas.microsoft.com/office/drawing/2014/main" id="{D5F14BD2-2613-3628-FB1C-17DDC97E6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BA6E4-BA1A-775A-B0AA-7A92ACEFD6F6}"/>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8824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FFDE-174F-DA2A-A6E1-43A35C997A7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21E01F-EEF9-6D7B-1F36-2F45639CFA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5DC0E7-B9A4-850A-6D3C-BC40E231EF60}"/>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5" name="Footer Placeholder 4">
            <a:extLst>
              <a:ext uri="{FF2B5EF4-FFF2-40B4-BE49-F238E27FC236}">
                <a16:creationId xmlns:a16="http://schemas.microsoft.com/office/drawing/2014/main" id="{0067C3B9-50CC-C01B-B688-5A0368393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E9477-356F-E0E2-BD2D-3B90D2704CC1}"/>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421185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19B1DC-45EB-9275-8235-0DA6F3011A4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636CF2-36E4-18E3-E604-D7C4A2560DF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F525A3-59E9-4C3C-F6B5-02CE574A5E31}"/>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5" name="Footer Placeholder 4">
            <a:extLst>
              <a:ext uri="{FF2B5EF4-FFF2-40B4-BE49-F238E27FC236}">
                <a16:creationId xmlns:a16="http://schemas.microsoft.com/office/drawing/2014/main" id="{42218D02-E44C-F5F9-40FC-DA2CA84A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2C72F-0374-4489-7CA3-4C63BB749FB8}"/>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9604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BA6-923D-BA7F-A985-48BA21771D4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7C38AA-1ADD-1BC2-07DF-F1611507C0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B8F325-2692-0C66-98B1-E47AB8490BD6}"/>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5" name="Footer Placeholder 4">
            <a:extLst>
              <a:ext uri="{FF2B5EF4-FFF2-40B4-BE49-F238E27FC236}">
                <a16:creationId xmlns:a16="http://schemas.microsoft.com/office/drawing/2014/main" id="{5824A6D3-8914-4F59-98D3-2BDD218B4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F2292-9558-12A1-116B-42686BD7BC70}"/>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34146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E708-9F95-29E9-D182-257B4BE20F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7A18AB4-E0A3-FA03-E515-3F6ACDB9E7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6401A59-4306-FF47-138E-23EB2F57D175}"/>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5" name="Footer Placeholder 4">
            <a:extLst>
              <a:ext uri="{FF2B5EF4-FFF2-40B4-BE49-F238E27FC236}">
                <a16:creationId xmlns:a16="http://schemas.microsoft.com/office/drawing/2014/main" id="{80D557AB-416A-0771-8421-36715DD7B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5E368-D1CB-60EC-8EA3-39F5C4021DC6}"/>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80307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888B-C10F-0BD2-A83F-51D18521E8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183BA9-DE83-6954-EF99-4ADCCB6E5F7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59F44E-75FD-4ECA-6269-546E1266EB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586A050-3EA2-67CB-64EF-9A76170FDF36}"/>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6" name="Footer Placeholder 5">
            <a:extLst>
              <a:ext uri="{FF2B5EF4-FFF2-40B4-BE49-F238E27FC236}">
                <a16:creationId xmlns:a16="http://schemas.microsoft.com/office/drawing/2014/main" id="{5C2BC90B-A0A7-6E8C-B779-E42E63CE4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45E3C-9B1C-4C44-E397-17F5A7D174C5}"/>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32791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72F0-074C-BB2C-948B-8BE7E0BA54E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7C6AF9-150E-EF66-36FD-131B58269C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F07698-6ACC-F9CE-9E77-463A43744B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25F48FA-47AA-F5A9-214D-B6CDF20F0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6621FAE-4E47-3188-9834-E1ADBEB91E0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20486A-1191-D4F1-AF48-90B762A699C2}"/>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8" name="Footer Placeholder 7">
            <a:extLst>
              <a:ext uri="{FF2B5EF4-FFF2-40B4-BE49-F238E27FC236}">
                <a16:creationId xmlns:a16="http://schemas.microsoft.com/office/drawing/2014/main" id="{A400B318-9025-B2C3-0152-22892989BD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748C70-87AE-5ED1-B0C7-E7EF8085B9D5}"/>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71599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F717-C68F-5768-47E7-063B2FC458D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26DB85-515C-6D00-CCED-69115820D3D4}"/>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4" name="Footer Placeholder 3">
            <a:extLst>
              <a:ext uri="{FF2B5EF4-FFF2-40B4-BE49-F238E27FC236}">
                <a16:creationId xmlns:a16="http://schemas.microsoft.com/office/drawing/2014/main" id="{2035F2C3-ACEF-9D6F-901B-6432AA1F2A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F7689-724C-249A-D384-79729F66691F}"/>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183843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E5819-2657-54DF-5167-E890ADE7FBBD}"/>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3" name="Footer Placeholder 2">
            <a:extLst>
              <a:ext uri="{FF2B5EF4-FFF2-40B4-BE49-F238E27FC236}">
                <a16:creationId xmlns:a16="http://schemas.microsoft.com/office/drawing/2014/main" id="{8EA4210E-F93A-1FD6-2264-04D5DA85B4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0AF6E6-173F-4B65-63F9-F2752F78ABB0}"/>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419508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9FC3-0599-C019-15A2-A1E0051BA9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5945D6-C12E-752D-EBB3-9F2E1B291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AD69DB-A9A5-86B5-FF46-D752145D8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008D4F-8CA9-067E-2810-B74F4AAB535A}"/>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6" name="Footer Placeholder 5">
            <a:extLst>
              <a:ext uri="{FF2B5EF4-FFF2-40B4-BE49-F238E27FC236}">
                <a16:creationId xmlns:a16="http://schemas.microsoft.com/office/drawing/2014/main" id="{A413A3C2-269D-8424-1E36-0348AE23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A34AC-7275-9F06-37A5-BDDCAA8685C6}"/>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424398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4E21-195E-B2BE-32C5-D808FB998E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72D347C-C254-72CB-F7DD-49EFF56F6C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BB809-48C3-9BD7-2990-1727038CA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33B550-AA7D-DB00-A87C-A1644F05D6BF}"/>
              </a:ext>
            </a:extLst>
          </p:cNvPr>
          <p:cNvSpPr>
            <a:spLocks noGrp="1"/>
          </p:cNvSpPr>
          <p:nvPr>
            <p:ph type="dt" sz="half" idx="10"/>
          </p:nvPr>
        </p:nvSpPr>
        <p:spPr/>
        <p:txBody>
          <a:bodyPr/>
          <a:lstStyle/>
          <a:p>
            <a:fld id="{66AF7CA5-143F-BE4D-AC02-80A1529F7C11}" type="datetimeFigureOut">
              <a:rPr lang="en-US" smtClean="0"/>
              <a:t>3/2/23</a:t>
            </a:fld>
            <a:endParaRPr lang="en-US"/>
          </a:p>
        </p:txBody>
      </p:sp>
      <p:sp>
        <p:nvSpPr>
          <p:cNvPr id="6" name="Footer Placeholder 5">
            <a:extLst>
              <a:ext uri="{FF2B5EF4-FFF2-40B4-BE49-F238E27FC236}">
                <a16:creationId xmlns:a16="http://schemas.microsoft.com/office/drawing/2014/main" id="{9031027E-2E4E-A1ED-86D3-46F99BDA7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0DC9F-C594-1356-A025-5A5FF68D47C8}"/>
              </a:ext>
            </a:extLst>
          </p:cNvPr>
          <p:cNvSpPr>
            <a:spLocks noGrp="1"/>
          </p:cNvSpPr>
          <p:nvPr>
            <p:ph type="sldNum" sz="quarter" idx="12"/>
          </p:nvPr>
        </p:nvSpPr>
        <p:spPr/>
        <p:txBody>
          <a:bodyPr/>
          <a:lstStyle/>
          <a:p>
            <a:fld id="{52977E28-01C8-A44D-8E4B-8E1BC5952155}" type="slidenum">
              <a:rPr lang="en-US" smtClean="0"/>
              <a:t>‹#›</a:t>
            </a:fld>
            <a:endParaRPr lang="en-US"/>
          </a:p>
        </p:txBody>
      </p:sp>
    </p:spTree>
    <p:extLst>
      <p:ext uri="{BB962C8B-B14F-4D97-AF65-F5344CB8AC3E}">
        <p14:creationId xmlns:p14="http://schemas.microsoft.com/office/powerpoint/2010/main" val="116695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664B5A-E003-EFD9-ED2D-0E0FEEDD3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87311C-9E23-884A-0FD4-6F741536F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A16BF4-BA7D-6ACA-C6D4-92F8B20A7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F7CA5-143F-BE4D-AC02-80A1529F7C11}" type="datetimeFigureOut">
              <a:rPr lang="en-US" smtClean="0"/>
              <a:t>3/2/23</a:t>
            </a:fld>
            <a:endParaRPr lang="en-US"/>
          </a:p>
        </p:txBody>
      </p:sp>
      <p:sp>
        <p:nvSpPr>
          <p:cNvPr id="5" name="Footer Placeholder 4">
            <a:extLst>
              <a:ext uri="{FF2B5EF4-FFF2-40B4-BE49-F238E27FC236}">
                <a16:creationId xmlns:a16="http://schemas.microsoft.com/office/drawing/2014/main" id="{8980EEFB-94E8-A9D0-53E4-3875E8450B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B8CA59-5832-333F-E7A3-0756F48E5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77E28-01C8-A44D-8E4B-8E1BC5952155}" type="slidenum">
              <a:rPr lang="en-US" smtClean="0"/>
              <a:t>‹#›</a:t>
            </a:fld>
            <a:endParaRPr lang="en-US"/>
          </a:p>
        </p:txBody>
      </p:sp>
    </p:spTree>
    <p:extLst>
      <p:ext uri="{BB962C8B-B14F-4D97-AF65-F5344CB8AC3E}">
        <p14:creationId xmlns:p14="http://schemas.microsoft.com/office/powerpoint/2010/main" val="3890260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59,587 Murderer Stock Photos, Pictures &amp; Royalty-Free Images - iStock |  Mass murderer, Axe murderer, Female murderer">
            <a:extLst>
              <a:ext uri="{FF2B5EF4-FFF2-40B4-BE49-F238E27FC236}">
                <a16:creationId xmlns:a16="http://schemas.microsoft.com/office/drawing/2014/main" id="{EAFD8272-DEE8-A519-7E4E-80430DA93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96" y="1843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46C02F-0E8D-3371-2CCB-4C5B37EF37F2}"/>
              </a:ext>
            </a:extLst>
          </p:cNvPr>
          <p:cNvSpPr>
            <a:spLocks noGrp="1"/>
          </p:cNvSpPr>
          <p:nvPr>
            <p:ph type="ctrTitle"/>
          </p:nvPr>
        </p:nvSpPr>
        <p:spPr>
          <a:xfrm rot="10800000" flipV="1">
            <a:off x="49096" y="318500"/>
            <a:ext cx="2469863" cy="1441220"/>
          </a:xfrm>
        </p:spPr>
        <p:txBody>
          <a:bodyPr>
            <a:normAutofit/>
          </a:bodyPr>
          <a:lstStyle/>
          <a:p>
            <a:r>
              <a:rPr lang="en-US" sz="3200" dirty="0">
                <a:solidFill>
                  <a:schemeClr val="bg1"/>
                </a:solidFill>
              </a:rPr>
              <a:t>Final Project by Omar Ali Hassan </a:t>
            </a:r>
          </a:p>
        </p:txBody>
      </p:sp>
      <p:sp>
        <p:nvSpPr>
          <p:cNvPr id="3" name="Subtitle 2">
            <a:extLst>
              <a:ext uri="{FF2B5EF4-FFF2-40B4-BE49-F238E27FC236}">
                <a16:creationId xmlns:a16="http://schemas.microsoft.com/office/drawing/2014/main" id="{785AA106-6504-59B4-4B87-FC5CF67CEFCE}"/>
              </a:ext>
            </a:extLst>
          </p:cNvPr>
          <p:cNvSpPr>
            <a:spLocks noGrp="1"/>
          </p:cNvSpPr>
          <p:nvPr>
            <p:ph type="subTitle" idx="1"/>
          </p:nvPr>
        </p:nvSpPr>
        <p:spPr>
          <a:xfrm>
            <a:off x="-24548" y="2389025"/>
            <a:ext cx="3657600" cy="2526642"/>
          </a:xfrm>
        </p:spPr>
        <p:txBody>
          <a:bodyPr>
            <a:normAutofit fontScale="85000" lnSpcReduction="20000"/>
          </a:bodyPr>
          <a:lstStyle/>
          <a:p>
            <a:r>
              <a:rPr lang="en-US" dirty="0">
                <a:solidFill>
                  <a:schemeClr val="bg1"/>
                </a:solidFill>
              </a:rPr>
              <a:t>The idea is a short Film that talks about a murder mystery.</a:t>
            </a:r>
          </a:p>
          <a:p>
            <a:endParaRPr lang="en-US" dirty="0">
              <a:solidFill>
                <a:schemeClr val="bg1"/>
              </a:solidFill>
            </a:endParaRPr>
          </a:p>
          <a:p>
            <a:r>
              <a:rPr lang="en-US" dirty="0">
                <a:solidFill>
                  <a:schemeClr val="bg1"/>
                </a:solidFill>
              </a:rPr>
              <a:t>It is going to involve around 4 or 5 actors.</a:t>
            </a:r>
          </a:p>
          <a:p>
            <a:endParaRPr lang="en-US" dirty="0">
              <a:solidFill>
                <a:schemeClr val="bg1"/>
              </a:solidFill>
            </a:endParaRPr>
          </a:p>
          <a:p>
            <a:r>
              <a:rPr lang="en-US" dirty="0">
                <a:solidFill>
                  <a:schemeClr val="bg1"/>
                </a:solidFill>
              </a:rPr>
              <a:t>The story will focus more on how corrupt the police system is and that they can bought very easily.</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468504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41000">
              <a:srgbClr val="FF0000"/>
            </a:gs>
            <a:gs pos="59000">
              <a:srgbClr val="FF0000"/>
            </a:gs>
            <a:gs pos="100000">
              <a:schemeClr val="tx1"/>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357556-95E9-3966-C949-073F4D4BA9A3}"/>
              </a:ext>
            </a:extLst>
          </p:cNvPr>
          <p:cNvSpPr>
            <a:spLocks noGrp="1"/>
          </p:cNvSpPr>
          <p:nvPr>
            <p:ph idx="1"/>
          </p:nvPr>
        </p:nvSpPr>
        <p:spPr>
          <a:xfrm>
            <a:off x="175414" y="860564"/>
            <a:ext cx="10515600" cy="5219605"/>
          </a:xfrm>
        </p:spPr>
        <p:txBody>
          <a:bodyPr/>
          <a:lstStyle/>
          <a:p>
            <a:r>
              <a:rPr lang="en-US" dirty="0">
                <a:solidFill>
                  <a:schemeClr val="bg1"/>
                </a:solidFill>
                <a:effectLst>
                  <a:outerShdw blurRad="50800" dist="38100" dir="2700000" algn="tl" rotWithShape="0">
                    <a:prstClr val="black"/>
                  </a:outerShdw>
                </a:effectLst>
              </a:rPr>
              <a:t>The reason I am doing this is that I like the genre and mainly how the mystery makes you suspect everyone as well as the thrill of it which will make you so hooked   till you get to the final conclusion that  will link everything together and most of the time has twists and turns.</a:t>
            </a:r>
          </a:p>
          <a:p>
            <a:r>
              <a:rPr lang="en-US" dirty="0">
                <a:solidFill>
                  <a:schemeClr val="bg1"/>
                </a:solidFill>
                <a:effectLst>
                  <a:outerShdw blurRad="50800" dist="38100" dir="2700000" algn="tl" rotWithShape="0">
                    <a:prstClr val="black"/>
                  </a:outerShdw>
                </a:effectLst>
              </a:rPr>
              <a:t>Moreover, Most of my influences was from Agatha christie murder mysteries which I think are great.</a:t>
            </a:r>
          </a:p>
          <a:p>
            <a:r>
              <a:rPr lang="en-US" dirty="0">
                <a:solidFill>
                  <a:schemeClr val="bg1"/>
                </a:solidFill>
                <a:effectLst>
                  <a:outerShdw blurRad="50800" dist="38100" dir="2700000" algn="tl" rotWithShape="0">
                    <a:prstClr val="black"/>
                  </a:outerShdw>
                </a:effectLst>
              </a:rPr>
              <a:t>The Experience for me to direct a short film like that is such an opportunity to make me know what I am doing.</a:t>
            </a:r>
          </a:p>
          <a:p>
            <a:pPr marL="0" indent="0">
              <a:buNone/>
            </a:pPr>
            <a:endParaRPr lang="en-US" dirty="0"/>
          </a:p>
          <a:p>
            <a:endParaRPr lang="en-US" dirty="0"/>
          </a:p>
        </p:txBody>
      </p:sp>
      <p:sp>
        <p:nvSpPr>
          <p:cNvPr id="5" name="TextBox 4">
            <a:extLst>
              <a:ext uri="{FF2B5EF4-FFF2-40B4-BE49-F238E27FC236}">
                <a16:creationId xmlns:a16="http://schemas.microsoft.com/office/drawing/2014/main" id="{75842151-A02C-272D-2D4E-EFC69B58CF9D}"/>
              </a:ext>
            </a:extLst>
          </p:cNvPr>
          <p:cNvSpPr txBox="1"/>
          <p:nvPr/>
        </p:nvSpPr>
        <p:spPr>
          <a:xfrm>
            <a:off x="270976" y="193056"/>
            <a:ext cx="8775785" cy="584775"/>
          </a:xfrm>
          <a:prstGeom prst="rect">
            <a:avLst/>
          </a:prstGeom>
          <a:noFill/>
        </p:spPr>
        <p:txBody>
          <a:bodyPr wrap="square" rtlCol="0">
            <a:spAutoFit/>
          </a:bodyPr>
          <a:lstStyle/>
          <a:p>
            <a:r>
              <a:rPr lang="en-US" sz="3200" b="1" dirty="0">
                <a:solidFill>
                  <a:schemeClr val="bg1"/>
                </a:solidFill>
              </a:rPr>
              <a:t>Influences</a:t>
            </a:r>
          </a:p>
        </p:txBody>
      </p:sp>
      <p:pic>
        <p:nvPicPr>
          <p:cNvPr id="2" name="Picture 2">
            <a:extLst>
              <a:ext uri="{FF2B5EF4-FFF2-40B4-BE49-F238E27FC236}">
                <a16:creationId xmlns:a16="http://schemas.microsoft.com/office/drawing/2014/main" id="{B559B7E7-5814-BF50-309B-2A84C9562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8275"/>
            <a:ext cx="2790645" cy="2569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3E3A9AF4-B3EF-A547-365B-44ABC54F8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645" y="4288275"/>
            <a:ext cx="3211428" cy="2569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EC609D7-4099-A047-BD0C-EBF31945B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073" y="4288275"/>
            <a:ext cx="4100667" cy="25449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nives Out (2019) - IMDb">
            <a:extLst>
              <a:ext uri="{FF2B5EF4-FFF2-40B4-BE49-F238E27FC236}">
                <a16:creationId xmlns:a16="http://schemas.microsoft.com/office/drawing/2014/main" id="{DE74494C-839F-DE3E-D9BB-DD40F8E4D3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2740" y="4288273"/>
            <a:ext cx="2089260" cy="254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55000"/>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39C5-E6B2-A6E7-E919-F0C5150769A2}"/>
              </a:ext>
            </a:extLst>
          </p:cNvPr>
          <p:cNvSpPr>
            <a:spLocks noGrp="1"/>
          </p:cNvSpPr>
          <p:nvPr>
            <p:ph type="title"/>
          </p:nvPr>
        </p:nvSpPr>
        <p:spPr/>
        <p:txBody>
          <a:bodyPr>
            <a:scene3d>
              <a:camera prst="obliqueBottomLeft"/>
              <a:lightRig rig="threePt" dir="t"/>
            </a:scene3d>
            <a:sp3d prstMaterial="metal"/>
          </a:bodyPr>
          <a:lstStyle/>
          <a:p>
            <a:r>
              <a:rPr lang="en-US" dirty="0">
                <a:solidFill>
                  <a:schemeClr val="bg1"/>
                </a:solidFill>
              </a:rPr>
              <a:t>Context.</a:t>
            </a:r>
          </a:p>
        </p:txBody>
      </p:sp>
      <p:sp>
        <p:nvSpPr>
          <p:cNvPr id="3" name="Content Placeholder 2">
            <a:extLst>
              <a:ext uri="{FF2B5EF4-FFF2-40B4-BE49-F238E27FC236}">
                <a16:creationId xmlns:a16="http://schemas.microsoft.com/office/drawing/2014/main" id="{F76DBA9B-8BD8-7579-A8B5-6D06B605C9C5}"/>
              </a:ext>
            </a:extLst>
          </p:cNvPr>
          <p:cNvSpPr>
            <a:spLocks noGrp="1"/>
          </p:cNvSpPr>
          <p:nvPr>
            <p:ph idx="1"/>
          </p:nvPr>
        </p:nvSpPr>
        <p:spPr>
          <a:xfrm>
            <a:off x="838200" y="1825625"/>
            <a:ext cx="10515600" cy="2221835"/>
          </a:xfrm>
          <a:solidFill>
            <a:schemeClr val="tx1">
              <a:alpha val="49769"/>
            </a:schemeClr>
          </a:solidFill>
        </p:spPr>
        <p:txBody>
          <a:bodyPr/>
          <a:lstStyle/>
          <a:p>
            <a:r>
              <a:rPr lang="en-US" dirty="0">
                <a:solidFill>
                  <a:schemeClr val="bg1"/>
                </a:solidFill>
                <a:effectLst>
                  <a:outerShdw blurRad="50800" dist="38100" algn="l" rotWithShape="0">
                    <a:prstClr val="black"/>
                  </a:outerShdw>
                </a:effectLst>
              </a:rPr>
              <a:t>This short film will be low budget like for example alter channel on YouTube which makes short horror movies.</a:t>
            </a:r>
          </a:p>
          <a:p>
            <a:r>
              <a:rPr lang="en-US" dirty="0">
                <a:solidFill>
                  <a:schemeClr val="bg1"/>
                </a:solidFill>
                <a:effectLst>
                  <a:outerShdw blurRad="50800" dist="38100" algn="l" rotWithShape="0">
                    <a:prstClr val="black"/>
                  </a:outerShdw>
                </a:effectLst>
              </a:rPr>
              <a:t>This project relates to the media industry is it being a good opportunity for me to be known and maybe make more projects if the Audience like this one.</a:t>
            </a:r>
          </a:p>
        </p:txBody>
      </p:sp>
    </p:spTree>
    <p:extLst>
      <p:ext uri="{BB962C8B-B14F-4D97-AF65-F5344CB8AC3E}">
        <p14:creationId xmlns:p14="http://schemas.microsoft.com/office/powerpoint/2010/main" val="184882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41000">
              <a:srgbClr val="FF0000"/>
            </a:gs>
            <a:gs pos="59000">
              <a:srgbClr val="FF0000"/>
            </a:gs>
            <a:gs pos="100000">
              <a:schemeClr val="tx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0860-E14A-67E9-EAE2-EBF0E767C719}"/>
              </a:ext>
            </a:extLst>
          </p:cNvPr>
          <p:cNvSpPr>
            <a:spLocks noGrp="1"/>
          </p:cNvSpPr>
          <p:nvPr>
            <p:ph type="title"/>
          </p:nvPr>
        </p:nvSpPr>
        <p:spPr/>
        <p:txBody>
          <a:bodyPr/>
          <a:lstStyle/>
          <a:p>
            <a:r>
              <a:rPr lang="en-US" dirty="0">
                <a:solidFill>
                  <a:schemeClr val="bg1"/>
                </a:solidFill>
              </a:rPr>
              <a:t>My idea</a:t>
            </a:r>
          </a:p>
        </p:txBody>
      </p:sp>
      <p:pic>
        <p:nvPicPr>
          <p:cNvPr id="5" name="Content Placeholder 4">
            <a:extLst>
              <a:ext uri="{FF2B5EF4-FFF2-40B4-BE49-F238E27FC236}">
                <a16:creationId xmlns:a16="http://schemas.microsoft.com/office/drawing/2014/main" id="{F059BE61-C2CF-B9F1-EC61-52E3EC0F3259}"/>
              </a:ext>
            </a:extLst>
          </p:cNvPr>
          <p:cNvPicPr>
            <a:picLocks noGrp="1" noChangeAspect="1"/>
          </p:cNvPicPr>
          <p:nvPr>
            <p:ph idx="1"/>
          </p:nvPr>
        </p:nvPicPr>
        <p:blipFill rotWithShape="1">
          <a:blip r:embed="rId2"/>
          <a:srcRect l="736" t="165" r="281" b="211"/>
          <a:stretch/>
        </p:blipFill>
        <p:spPr>
          <a:xfrm>
            <a:off x="3989575" y="1419510"/>
            <a:ext cx="3317607" cy="4322921"/>
          </a:xfrm>
        </p:spPr>
      </p:pic>
    </p:spTree>
    <p:extLst>
      <p:ext uri="{BB962C8B-B14F-4D97-AF65-F5344CB8AC3E}">
        <p14:creationId xmlns:p14="http://schemas.microsoft.com/office/powerpoint/2010/main" val="166672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202E7-943D-2FD4-40BE-49AA429294C4}"/>
              </a:ext>
            </a:extLst>
          </p:cNvPr>
          <p:cNvSpPr>
            <a:spLocks noGrp="1"/>
          </p:cNvSpPr>
          <p:nvPr>
            <p:ph type="title"/>
          </p:nvPr>
        </p:nvSpPr>
        <p:spPr/>
        <p:txBody>
          <a:bodyPr/>
          <a:lstStyle/>
          <a:p>
            <a:r>
              <a:rPr lang="en-US" dirty="0">
                <a:solidFill>
                  <a:schemeClr val="bg1"/>
                </a:solidFill>
              </a:rPr>
              <a:t>Target Audience.</a:t>
            </a:r>
          </a:p>
        </p:txBody>
      </p:sp>
      <p:sp>
        <p:nvSpPr>
          <p:cNvPr id="3" name="Content Placeholder 2">
            <a:extLst>
              <a:ext uri="{FF2B5EF4-FFF2-40B4-BE49-F238E27FC236}">
                <a16:creationId xmlns:a16="http://schemas.microsoft.com/office/drawing/2014/main" id="{9376DCEB-35C3-8C26-15AE-9256F413F090}"/>
              </a:ext>
            </a:extLst>
          </p:cNvPr>
          <p:cNvSpPr>
            <a:spLocks noGrp="1"/>
          </p:cNvSpPr>
          <p:nvPr>
            <p:ph idx="1"/>
          </p:nvPr>
        </p:nvSpPr>
        <p:spPr/>
        <p:txBody>
          <a:bodyPr/>
          <a:lstStyle/>
          <a:p>
            <a:r>
              <a:rPr lang="en-US" dirty="0">
                <a:solidFill>
                  <a:schemeClr val="bg1"/>
                </a:solidFill>
              </a:rPr>
              <a:t>The Target audience will be young people and older individuals it won’t be suitable for any children since it being Rated 15 or over.</a:t>
            </a:r>
          </a:p>
          <a:p>
            <a:r>
              <a:rPr lang="en-US" dirty="0">
                <a:solidFill>
                  <a:schemeClr val="bg1"/>
                </a:solidFill>
              </a:rPr>
              <a:t>The short film will be posted on YouTube, which will attract people who like the genre and also people who like to listen to media like this which would be more young people and adults. </a:t>
            </a:r>
          </a:p>
        </p:txBody>
      </p:sp>
    </p:spTree>
    <p:extLst>
      <p:ext uri="{BB962C8B-B14F-4D97-AF65-F5344CB8AC3E}">
        <p14:creationId xmlns:p14="http://schemas.microsoft.com/office/powerpoint/2010/main" val="240593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DD78-48AD-764F-C560-6939147E4A29}"/>
              </a:ext>
            </a:extLst>
          </p:cNvPr>
          <p:cNvSpPr>
            <a:spLocks noGrp="1"/>
          </p:cNvSpPr>
          <p:nvPr>
            <p:ph type="title"/>
          </p:nvPr>
        </p:nvSpPr>
        <p:spPr/>
        <p:txBody>
          <a:bodyPr/>
          <a:lstStyle/>
          <a:p>
            <a:r>
              <a:rPr lang="en-US" dirty="0">
                <a:solidFill>
                  <a:schemeClr val="bg1"/>
                </a:solidFill>
              </a:rPr>
              <a:t>Equipment</a:t>
            </a:r>
          </a:p>
        </p:txBody>
      </p:sp>
      <p:sp>
        <p:nvSpPr>
          <p:cNvPr id="3" name="Content Placeholder 2">
            <a:extLst>
              <a:ext uri="{FF2B5EF4-FFF2-40B4-BE49-F238E27FC236}">
                <a16:creationId xmlns:a16="http://schemas.microsoft.com/office/drawing/2014/main" id="{66F173FD-BE3A-4B57-4A09-545245E2DB1C}"/>
              </a:ext>
            </a:extLst>
          </p:cNvPr>
          <p:cNvSpPr>
            <a:spLocks noGrp="1"/>
          </p:cNvSpPr>
          <p:nvPr>
            <p:ph idx="1"/>
          </p:nvPr>
        </p:nvSpPr>
        <p:spPr/>
        <p:txBody>
          <a:bodyPr/>
          <a:lstStyle/>
          <a:p>
            <a:r>
              <a:rPr lang="en-US" dirty="0">
                <a:solidFill>
                  <a:schemeClr val="bg1"/>
                </a:solidFill>
              </a:rPr>
              <a:t>The equipment that I will be using is a Panasonic camera which films in 4k.</a:t>
            </a:r>
          </a:p>
          <a:p>
            <a:r>
              <a:rPr lang="en-US" dirty="0">
                <a:solidFill>
                  <a:schemeClr val="bg1"/>
                </a:solidFill>
              </a:rPr>
              <a:t>Tripod</a:t>
            </a:r>
          </a:p>
          <a:p>
            <a:r>
              <a:rPr lang="en-US" dirty="0">
                <a:solidFill>
                  <a:schemeClr val="bg1"/>
                </a:solidFill>
              </a:rPr>
              <a:t>Zoom HD 6 and zoom f2s which will be the clipper ones.</a:t>
            </a:r>
          </a:p>
          <a:p>
            <a:r>
              <a:rPr lang="en-US" dirty="0">
                <a:solidFill>
                  <a:schemeClr val="bg1"/>
                </a:solidFill>
              </a:rPr>
              <a:t>Beyer Dynamic Boom MIC.</a:t>
            </a:r>
          </a:p>
          <a:p>
            <a:r>
              <a:rPr lang="en-US" dirty="0">
                <a:solidFill>
                  <a:schemeClr val="bg1"/>
                </a:solidFill>
              </a:rPr>
              <a:t>Props.</a:t>
            </a:r>
          </a:p>
          <a:p>
            <a:r>
              <a:rPr lang="en-US" dirty="0">
                <a:solidFill>
                  <a:schemeClr val="bg1"/>
                </a:solidFill>
              </a:rPr>
              <a:t>Microsoft After Effects.</a:t>
            </a:r>
          </a:p>
          <a:p>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184275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E3DA-0F69-DFC3-BDBD-12E4F3E1AA88}"/>
              </a:ext>
            </a:extLst>
          </p:cNvPr>
          <p:cNvSpPr>
            <a:spLocks noGrp="1"/>
          </p:cNvSpPr>
          <p:nvPr>
            <p:ph type="title"/>
          </p:nvPr>
        </p:nvSpPr>
        <p:spPr/>
        <p:txBody>
          <a:bodyPr/>
          <a:lstStyle/>
          <a:p>
            <a:r>
              <a:rPr lang="en-US" dirty="0"/>
              <a:t>Timeline</a:t>
            </a:r>
          </a:p>
        </p:txBody>
      </p:sp>
      <p:graphicFrame>
        <p:nvGraphicFramePr>
          <p:cNvPr id="4" name="Table 4">
            <a:extLst>
              <a:ext uri="{FF2B5EF4-FFF2-40B4-BE49-F238E27FC236}">
                <a16:creationId xmlns:a16="http://schemas.microsoft.com/office/drawing/2014/main" id="{60701F65-B80A-1137-3BB6-4FD846D5752C}"/>
              </a:ext>
            </a:extLst>
          </p:cNvPr>
          <p:cNvGraphicFramePr>
            <a:graphicFrameLocks noGrp="1"/>
          </p:cNvGraphicFramePr>
          <p:nvPr>
            <p:ph idx="1"/>
            <p:extLst>
              <p:ext uri="{D42A27DB-BD31-4B8C-83A1-F6EECF244321}">
                <p14:modId xmlns:p14="http://schemas.microsoft.com/office/powerpoint/2010/main" val="3420376880"/>
              </p:ext>
            </p:extLst>
          </p:nvPr>
        </p:nvGraphicFramePr>
        <p:xfrm>
          <a:off x="767408" y="1266231"/>
          <a:ext cx="10515600" cy="2698135"/>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061751148"/>
                    </a:ext>
                  </a:extLst>
                </a:gridCol>
                <a:gridCol w="1051560">
                  <a:extLst>
                    <a:ext uri="{9D8B030D-6E8A-4147-A177-3AD203B41FA5}">
                      <a16:colId xmlns:a16="http://schemas.microsoft.com/office/drawing/2014/main" val="400796272"/>
                    </a:ext>
                  </a:extLst>
                </a:gridCol>
                <a:gridCol w="1051560">
                  <a:extLst>
                    <a:ext uri="{9D8B030D-6E8A-4147-A177-3AD203B41FA5}">
                      <a16:colId xmlns:a16="http://schemas.microsoft.com/office/drawing/2014/main" val="512604976"/>
                    </a:ext>
                  </a:extLst>
                </a:gridCol>
                <a:gridCol w="1051560">
                  <a:extLst>
                    <a:ext uri="{9D8B030D-6E8A-4147-A177-3AD203B41FA5}">
                      <a16:colId xmlns:a16="http://schemas.microsoft.com/office/drawing/2014/main" val="1365128558"/>
                    </a:ext>
                  </a:extLst>
                </a:gridCol>
                <a:gridCol w="1051560">
                  <a:extLst>
                    <a:ext uri="{9D8B030D-6E8A-4147-A177-3AD203B41FA5}">
                      <a16:colId xmlns:a16="http://schemas.microsoft.com/office/drawing/2014/main" val="3739903557"/>
                    </a:ext>
                  </a:extLst>
                </a:gridCol>
                <a:gridCol w="1051560">
                  <a:extLst>
                    <a:ext uri="{9D8B030D-6E8A-4147-A177-3AD203B41FA5}">
                      <a16:colId xmlns:a16="http://schemas.microsoft.com/office/drawing/2014/main" val="1392918779"/>
                    </a:ext>
                  </a:extLst>
                </a:gridCol>
                <a:gridCol w="1051560">
                  <a:extLst>
                    <a:ext uri="{9D8B030D-6E8A-4147-A177-3AD203B41FA5}">
                      <a16:colId xmlns:a16="http://schemas.microsoft.com/office/drawing/2014/main" val="1629844031"/>
                    </a:ext>
                  </a:extLst>
                </a:gridCol>
                <a:gridCol w="1051560">
                  <a:extLst>
                    <a:ext uri="{9D8B030D-6E8A-4147-A177-3AD203B41FA5}">
                      <a16:colId xmlns:a16="http://schemas.microsoft.com/office/drawing/2014/main" val="2815579291"/>
                    </a:ext>
                  </a:extLst>
                </a:gridCol>
                <a:gridCol w="1051560">
                  <a:extLst>
                    <a:ext uri="{9D8B030D-6E8A-4147-A177-3AD203B41FA5}">
                      <a16:colId xmlns:a16="http://schemas.microsoft.com/office/drawing/2014/main" val="832114922"/>
                    </a:ext>
                  </a:extLst>
                </a:gridCol>
                <a:gridCol w="1051560">
                  <a:extLst>
                    <a:ext uri="{9D8B030D-6E8A-4147-A177-3AD203B41FA5}">
                      <a16:colId xmlns:a16="http://schemas.microsoft.com/office/drawing/2014/main" val="998104200"/>
                    </a:ext>
                  </a:extLst>
                </a:gridCol>
              </a:tblGrid>
              <a:tr h="555625">
                <a:tc>
                  <a:txBody>
                    <a:bodyPr/>
                    <a:lstStyle/>
                    <a:p>
                      <a:r>
                        <a:rPr lang="en-US" dirty="0"/>
                        <a:t>March 27th</a:t>
                      </a:r>
                    </a:p>
                  </a:txBody>
                  <a:tcPr/>
                </a:tc>
                <a:tc>
                  <a:txBody>
                    <a:bodyPr/>
                    <a:lstStyle/>
                    <a:p>
                      <a:r>
                        <a:rPr lang="en-US" dirty="0"/>
                        <a:t>March 3</a:t>
                      </a:r>
                      <a:r>
                        <a:rPr lang="en-US" baseline="30000" dirty="0"/>
                        <a:t>rd</a:t>
                      </a:r>
                      <a:r>
                        <a:rPr lang="en-US" dirty="0"/>
                        <a:t> till March 27th</a:t>
                      </a:r>
                    </a:p>
                  </a:txBody>
                  <a:tcPr/>
                </a:tc>
                <a:tc>
                  <a:txBody>
                    <a:bodyPr/>
                    <a:lstStyle/>
                    <a:p>
                      <a:r>
                        <a:rPr lang="en-US" dirty="0"/>
                        <a:t>March 29</a:t>
                      </a:r>
                      <a:r>
                        <a:rPr lang="en-US" baseline="30000" dirty="0"/>
                        <a:t>th</a:t>
                      </a:r>
                      <a:r>
                        <a:rPr lang="en-US" dirty="0"/>
                        <a:t> till May 26th</a:t>
                      </a:r>
                      <a:r>
                        <a:rPr lang="en-US" baseline="30000" dirty="0"/>
                        <a:t>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12913261"/>
                  </a:ext>
                </a:extLst>
              </a:tr>
              <a:tr h="370840">
                <a:tc>
                  <a:txBody>
                    <a:bodyPr/>
                    <a:lstStyle/>
                    <a:p>
                      <a:r>
                        <a:rPr lang="en-US" dirty="0"/>
                        <a:t>Due Date for Task 2</a:t>
                      </a:r>
                    </a:p>
                  </a:txBody>
                  <a:tcPr/>
                </a:tc>
                <a:tc>
                  <a:txBody>
                    <a:bodyPr/>
                    <a:lstStyle/>
                    <a:p>
                      <a:r>
                        <a:rPr lang="en-US" dirty="0"/>
                        <a:t>Due date for script</a:t>
                      </a:r>
                    </a:p>
                  </a:txBody>
                  <a:tcPr/>
                </a:tc>
                <a:tc>
                  <a:txBody>
                    <a:bodyPr/>
                    <a:lstStyle/>
                    <a:p>
                      <a:r>
                        <a:rPr lang="en-US" dirty="0"/>
                        <a:t>Production stage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3898132"/>
                  </a:ext>
                </a:extLst>
              </a:tr>
              <a:tr h="5950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4517543"/>
                  </a:ext>
                </a:extLst>
              </a:tr>
            </a:tbl>
          </a:graphicData>
        </a:graphic>
      </p:graphicFrame>
      <p:graphicFrame>
        <p:nvGraphicFramePr>
          <p:cNvPr id="5" name="Table 4">
            <a:extLst>
              <a:ext uri="{FF2B5EF4-FFF2-40B4-BE49-F238E27FC236}">
                <a16:creationId xmlns:a16="http://schemas.microsoft.com/office/drawing/2014/main" id="{1AFFB054-7DF5-D1A9-543C-CEA0739AC9D0}"/>
              </a:ext>
            </a:extLst>
          </p:cNvPr>
          <p:cNvGraphicFramePr>
            <a:graphicFrameLocks/>
          </p:cNvGraphicFramePr>
          <p:nvPr>
            <p:extLst>
              <p:ext uri="{D42A27DB-BD31-4B8C-83A1-F6EECF244321}">
                <p14:modId xmlns:p14="http://schemas.microsoft.com/office/powerpoint/2010/main" val="883030673"/>
              </p:ext>
            </p:extLst>
          </p:nvPr>
        </p:nvGraphicFramePr>
        <p:xfrm>
          <a:off x="767408" y="3964366"/>
          <a:ext cx="10515600" cy="247396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061751148"/>
                    </a:ext>
                  </a:extLst>
                </a:gridCol>
                <a:gridCol w="1051560">
                  <a:extLst>
                    <a:ext uri="{9D8B030D-6E8A-4147-A177-3AD203B41FA5}">
                      <a16:colId xmlns:a16="http://schemas.microsoft.com/office/drawing/2014/main" val="400796272"/>
                    </a:ext>
                  </a:extLst>
                </a:gridCol>
                <a:gridCol w="1051560">
                  <a:extLst>
                    <a:ext uri="{9D8B030D-6E8A-4147-A177-3AD203B41FA5}">
                      <a16:colId xmlns:a16="http://schemas.microsoft.com/office/drawing/2014/main" val="512604976"/>
                    </a:ext>
                  </a:extLst>
                </a:gridCol>
                <a:gridCol w="1051560">
                  <a:extLst>
                    <a:ext uri="{9D8B030D-6E8A-4147-A177-3AD203B41FA5}">
                      <a16:colId xmlns:a16="http://schemas.microsoft.com/office/drawing/2014/main" val="1365128558"/>
                    </a:ext>
                  </a:extLst>
                </a:gridCol>
                <a:gridCol w="1051560">
                  <a:extLst>
                    <a:ext uri="{9D8B030D-6E8A-4147-A177-3AD203B41FA5}">
                      <a16:colId xmlns:a16="http://schemas.microsoft.com/office/drawing/2014/main" val="3739903557"/>
                    </a:ext>
                  </a:extLst>
                </a:gridCol>
                <a:gridCol w="1051560">
                  <a:extLst>
                    <a:ext uri="{9D8B030D-6E8A-4147-A177-3AD203B41FA5}">
                      <a16:colId xmlns:a16="http://schemas.microsoft.com/office/drawing/2014/main" val="1392918779"/>
                    </a:ext>
                  </a:extLst>
                </a:gridCol>
                <a:gridCol w="1051560">
                  <a:extLst>
                    <a:ext uri="{9D8B030D-6E8A-4147-A177-3AD203B41FA5}">
                      <a16:colId xmlns:a16="http://schemas.microsoft.com/office/drawing/2014/main" val="1629844031"/>
                    </a:ext>
                  </a:extLst>
                </a:gridCol>
                <a:gridCol w="1051560">
                  <a:extLst>
                    <a:ext uri="{9D8B030D-6E8A-4147-A177-3AD203B41FA5}">
                      <a16:colId xmlns:a16="http://schemas.microsoft.com/office/drawing/2014/main" val="2815579291"/>
                    </a:ext>
                  </a:extLst>
                </a:gridCol>
                <a:gridCol w="1051560">
                  <a:extLst>
                    <a:ext uri="{9D8B030D-6E8A-4147-A177-3AD203B41FA5}">
                      <a16:colId xmlns:a16="http://schemas.microsoft.com/office/drawing/2014/main" val="832114922"/>
                    </a:ext>
                  </a:extLst>
                </a:gridCol>
                <a:gridCol w="1051560">
                  <a:extLst>
                    <a:ext uri="{9D8B030D-6E8A-4147-A177-3AD203B41FA5}">
                      <a16:colId xmlns:a16="http://schemas.microsoft.com/office/drawing/2014/main" val="998104200"/>
                    </a:ext>
                  </a:extLst>
                </a:gridCol>
              </a:tblGrid>
              <a:tr h="555625">
                <a:tc>
                  <a:txBody>
                    <a:bodyPr/>
                    <a:lstStyle/>
                    <a:p>
                      <a:r>
                        <a:rPr lang="en-US" dirty="0"/>
                        <a:t>March 27th</a:t>
                      </a:r>
                    </a:p>
                  </a:txBody>
                  <a:tcPr/>
                </a:tc>
                <a:tc>
                  <a:txBody>
                    <a:bodyPr/>
                    <a:lstStyle/>
                    <a:p>
                      <a:r>
                        <a:rPr lang="en-US" dirty="0"/>
                        <a:t>March 27</a:t>
                      </a:r>
                      <a:r>
                        <a:rPr lang="en-US" baseline="30000" dirty="0"/>
                        <a:t>th</a:t>
                      </a:r>
                      <a:endParaRPr lang="en-US" dirty="0"/>
                    </a:p>
                  </a:txBody>
                  <a:tcPr/>
                </a:tc>
                <a:tc>
                  <a:txBody>
                    <a:bodyPr/>
                    <a:lstStyle/>
                    <a:p>
                      <a:r>
                        <a:rPr lang="en-US" dirty="0"/>
                        <a:t>March 29</a:t>
                      </a:r>
                      <a:r>
                        <a:rPr lang="en-US" baseline="30000" dirty="0"/>
                        <a:t>th</a:t>
                      </a:r>
                      <a:r>
                        <a:rPr lang="en-US" dirty="0"/>
                        <a:t> till 14</a:t>
                      </a:r>
                      <a:r>
                        <a:rPr lang="en-US" baseline="30000" dirty="0"/>
                        <a:t>th</a:t>
                      </a:r>
                      <a:r>
                        <a:rPr lang="en-US" dirty="0"/>
                        <a:t> of April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12913261"/>
                  </a:ext>
                </a:extLst>
              </a:tr>
              <a:tr h="370840">
                <a:tc>
                  <a:txBody>
                    <a:bodyPr/>
                    <a:lstStyle/>
                    <a:p>
                      <a:r>
                        <a:rPr lang="en-US" dirty="0"/>
                        <a:t>Due Date for Task 2</a:t>
                      </a:r>
                    </a:p>
                  </a:txBody>
                  <a:tcPr/>
                </a:tc>
                <a:tc>
                  <a:txBody>
                    <a:bodyPr/>
                    <a:lstStyle/>
                    <a:p>
                      <a:r>
                        <a:rPr lang="en-US" dirty="0"/>
                        <a:t>Due Date For Script.</a:t>
                      </a:r>
                    </a:p>
                  </a:txBody>
                  <a:tcPr/>
                </a:tc>
                <a:tc>
                  <a:txBody>
                    <a:bodyPr/>
                    <a:lstStyle/>
                    <a:p>
                      <a:r>
                        <a:rPr lang="en-US" dirty="0"/>
                        <a:t>Production stage.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389813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4517543"/>
                  </a:ext>
                </a:extLst>
              </a:tr>
            </a:tbl>
          </a:graphicData>
        </a:graphic>
      </p:graphicFrame>
    </p:spTree>
    <p:extLst>
      <p:ext uri="{BB962C8B-B14F-4D97-AF65-F5344CB8AC3E}">
        <p14:creationId xmlns:p14="http://schemas.microsoft.com/office/powerpoint/2010/main" val="253399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35EA-BEA8-A7AD-1B7C-24400F665037}"/>
              </a:ext>
            </a:extLst>
          </p:cNvPr>
          <p:cNvSpPr>
            <a:spLocks noGrp="1"/>
          </p:cNvSpPr>
          <p:nvPr>
            <p:ph type="title"/>
          </p:nvPr>
        </p:nvSpPr>
        <p:spPr/>
        <p:txBody>
          <a:bodyPr/>
          <a:lstStyle/>
          <a:p>
            <a:r>
              <a:rPr lang="en-US" dirty="0">
                <a:solidFill>
                  <a:schemeClr val="bg1"/>
                </a:solidFill>
              </a:rPr>
              <a:t>Health and Safety</a:t>
            </a:r>
          </a:p>
        </p:txBody>
      </p:sp>
      <p:sp>
        <p:nvSpPr>
          <p:cNvPr id="3" name="Content Placeholder 2">
            <a:extLst>
              <a:ext uri="{FF2B5EF4-FFF2-40B4-BE49-F238E27FC236}">
                <a16:creationId xmlns:a16="http://schemas.microsoft.com/office/drawing/2014/main" id="{4A2A8E2B-EC39-5A1E-B613-BC7DBE5A32E3}"/>
              </a:ext>
            </a:extLst>
          </p:cNvPr>
          <p:cNvSpPr>
            <a:spLocks noGrp="1"/>
          </p:cNvSpPr>
          <p:nvPr>
            <p:ph idx="1"/>
          </p:nvPr>
        </p:nvSpPr>
        <p:spPr>
          <a:xfrm>
            <a:off x="455428" y="1255380"/>
            <a:ext cx="10515600" cy="605687"/>
          </a:xfrm>
        </p:spPr>
        <p:txBody>
          <a:bodyPr>
            <a:normAutofit/>
          </a:bodyPr>
          <a:lstStyle/>
          <a:p>
            <a:r>
              <a:rPr lang="en-US" sz="2000" dirty="0">
                <a:solidFill>
                  <a:schemeClr val="bg1"/>
                </a:solidFill>
              </a:rPr>
              <a:t>All the instructions will  be told by the floor manager to the cast and crew to keep them safe.</a:t>
            </a:r>
          </a:p>
          <a:p>
            <a:endParaRPr lang="en-US" sz="2000" dirty="0">
              <a:solidFill>
                <a:schemeClr val="bg1"/>
              </a:solidFill>
            </a:endParaRPr>
          </a:p>
          <a:p>
            <a:pPr marL="0" indent="0">
              <a:buNone/>
            </a:pPr>
            <a:endParaRPr lang="en-US" sz="2000" dirty="0">
              <a:solidFill>
                <a:schemeClr val="bg1"/>
              </a:solidFill>
            </a:endParaRPr>
          </a:p>
          <a:p>
            <a:endParaRPr lang="en-US" sz="2000" dirty="0">
              <a:solidFill>
                <a:schemeClr val="bg1"/>
              </a:solidFill>
            </a:endParaRPr>
          </a:p>
        </p:txBody>
      </p:sp>
      <p:graphicFrame>
        <p:nvGraphicFramePr>
          <p:cNvPr id="7" name="Table 6">
            <a:extLst>
              <a:ext uri="{FF2B5EF4-FFF2-40B4-BE49-F238E27FC236}">
                <a16:creationId xmlns:a16="http://schemas.microsoft.com/office/drawing/2014/main" id="{082A10C6-D558-7C15-47A3-D8F1B1D3C46E}"/>
              </a:ext>
            </a:extLst>
          </p:cNvPr>
          <p:cNvGraphicFramePr>
            <a:graphicFrameLocks noGrp="1"/>
          </p:cNvGraphicFramePr>
          <p:nvPr>
            <p:extLst>
              <p:ext uri="{D42A27DB-BD31-4B8C-83A1-F6EECF244321}">
                <p14:modId xmlns:p14="http://schemas.microsoft.com/office/powerpoint/2010/main" val="1721836328"/>
              </p:ext>
            </p:extLst>
          </p:nvPr>
        </p:nvGraphicFramePr>
        <p:xfrm>
          <a:off x="455428" y="1761830"/>
          <a:ext cx="8620108" cy="2898139"/>
        </p:xfrm>
        <a:graphic>
          <a:graphicData uri="http://schemas.openxmlformats.org/drawingml/2006/table">
            <a:tbl>
              <a:tblPr/>
              <a:tblGrid>
                <a:gridCol w="2022918">
                  <a:extLst>
                    <a:ext uri="{9D8B030D-6E8A-4147-A177-3AD203B41FA5}">
                      <a16:colId xmlns:a16="http://schemas.microsoft.com/office/drawing/2014/main" val="2670185655"/>
                    </a:ext>
                  </a:extLst>
                </a:gridCol>
                <a:gridCol w="1940350">
                  <a:extLst>
                    <a:ext uri="{9D8B030D-6E8A-4147-A177-3AD203B41FA5}">
                      <a16:colId xmlns:a16="http://schemas.microsoft.com/office/drawing/2014/main" val="73759623"/>
                    </a:ext>
                  </a:extLst>
                </a:gridCol>
                <a:gridCol w="4656840">
                  <a:extLst>
                    <a:ext uri="{9D8B030D-6E8A-4147-A177-3AD203B41FA5}">
                      <a16:colId xmlns:a16="http://schemas.microsoft.com/office/drawing/2014/main" val="995011094"/>
                    </a:ext>
                  </a:extLst>
                </a:gridCol>
              </a:tblGrid>
              <a:tr h="685315">
                <a:tc>
                  <a:txBody>
                    <a:bodyPr/>
                    <a:lstStyle/>
                    <a:p>
                      <a:pPr fontAlgn="ctr"/>
                      <a:endParaRPr lang="en-GB" sz="1600" dirty="0">
                        <a:effectLst/>
                      </a:endParaRPr>
                    </a:p>
                    <a:p>
                      <a:pPr algn="ctr" rtl="0" fontAlgn="base"/>
                      <a:r>
                        <a:rPr lang="en-GB" sz="1000" b="1" i="0" dirty="0">
                          <a:solidFill>
                            <a:srgbClr val="000000"/>
                          </a:solidFill>
                          <a:effectLst/>
                          <a:latin typeface="Arial" panose="020B0604020202020204" pitchFamily="34" charset="0"/>
                        </a:rPr>
                        <a:t>Hazard </a:t>
                      </a:r>
                      <a:r>
                        <a:rPr lang="en-GB" sz="1000" b="0" i="0" dirty="0">
                          <a:solidFill>
                            <a:srgbClr val="000000"/>
                          </a:solidFill>
                          <a:effectLst/>
                          <a:latin typeface="Arial" panose="020B0604020202020204" pitchFamily="34" charset="0"/>
                        </a:rPr>
                        <a:t> </a:t>
                      </a:r>
                      <a:endParaRPr lang="en-GB" sz="1600" b="0" i="0" dirty="0">
                        <a:solidFill>
                          <a:srgbClr val="000000"/>
                        </a:solidFill>
                        <a:effectLst/>
                      </a:endParaRPr>
                    </a:p>
                  </a:txBody>
                  <a:tcPr marL="79265" marR="79265" marT="39633" marB="396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algn="ctr" fontAlgn="ctr"/>
                      <a:endParaRPr lang="en-GB" sz="1600" dirty="0">
                        <a:effectLst/>
                      </a:endParaRPr>
                    </a:p>
                    <a:p>
                      <a:pPr algn="ctr" rtl="0" fontAlgn="base"/>
                      <a:r>
                        <a:rPr lang="en-GB" sz="1000" b="1" i="0" dirty="0">
                          <a:solidFill>
                            <a:srgbClr val="000000"/>
                          </a:solidFill>
                          <a:effectLst/>
                          <a:latin typeface="Arial" panose="020B0604020202020204" pitchFamily="34" charset="0"/>
                        </a:rPr>
                        <a:t>Risk</a:t>
                      </a:r>
                      <a:r>
                        <a:rPr lang="en-GB" sz="1000" b="0" i="0" dirty="0">
                          <a:solidFill>
                            <a:srgbClr val="000000"/>
                          </a:solidFill>
                          <a:effectLst/>
                          <a:latin typeface="Arial" panose="020B0604020202020204" pitchFamily="34" charset="0"/>
                        </a:rPr>
                        <a:t> </a:t>
                      </a:r>
                      <a:endParaRPr lang="en-GB" sz="1600" b="0" i="0" dirty="0">
                        <a:solidFill>
                          <a:srgbClr val="000000"/>
                        </a:solidFill>
                        <a:effectLst/>
                      </a:endParaRPr>
                    </a:p>
                  </a:txBody>
                  <a:tcPr marL="79265" marR="79265" marT="39633" marB="396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algn="ctr" fontAlgn="ctr"/>
                      <a:endParaRPr lang="en-GB" sz="1600" dirty="0">
                        <a:effectLst/>
                      </a:endParaRPr>
                    </a:p>
                    <a:p>
                      <a:pPr algn="ctr" rtl="0" fontAlgn="base"/>
                      <a:r>
                        <a:rPr lang="en-GB" sz="1000" b="1" i="0" dirty="0">
                          <a:solidFill>
                            <a:srgbClr val="000000"/>
                          </a:solidFill>
                          <a:effectLst/>
                          <a:latin typeface="Arial" panose="020B0604020202020204" pitchFamily="34" charset="0"/>
                        </a:rPr>
                        <a:t>Action taken to mitigate risk</a:t>
                      </a:r>
                      <a:r>
                        <a:rPr lang="en-GB" sz="1000" b="0" i="0" dirty="0">
                          <a:solidFill>
                            <a:srgbClr val="000000"/>
                          </a:solidFill>
                          <a:effectLst/>
                          <a:latin typeface="Arial" panose="020B0604020202020204" pitchFamily="34" charset="0"/>
                        </a:rPr>
                        <a:t> </a:t>
                      </a:r>
                      <a:endParaRPr lang="en-GB" sz="1600" b="0" i="0" dirty="0">
                        <a:solidFill>
                          <a:srgbClr val="000000"/>
                        </a:solidFill>
                        <a:effectLst/>
                      </a:endParaRPr>
                    </a:p>
                  </a:txBody>
                  <a:tcPr marL="79265" marR="79265" marT="39633" marB="39633"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extLst>
                  <a:ext uri="{0D108BD9-81ED-4DB2-BD59-A6C34878D82A}">
                    <a16:rowId xmlns:a16="http://schemas.microsoft.com/office/drawing/2014/main" val="2675981994"/>
                  </a:ext>
                </a:extLst>
              </a:tr>
              <a:tr h="759626">
                <a:tc>
                  <a:txBody>
                    <a:bodyPr/>
                    <a:lstStyle/>
                    <a:p>
                      <a:pPr fontAlgn="t"/>
                      <a:endParaRPr lang="en-GB" sz="1600" dirty="0">
                        <a:effectLst/>
                      </a:endParaRPr>
                    </a:p>
                    <a:p>
                      <a:pPr algn="l" rtl="0" fontAlgn="base"/>
                      <a:r>
                        <a:rPr lang="en-GB" sz="1000" b="1" i="0" dirty="0">
                          <a:solidFill>
                            <a:srgbClr val="000000"/>
                          </a:solidFill>
                          <a:effectLst/>
                          <a:latin typeface="Calibri" panose="020F0502020204030204" pitchFamily="34" charset="0"/>
                        </a:rPr>
                        <a:t>Cars </a:t>
                      </a:r>
                      <a:r>
                        <a:rPr lang="en-GB" sz="1000" b="0" i="0" dirty="0">
                          <a:solidFill>
                            <a:srgbClr val="000000"/>
                          </a:solidFill>
                          <a:effectLst/>
                          <a:latin typeface="Calibri" panose="020F0502020204030204" pitchFamily="34" charset="0"/>
                        </a:rPr>
                        <a:t> </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fontAlgn="t"/>
                      <a:endParaRPr lang="en-GB" sz="1600" dirty="0">
                        <a:effectLst/>
                      </a:endParaRPr>
                    </a:p>
                    <a:p>
                      <a:pPr algn="l" rtl="0" fontAlgn="base"/>
                      <a:r>
                        <a:rPr lang="en-GB" sz="1000" b="0" i="0" dirty="0">
                          <a:solidFill>
                            <a:srgbClr val="000000"/>
                          </a:solidFill>
                          <a:effectLst/>
                          <a:latin typeface="Arial Bold"/>
                        </a:rPr>
                        <a:t>Getting hit by a car  </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fontAlgn="t"/>
                      <a:endParaRPr lang="en-GB" sz="1600" dirty="0">
                        <a:effectLst/>
                      </a:endParaRPr>
                    </a:p>
                    <a:p>
                      <a:pPr algn="l" rtl="0" fontAlgn="base"/>
                      <a:r>
                        <a:rPr lang="en-GB" sz="1000" b="0" i="0" dirty="0">
                          <a:solidFill>
                            <a:srgbClr val="000000"/>
                          </a:solidFill>
                          <a:effectLst/>
                          <a:latin typeface="Calibri" panose="020F0502020204030204" pitchFamily="34" charset="0"/>
                        </a:rPr>
                        <a:t>Watch your surroundings and be careful.  </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extLst>
                  <a:ext uri="{0D108BD9-81ED-4DB2-BD59-A6C34878D82A}">
                    <a16:rowId xmlns:a16="http://schemas.microsoft.com/office/drawing/2014/main" val="102849066"/>
                  </a:ext>
                </a:extLst>
              </a:tr>
              <a:tr h="726599">
                <a:tc>
                  <a:txBody>
                    <a:bodyPr/>
                    <a:lstStyle/>
                    <a:p>
                      <a:pPr fontAlgn="t"/>
                      <a:endParaRPr lang="en-GB" sz="1600" dirty="0">
                        <a:effectLst/>
                      </a:endParaRPr>
                    </a:p>
                    <a:p>
                      <a:pPr algn="l" rtl="0" fontAlgn="base"/>
                      <a:r>
                        <a:rPr lang="en-GB" sz="1000" b="1" i="0" dirty="0">
                          <a:solidFill>
                            <a:srgbClr val="000000"/>
                          </a:solidFill>
                          <a:effectLst/>
                          <a:latin typeface="Calibri" panose="020F0502020204030204" pitchFamily="34" charset="0"/>
                        </a:rPr>
                        <a:t>Construction Wires </a:t>
                      </a:r>
                      <a:r>
                        <a:rPr lang="en-GB" sz="1000" b="0" i="0" dirty="0">
                          <a:solidFill>
                            <a:srgbClr val="000000"/>
                          </a:solidFill>
                          <a:effectLst/>
                          <a:latin typeface="Calibri" panose="020F0502020204030204" pitchFamily="34" charset="0"/>
                        </a:rPr>
                        <a:t> </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fontAlgn="t"/>
                      <a:endParaRPr lang="en-GB" sz="1600" dirty="0">
                        <a:effectLst/>
                      </a:endParaRPr>
                    </a:p>
                    <a:p>
                      <a:pPr algn="l" rtl="0" fontAlgn="base"/>
                      <a:r>
                        <a:rPr lang="en-GB" sz="1000" b="0" i="0" dirty="0">
                          <a:solidFill>
                            <a:srgbClr val="000000"/>
                          </a:solidFill>
                          <a:effectLst/>
                          <a:latin typeface="Arial Bold"/>
                        </a:rPr>
                        <a:t>Tripping over them  </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fontAlgn="t"/>
                      <a:endParaRPr lang="en-GB" sz="1600">
                        <a:effectLst/>
                      </a:endParaRPr>
                    </a:p>
                    <a:p>
                      <a:pPr algn="l" rtl="0" fontAlgn="base"/>
                      <a:r>
                        <a:rPr lang="en-GB" sz="1000" b="0" i="0">
                          <a:solidFill>
                            <a:srgbClr val="000000"/>
                          </a:solidFill>
                          <a:effectLst/>
                          <a:latin typeface="Calibri" panose="020F0502020204030204" pitchFamily="34" charset="0"/>
                        </a:rPr>
                        <a:t>Look out for where your walking round  </a:t>
                      </a:r>
                      <a:endParaRPr lang="en-GB" sz="1600" b="0" i="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extLst>
                  <a:ext uri="{0D108BD9-81ED-4DB2-BD59-A6C34878D82A}">
                    <a16:rowId xmlns:a16="http://schemas.microsoft.com/office/drawing/2014/main" val="4108901816"/>
                  </a:ext>
                </a:extLst>
              </a:tr>
              <a:tr h="726599">
                <a:tc>
                  <a:txBody>
                    <a:bodyPr/>
                    <a:lstStyle/>
                    <a:p>
                      <a:pPr fontAlgn="t"/>
                      <a:endParaRPr lang="en-GB" sz="1600" dirty="0">
                        <a:effectLst/>
                      </a:endParaRPr>
                    </a:p>
                    <a:p>
                      <a:pPr algn="l" rtl="0" fontAlgn="base"/>
                      <a:r>
                        <a:rPr lang="en-GB" sz="1000" b="0" i="0" dirty="0">
                          <a:solidFill>
                            <a:srgbClr val="000000"/>
                          </a:solidFill>
                          <a:effectLst/>
                          <a:latin typeface="Calibri" panose="020F0502020204030204" pitchFamily="34" charset="0"/>
                        </a:rPr>
                        <a:t> Camera 3</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algn="l" rtl="0" fontAlgn="base"/>
                      <a:r>
                        <a:rPr lang="en-GB" sz="1000" b="0" i="0" dirty="0">
                          <a:solidFill>
                            <a:srgbClr val="000000"/>
                          </a:solidFill>
                          <a:effectLst/>
                          <a:latin typeface="Arial Bold"/>
                        </a:rPr>
                        <a:t>if you are holding that and put your hand inn the gap you will get hurt.</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tc>
                  <a:txBody>
                    <a:bodyPr/>
                    <a:lstStyle/>
                    <a:p>
                      <a:pPr fontAlgn="t"/>
                      <a:r>
                        <a:rPr lang="en-GB" sz="1000" dirty="0">
                          <a:effectLst/>
                        </a:rPr>
                        <a:t>Avoiding having your hand in the gap.</a:t>
                      </a:r>
                    </a:p>
                    <a:p>
                      <a:pPr algn="l" rtl="0" fontAlgn="base"/>
                      <a:r>
                        <a:rPr lang="en-GB" sz="1000" b="0" i="0" dirty="0">
                          <a:solidFill>
                            <a:srgbClr val="000000"/>
                          </a:solidFill>
                          <a:effectLst/>
                          <a:latin typeface="Calibri" panose="020F0502020204030204" pitchFamily="34" charset="0"/>
                        </a:rPr>
                        <a:t> </a:t>
                      </a:r>
                      <a:endParaRPr lang="en-GB" sz="1600" b="0" i="0" dirty="0">
                        <a:solidFill>
                          <a:srgbClr val="000000"/>
                        </a:solidFill>
                        <a:effectLst/>
                      </a:endParaRPr>
                    </a:p>
                  </a:txBody>
                  <a:tcPr marL="79265" marR="79265" marT="39633" marB="39633">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alpha val="85870"/>
                      </a:schemeClr>
                    </a:solidFill>
                  </a:tcPr>
                </a:tc>
                <a:extLst>
                  <a:ext uri="{0D108BD9-81ED-4DB2-BD59-A6C34878D82A}">
                    <a16:rowId xmlns:a16="http://schemas.microsoft.com/office/drawing/2014/main" val="3510653559"/>
                  </a:ext>
                </a:extLst>
              </a:tr>
            </a:tbl>
          </a:graphicData>
        </a:graphic>
      </p:graphicFrame>
    </p:spTree>
    <p:extLst>
      <p:ext uri="{BB962C8B-B14F-4D97-AF65-F5344CB8AC3E}">
        <p14:creationId xmlns:p14="http://schemas.microsoft.com/office/powerpoint/2010/main" val="4133678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7CBFB-F2CA-9189-8482-51DF62303E41}"/>
              </a:ext>
            </a:extLst>
          </p:cNvPr>
          <p:cNvSpPr>
            <a:spLocks noGrp="1"/>
          </p:cNvSpPr>
          <p:nvPr>
            <p:ph idx="1"/>
          </p:nvPr>
        </p:nvSpPr>
        <p:spPr>
          <a:xfrm>
            <a:off x="0" y="0"/>
            <a:ext cx="12192000" cy="6865087"/>
          </a:xfrm>
          <a:blipFill>
            <a:blip r:embed="rId2"/>
            <a:stretch>
              <a:fillRect/>
            </a:stretch>
          </a:blipFill>
        </p:spPr>
        <p:txBody>
          <a:bodyPr/>
          <a:lstStyle/>
          <a:p>
            <a:pPr marL="0" indent="0">
              <a:buNone/>
            </a:pPr>
            <a:endParaRPr lang="en-US" dirty="0"/>
          </a:p>
        </p:txBody>
      </p:sp>
    </p:spTree>
    <p:extLst>
      <p:ext uri="{BB962C8B-B14F-4D97-AF65-F5344CB8AC3E}">
        <p14:creationId xmlns:p14="http://schemas.microsoft.com/office/powerpoint/2010/main" val="2758621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236</TotalTime>
  <Words>441</Words>
  <Application>Microsoft Macintosh PowerPoint</Application>
  <PresentationFormat>Widescreen</PresentationFormat>
  <Paragraphs>64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Bold</vt:lpstr>
      <vt:lpstr>Calibri</vt:lpstr>
      <vt:lpstr>Calibri Light</vt:lpstr>
      <vt:lpstr>Office Theme</vt:lpstr>
      <vt:lpstr>Final Project by Omar Ali Hassan </vt:lpstr>
      <vt:lpstr>PowerPoint Presentation</vt:lpstr>
      <vt:lpstr>Context.</vt:lpstr>
      <vt:lpstr>My idea</vt:lpstr>
      <vt:lpstr>Target Audience.</vt:lpstr>
      <vt:lpstr>Equipment</vt:lpstr>
      <vt:lpstr>Timeline</vt:lpstr>
      <vt:lpstr>Health and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Ali Hassan (Student)</dc:creator>
  <cp:lastModifiedBy>Microsoft Office User</cp:lastModifiedBy>
  <cp:revision>32</cp:revision>
  <dcterms:created xsi:type="dcterms:W3CDTF">2023-03-01T11:21:37Z</dcterms:created>
  <dcterms:modified xsi:type="dcterms:W3CDTF">2023-03-02T14:48:39Z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563c6a-300f-4098-af31-1ce1e953b556_Enabled">
    <vt:lpwstr>true</vt:lpwstr>
  </property>
  <property fmtid="{D5CDD505-2E9C-101B-9397-08002B2CF9AE}" pid="3" name="MSIP_Label_d8563c6a-300f-4098-af31-1ce1e953b556_SetDate">
    <vt:lpwstr>2023-03-02T10:18:53Z</vt:lpwstr>
  </property>
  <property fmtid="{D5CDD505-2E9C-101B-9397-08002B2CF9AE}" pid="4" name="MSIP_Label_d8563c6a-300f-4098-af31-1ce1e953b556_Method">
    <vt:lpwstr>Standard</vt:lpwstr>
  </property>
  <property fmtid="{D5CDD505-2E9C-101B-9397-08002B2CF9AE}" pid="5" name="MSIP_Label_d8563c6a-300f-4098-af31-1ce1e953b556_Name">
    <vt:lpwstr>d8563c6a-300f-4098-af31-1ce1e953b556</vt:lpwstr>
  </property>
  <property fmtid="{D5CDD505-2E9C-101B-9397-08002B2CF9AE}" pid="6" name="MSIP_Label_d8563c6a-300f-4098-af31-1ce1e953b556_SiteId">
    <vt:lpwstr>7bb100ec-e732-4118-95a0-fc3858eb3a5e</vt:lpwstr>
  </property>
  <property fmtid="{D5CDD505-2E9C-101B-9397-08002B2CF9AE}" pid="7" name="MSIP_Label_d8563c6a-300f-4098-af31-1ce1e953b556_ActionId">
    <vt:lpwstr>0cc962ee-2bc6-424f-886a-352086b00e4b</vt:lpwstr>
  </property>
  <property fmtid="{D5CDD505-2E9C-101B-9397-08002B2CF9AE}" pid="8" name="MSIP_Label_d8563c6a-300f-4098-af31-1ce1e953b556_ContentBits">
    <vt:lpwstr>0</vt:lpwstr>
  </property>
</Properties>
</file>