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notesMasterIdLst>
    <p:notesMasterId r:id="rId19"/>
  </p:notesMasterIdLst>
  <p:sldIdLst>
    <p:sldId id="284" r:id="rId2"/>
    <p:sldId id="285" r:id="rId3"/>
    <p:sldId id="263" r:id="rId4"/>
    <p:sldId id="257" r:id="rId5"/>
    <p:sldId id="265" r:id="rId6"/>
    <p:sldId id="271" r:id="rId7"/>
    <p:sldId id="272" r:id="rId8"/>
    <p:sldId id="282" r:id="rId9"/>
    <p:sldId id="283" r:id="rId10"/>
    <p:sldId id="264" r:id="rId11"/>
    <p:sldId id="266" r:id="rId12"/>
    <p:sldId id="269" r:id="rId13"/>
    <p:sldId id="274" r:id="rId14"/>
    <p:sldId id="276" r:id="rId15"/>
    <p:sldId id="275" r:id="rId16"/>
    <p:sldId id="287" r:id="rId17"/>
    <p:sldId id="288" r:id="rId18"/>
  </p:sldIdLst>
  <p:sldSz cx="12192000" cy="6858000"/>
  <p:notesSz cx="6858000" cy="9144000"/>
  <p:embeddedFontLst>
    <p:embeddedFont>
      <p:font typeface="Arial Nova Light" panose="020F0302020204030204" pitchFamily="34" charset="0"/>
      <p:regular r:id="rId20"/>
      <p:italic r:id="rId21"/>
    </p:embeddedFont>
    <p:embeddedFont>
      <p:font typeface="Helvetica Neue" panose="02000503000000020004" pitchFamily="2" charset="0"/>
      <p:regular r:id="rId22"/>
      <p:bold r:id="rId23"/>
      <p:italic r:id="rId24"/>
      <p:boldItalic r:id="rId25"/>
    </p:embeddedFont>
    <p:embeddedFont>
      <p:font typeface="Montserrat" pitchFamily="2" charset="77"/>
      <p:regular r:id="rId26"/>
      <p:bold r:id="rId27"/>
      <p:italic r:id="rId28"/>
      <p:boldItalic r:id="rId29"/>
    </p:embeddedFont>
    <p:embeddedFont>
      <p:font typeface="Montserrat ExtraBold" panose="020F0502020204030204" pitchFamily="34" charset="0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52" autoAdjust="0"/>
    <p:restoredTop sz="97831"/>
  </p:normalViewPr>
  <p:slideViewPr>
    <p:cSldViewPr snapToGrid="0">
      <p:cViewPr varScale="1">
        <p:scale>
          <a:sx n="194" d="100"/>
          <a:sy n="194" d="100"/>
        </p:scale>
        <p:origin x="97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CEE80-E36C-B543-A91D-515CB300BA7C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87C87-928D-F14A-9282-3B5EBFA4B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0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C59D4-155A-9D9B-41C6-7643566F2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143E14-25C5-35E9-4138-2930FDBF34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28AF40-7F0D-6EC0-E3AC-52A069ECF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283D1-8F1D-85F5-ED10-A898B0F2FD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87C87-928D-F14A-9282-3B5EBFA4BD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1984E-BE7B-9F8A-6545-9845ABBF4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9B1074-6A05-C635-C5C5-460D6F978B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6D7EF5-50D6-1C7D-5C85-8F96D66D4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184CA-2D13-4F81-EED1-B92EF1B32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87C87-928D-F14A-9282-3B5EBFA4BD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86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87C87-928D-F14A-9282-3B5EBFA4BD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6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87C87-928D-F14A-9282-3B5EBFA4BD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95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87C87-928D-F14A-9282-3B5EBFA4BD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97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87C87-928D-F14A-9282-3B5EBFA4BD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89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87C87-928D-F14A-9282-3B5EBFA4BD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41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46061-3382-DCD2-ECEE-E4D4515EE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D57D01-7CE8-D98D-D74E-C787BA15E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BAE2BD-4A9A-4386-B2DF-58C39CAFA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F12CF-609A-601D-C8A4-AD6F2C41A4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87C87-928D-F14A-9282-3B5EBFA4BD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6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C218-5B99-164F-AA2B-09E081812B0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B42A-21F0-AD42-823E-CEF4B8A5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4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C218-5B99-164F-AA2B-09E081812B0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B42A-21F0-AD42-823E-CEF4B8A5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C218-5B99-164F-AA2B-09E081812B0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B42A-21F0-AD42-823E-CEF4B8A5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1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C218-5B99-164F-AA2B-09E081812B0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B42A-21F0-AD42-823E-CEF4B8A5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C218-5B99-164F-AA2B-09E081812B0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B42A-21F0-AD42-823E-CEF4B8A5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7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C218-5B99-164F-AA2B-09E081812B0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B42A-21F0-AD42-823E-CEF4B8A5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9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C218-5B99-164F-AA2B-09E081812B0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B42A-21F0-AD42-823E-CEF4B8A5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6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C218-5B99-164F-AA2B-09E081812B0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B42A-21F0-AD42-823E-CEF4B8A5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3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C218-5B99-164F-AA2B-09E081812B0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B42A-21F0-AD42-823E-CEF4B8A5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0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C218-5B99-164F-AA2B-09E081812B0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B42A-21F0-AD42-823E-CEF4B8A5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4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C218-5B99-164F-AA2B-09E081812B0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B42A-21F0-AD42-823E-CEF4B8A5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8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8C218-5B99-164F-AA2B-09E081812B0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B42A-21F0-AD42-823E-CEF4B8A5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56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7154E-183D-A191-33E4-9FDD8B2DE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A8FDF-427D-F9C9-7139-BE95DEC9A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20620"/>
            <a:ext cx="10515600" cy="15883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Montserrat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 National Science &amp; Media Museum</a:t>
            </a:r>
            <a:br>
              <a:rPr lang="en-US" dirty="0">
                <a:latin typeface="Montserrat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en-US" b="1" i="1" dirty="0">
                <a:latin typeface="Montserrat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Marketing Strategy Proposal</a:t>
            </a:r>
            <a:br>
              <a:rPr lang="en-US" b="1" dirty="0">
                <a:latin typeface="Montserrat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br>
              <a:rPr lang="en-US" dirty="0">
                <a:latin typeface="Montserrat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Montserrat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Presentation Created By Harley Kavailauskas</a:t>
            </a:r>
          </a:p>
          <a:p>
            <a:pPr marL="0" indent="0" algn="ctr">
              <a:buNone/>
            </a:pPr>
            <a:endParaRPr lang="en-US" dirty="0">
              <a:latin typeface="Montserrat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5F074A-7C65-E321-21FC-7F6373396965}"/>
              </a:ext>
            </a:extLst>
          </p:cNvPr>
          <p:cNvGrpSpPr/>
          <p:nvPr/>
        </p:nvGrpSpPr>
        <p:grpSpPr>
          <a:xfrm>
            <a:off x="2832795" y="720000"/>
            <a:ext cx="6526410" cy="3565210"/>
            <a:chOff x="2824570" y="720000"/>
            <a:chExt cx="6526410" cy="3565210"/>
          </a:xfrm>
          <a:effectLst/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88FBB8E-0767-F313-08B7-98C3167183E6}"/>
                </a:ext>
              </a:extLst>
            </p:cNvPr>
            <p:cNvSpPr/>
            <p:nvPr/>
          </p:nvSpPr>
          <p:spPr>
            <a:xfrm>
              <a:off x="2824570" y="720000"/>
              <a:ext cx="3563560" cy="3565210"/>
            </a:xfrm>
            <a:prstGeom prst="ellipse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526CB2CE-743C-A4EB-B940-38312E958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4670" y="1930401"/>
              <a:ext cx="2123360" cy="1144408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E05DCED-C892-FD10-DEAE-99367F5BA5C2}"/>
                </a:ext>
              </a:extLst>
            </p:cNvPr>
            <p:cNvSpPr/>
            <p:nvPr/>
          </p:nvSpPr>
          <p:spPr>
            <a:xfrm>
              <a:off x="5787420" y="720000"/>
              <a:ext cx="3563560" cy="3565210"/>
            </a:xfrm>
            <a:prstGeom prst="ellipse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39888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91341-87BA-5ABC-1C0A-63EBFCC3B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in black suit with a person's face in the dark&#10;&#10;Description automatically generated">
            <a:extLst>
              <a:ext uri="{FF2B5EF4-FFF2-40B4-BE49-F238E27FC236}">
                <a16:creationId xmlns:a16="http://schemas.microsoft.com/office/drawing/2014/main" id="{614B1010-07A1-00D5-A061-0F360E3E42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3A9561D-E9B2-BEED-92F2-D7B99C83DB9D}"/>
              </a:ext>
            </a:extLst>
          </p:cNvPr>
          <p:cNvGrpSpPr/>
          <p:nvPr/>
        </p:nvGrpSpPr>
        <p:grpSpPr>
          <a:xfrm>
            <a:off x="584205" y="2670758"/>
            <a:ext cx="10515600" cy="1516484"/>
            <a:chOff x="584205" y="3065417"/>
            <a:chExt cx="10515600" cy="1516484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2A14959B-F8A1-30EA-4163-8CFC9DC35676}"/>
                </a:ext>
              </a:extLst>
            </p:cNvPr>
            <p:cNvSpPr txBox="1">
              <a:spLocks/>
            </p:cNvSpPr>
            <p:nvPr/>
          </p:nvSpPr>
          <p:spPr>
            <a:xfrm>
              <a:off x="584205" y="3065417"/>
              <a:ext cx="10515600" cy="15164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7000"/>
                </a:lnSpc>
              </a:pPr>
              <a:r>
                <a:rPr lang="en-US" sz="6000" dirty="0">
                  <a:latin typeface="Montserrat ExtraBold" pitchFamily="2" charset="0"/>
                  <a:ea typeface="Helvetica Neue" panose="02000503000000020004" pitchFamily="2" charset="0"/>
                  <a:cs typeface="Helvetica" panose="020B0604020202020204" pitchFamily="34" charset="0"/>
                </a:rPr>
                <a:t>PROPOSAL</a:t>
              </a:r>
              <a:endParaRPr lang="en-US" sz="6000" dirty="0">
                <a:latin typeface="Montserrat ExtraBold" pitchFamily="2" charset="0"/>
                <a:cs typeface="Helvetica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05B029F-1EC9-D27B-E25A-E353AE7D8DBD}"/>
                </a:ext>
              </a:extLst>
            </p:cNvPr>
            <p:cNvSpPr txBox="1"/>
            <p:nvPr/>
          </p:nvSpPr>
          <p:spPr>
            <a:xfrm>
              <a:off x="610675" y="3117669"/>
              <a:ext cx="616088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tx2">
                      <a:lumMod val="25000"/>
                    </a:schemeClr>
                  </a:solidFill>
                  <a:latin typeface="Montserrat ExtraBold" pitchFamily="2" charset="0"/>
                  <a:ea typeface="Helvetica Neue" panose="02000503000000020004" pitchFamily="2" charset="0"/>
                  <a:cs typeface="Helvetica" panose="020B0604020202020204" pitchFamily="34" charset="0"/>
                </a:rPr>
                <a:t>MY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896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FB29C-AE67-8BE5-F863-5C590C7B2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D757E-27E9-6CE2-20B6-F0B5D0456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1160"/>
            <a:ext cx="10515600" cy="1295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Simply, my idea is an exhibition that gives users the opportunity to use </a:t>
            </a:r>
            <a:r>
              <a:rPr lang="en-US" i="1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Photogrammetry</a:t>
            </a:r>
            <a:r>
              <a:rPr lang="en-US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&amp; Possibly </a:t>
            </a:r>
            <a:r>
              <a:rPr lang="en-US" i="1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LIDAR</a:t>
            </a:r>
            <a:r>
              <a:rPr lang="en-US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to create a digital 3D model of themselves.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8F1938-EBAA-9253-0E6B-A0EB065883F6}"/>
              </a:ext>
            </a:extLst>
          </p:cNvPr>
          <p:cNvGrpSpPr/>
          <p:nvPr/>
        </p:nvGrpSpPr>
        <p:grpSpPr>
          <a:xfrm>
            <a:off x="4995333" y="6269565"/>
            <a:ext cx="2201334" cy="36000"/>
            <a:chOff x="4804833" y="6269565"/>
            <a:chExt cx="2201334" cy="36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57190D9-3008-C703-CB23-EC3CC9E6DAE0}"/>
                </a:ext>
              </a:extLst>
            </p:cNvPr>
            <p:cNvSpPr/>
            <p:nvPr/>
          </p:nvSpPr>
          <p:spPr>
            <a:xfrm>
              <a:off x="5185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E5C68CA-CB14-E7CD-36E7-1E795550567E}"/>
                </a:ext>
              </a:extLst>
            </p:cNvPr>
            <p:cNvSpPr/>
            <p:nvPr/>
          </p:nvSpPr>
          <p:spPr>
            <a:xfrm>
              <a:off x="5566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F9B5731-6FA3-A4F9-B87F-B87275ED30C1}"/>
                </a:ext>
              </a:extLst>
            </p:cNvPr>
            <p:cNvSpPr/>
            <p:nvPr/>
          </p:nvSpPr>
          <p:spPr>
            <a:xfrm>
              <a:off x="5947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57BCBC4-A6C2-571C-B719-1C6B0A190A33}"/>
                </a:ext>
              </a:extLst>
            </p:cNvPr>
            <p:cNvSpPr/>
            <p:nvPr/>
          </p:nvSpPr>
          <p:spPr>
            <a:xfrm>
              <a:off x="6328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B513CDD-83B6-B8CE-7A21-C77CDBF2126B}"/>
                </a:ext>
              </a:extLst>
            </p:cNvPr>
            <p:cNvSpPr/>
            <p:nvPr/>
          </p:nvSpPr>
          <p:spPr>
            <a:xfrm>
              <a:off x="6709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14CF7FB-D1E6-EFB1-5CC7-2177FE99FB5D}"/>
                </a:ext>
              </a:extLst>
            </p:cNvPr>
            <p:cNvSpPr/>
            <p:nvPr/>
          </p:nvSpPr>
          <p:spPr>
            <a:xfrm>
              <a:off x="4804833" y="6269565"/>
              <a:ext cx="296334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6406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FB29C-AE67-8BE5-F863-5C590C7B2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D757E-27E9-6CE2-20B6-F0B5D0456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3517"/>
            <a:ext cx="10515600" cy="17109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My proposal is in favor of </a:t>
            </a:r>
            <a:r>
              <a:rPr lang="en-US" i="1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Trend-</a:t>
            </a:r>
            <a:r>
              <a:rPr lang="en-US" i="1" dirty="0" err="1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Awares</a:t>
            </a:r>
            <a:r>
              <a:rPr lang="en-US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, they are active &amp; engaged consumers of culture. They like to discover new &amp; spectacular experiences, often encouraging their friends to join in. Attracted to big ideas that will have an impact on their lives.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1C69CC-F821-976F-3F54-729CC006B477}"/>
              </a:ext>
            </a:extLst>
          </p:cNvPr>
          <p:cNvGrpSpPr/>
          <p:nvPr/>
        </p:nvGrpSpPr>
        <p:grpSpPr>
          <a:xfrm>
            <a:off x="4995333" y="6269565"/>
            <a:ext cx="2201334" cy="36000"/>
            <a:chOff x="4804833" y="6269565"/>
            <a:chExt cx="2201334" cy="36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F5738D-1311-8429-8DE9-8199697D1111}"/>
                </a:ext>
              </a:extLst>
            </p:cNvPr>
            <p:cNvSpPr/>
            <p:nvPr/>
          </p:nvSpPr>
          <p:spPr>
            <a:xfrm>
              <a:off x="5185833" y="6269565"/>
              <a:ext cx="296334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9419862-2ED7-EA94-90A0-C4F3BB4B45E8}"/>
                </a:ext>
              </a:extLst>
            </p:cNvPr>
            <p:cNvSpPr/>
            <p:nvPr/>
          </p:nvSpPr>
          <p:spPr>
            <a:xfrm>
              <a:off x="5566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935638-729F-E04F-C730-AFD4D48616C8}"/>
                </a:ext>
              </a:extLst>
            </p:cNvPr>
            <p:cNvSpPr/>
            <p:nvPr/>
          </p:nvSpPr>
          <p:spPr>
            <a:xfrm>
              <a:off x="5947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91A5C88-317B-EEE3-09D3-6213DA701553}"/>
                </a:ext>
              </a:extLst>
            </p:cNvPr>
            <p:cNvSpPr/>
            <p:nvPr/>
          </p:nvSpPr>
          <p:spPr>
            <a:xfrm>
              <a:off x="6328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C557CB8-70B1-6B03-426F-D746D0CCD9D7}"/>
                </a:ext>
              </a:extLst>
            </p:cNvPr>
            <p:cNvSpPr/>
            <p:nvPr/>
          </p:nvSpPr>
          <p:spPr>
            <a:xfrm>
              <a:off x="6709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D37D701-1F08-BE31-0C5A-C68B660FB93B}"/>
                </a:ext>
              </a:extLst>
            </p:cNvPr>
            <p:cNvSpPr/>
            <p:nvPr/>
          </p:nvSpPr>
          <p:spPr>
            <a:xfrm>
              <a:off x="4804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65041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FB29C-AE67-8BE5-F863-5C590C7B2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D757E-27E9-6CE2-20B6-F0B5D0456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1077"/>
            <a:ext cx="10515600" cy="17758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Due to how expensive &amp; limited </a:t>
            </a:r>
            <a:r>
              <a:rPr lang="en-US" i="1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LIDAR &amp; Photogrammetry </a:t>
            </a:r>
            <a:r>
              <a:rPr lang="en-US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systems </a:t>
            </a:r>
            <a:r>
              <a:rPr lang="en-US" i="1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are, they’re not very accessible to the public. With this, filling in the gap by offering these services to the public is destined to attract many visitors.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C8DBA0-50E5-2EE3-F0C4-F136E2E5C085}"/>
              </a:ext>
            </a:extLst>
          </p:cNvPr>
          <p:cNvGrpSpPr/>
          <p:nvPr/>
        </p:nvGrpSpPr>
        <p:grpSpPr>
          <a:xfrm>
            <a:off x="4995333" y="6269565"/>
            <a:ext cx="2201334" cy="36000"/>
            <a:chOff x="4804833" y="6269565"/>
            <a:chExt cx="2201334" cy="36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51F9877-3C6E-1585-A8BE-2E67FE781BDB}"/>
                </a:ext>
              </a:extLst>
            </p:cNvPr>
            <p:cNvSpPr/>
            <p:nvPr/>
          </p:nvSpPr>
          <p:spPr>
            <a:xfrm>
              <a:off x="5185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1261F8E-1623-A428-2C04-67FBAE32C0BC}"/>
                </a:ext>
              </a:extLst>
            </p:cNvPr>
            <p:cNvSpPr/>
            <p:nvPr/>
          </p:nvSpPr>
          <p:spPr>
            <a:xfrm>
              <a:off x="5566833" y="6269565"/>
              <a:ext cx="296334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FB8C34-FC9E-15C6-706F-02BA3A1FF8EC}"/>
                </a:ext>
              </a:extLst>
            </p:cNvPr>
            <p:cNvSpPr/>
            <p:nvPr/>
          </p:nvSpPr>
          <p:spPr>
            <a:xfrm>
              <a:off x="5947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C18475F-3812-50DC-BE03-1C802A5CB155}"/>
                </a:ext>
              </a:extLst>
            </p:cNvPr>
            <p:cNvSpPr/>
            <p:nvPr/>
          </p:nvSpPr>
          <p:spPr>
            <a:xfrm>
              <a:off x="6328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2DE3272-A61D-88AF-F977-C4A1FA54FD32}"/>
                </a:ext>
              </a:extLst>
            </p:cNvPr>
            <p:cNvSpPr/>
            <p:nvPr/>
          </p:nvSpPr>
          <p:spPr>
            <a:xfrm>
              <a:off x="6709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2A6DB62-2E82-39ED-D413-0CDF9B1C3561}"/>
                </a:ext>
              </a:extLst>
            </p:cNvPr>
            <p:cNvSpPr/>
            <p:nvPr/>
          </p:nvSpPr>
          <p:spPr>
            <a:xfrm>
              <a:off x="4804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66197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FB29C-AE67-8BE5-F863-5C590C7B2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D757E-27E9-6CE2-20B6-F0B5D0456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2687"/>
            <a:ext cx="10515600" cy="16326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Not only is it just an experience, the </a:t>
            </a:r>
            <a:r>
              <a:rPr lang="en-GB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user will also</a:t>
            </a:r>
            <a:r>
              <a:rPr lang="en-US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be granted with a choice after the </a:t>
            </a:r>
            <a:r>
              <a:rPr lang="en-US" i="1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photogrammetry’s</a:t>
            </a:r>
            <a:r>
              <a:rPr lang="en-US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succession – they will be able to download a </a:t>
            </a:r>
            <a:r>
              <a:rPr lang="en-US" i="1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free digital 3D model </a:t>
            </a:r>
            <a:r>
              <a:rPr lang="en-US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or purchase a </a:t>
            </a:r>
            <a:r>
              <a:rPr lang="en-US" i="1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physical 3D model</a:t>
            </a:r>
            <a:r>
              <a:rPr lang="en-US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from the giftshop. 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F2E29F-1EB3-72EB-942F-22A60B77CA90}"/>
              </a:ext>
            </a:extLst>
          </p:cNvPr>
          <p:cNvGrpSpPr/>
          <p:nvPr/>
        </p:nvGrpSpPr>
        <p:grpSpPr>
          <a:xfrm>
            <a:off x="4995333" y="6269565"/>
            <a:ext cx="2201334" cy="36000"/>
            <a:chOff x="4804833" y="6269565"/>
            <a:chExt cx="2201334" cy="36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9CB03A-02AD-50D8-5098-070D1B741C5E}"/>
                </a:ext>
              </a:extLst>
            </p:cNvPr>
            <p:cNvSpPr/>
            <p:nvPr/>
          </p:nvSpPr>
          <p:spPr>
            <a:xfrm>
              <a:off x="5185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9ADFAB9-D438-6BBC-E21A-FD8851CECC07}"/>
                </a:ext>
              </a:extLst>
            </p:cNvPr>
            <p:cNvSpPr/>
            <p:nvPr/>
          </p:nvSpPr>
          <p:spPr>
            <a:xfrm>
              <a:off x="5566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9E491C4-06E3-C457-16A3-2D89D6604F8A}"/>
                </a:ext>
              </a:extLst>
            </p:cNvPr>
            <p:cNvSpPr/>
            <p:nvPr/>
          </p:nvSpPr>
          <p:spPr>
            <a:xfrm>
              <a:off x="5947833" y="6269565"/>
              <a:ext cx="296334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2A67C0-ED89-6D59-FB3E-E915742D41BB}"/>
                </a:ext>
              </a:extLst>
            </p:cNvPr>
            <p:cNvSpPr/>
            <p:nvPr/>
          </p:nvSpPr>
          <p:spPr>
            <a:xfrm>
              <a:off x="6328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743C24A-6E2F-F9C2-1F2A-11FDBF65E9F3}"/>
                </a:ext>
              </a:extLst>
            </p:cNvPr>
            <p:cNvSpPr/>
            <p:nvPr/>
          </p:nvSpPr>
          <p:spPr>
            <a:xfrm>
              <a:off x="6709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A206E2C-7502-550A-F6CA-8761D8CDBBCA}"/>
                </a:ext>
              </a:extLst>
            </p:cNvPr>
            <p:cNvSpPr/>
            <p:nvPr/>
          </p:nvSpPr>
          <p:spPr>
            <a:xfrm>
              <a:off x="4804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85740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FB29C-AE67-8BE5-F863-5C590C7B2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D757E-27E9-6CE2-20B6-F0B5D0456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5371"/>
            <a:ext cx="10515600" cy="1307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Visitors who came unaware of this technology will walk away having learnt the processes of </a:t>
            </a:r>
            <a:r>
              <a:rPr lang="en-US" i="1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LIDAR &amp; Photogrammetry </a:t>
            </a:r>
            <a:r>
              <a:rPr lang="en-US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via the usage of infographics or animated illustrations.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D2C581-93F7-AE69-78C7-C8789EF27D96}"/>
              </a:ext>
            </a:extLst>
          </p:cNvPr>
          <p:cNvGrpSpPr/>
          <p:nvPr/>
        </p:nvGrpSpPr>
        <p:grpSpPr>
          <a:xfrm>
            <a:off x="4995333" y="6269565"/>
            <a:ext cx="2201334" cy="36000"/>
            <a:chOff x="4804833" y="6269565"/>
            <a:chExt cx="2201334" cy="36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D616814-1E95-890F-4AE7-D5AE40017E06}"/>
                </a:ext>
              </a:extLst>
            </p:cNvPr>
            <p:cNvSpPr/>
            <p:nvPr/>
          </p:nvSpPr>
          <p:spPr>
            <a:xfrm>
              <a:off x="5185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8A98381-673D-242D-F36E-58DFAF375DFB}"/>
                </a:ext>
              </a:extLst>
            </p:cNvPr>
            <p:cNvSpPr/>
            <p:nvPr/>
          </p:nvSpPr>
          <p:spPr>
            <a:xfrm>
              <a:off x="5566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EB5285-F8E7-7111-EC2F-6D5A1E6F4FB5}"/>
                </a:ext>
              </a:extLst>
            </p:cNvPr>
            <p:cNvSpPr/>
            <p:nvPr/>
          </p:nvSpPr>
          <p:spPr>
            <a:xfrm>
              <a:off x="5947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1477663-2FD1-4F9C-8396-A515E0AC36C4}"/>
                </a:ext>
              </a:extLst>
            </p:cNvPr>
            <p:cNvSpPr/>
            <p:nvPr/>
          </p:nvSpPr>
          <p:spPr>
            <a:xfrm>
              <a:off x="6328833" y="6269565"/>
              <a:ext cx="296334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8C8699E-BF18-88F9-27BB-89407CD15BD9}"/>
                </a:ext>
              </a:extLst>
            </p:cNvPr>
            <p:cNvSpPr/>
            <p:nvPr/>
          </p:nvSpPr>
          <p:spPr>
            <a:xfrm>
              <a:off x="6709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87781C2-5B56-6B26-9511-2DF607E1DB76}"/>
                </a:ext>
              </a:extLst>
            </p:cNvPr>
            <p:cNvSpPr/>
            <p:nvPr/>
          </p:nvSpPr>
          <p:spPr>
            <a:xfrm>
              <a:off x="4804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90206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1F8AC-61BD-C317-FF23-BA04EEA0F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47624-D3BA-F2F8-2233-02A68D41B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8137"/>
            <a:ext cx="10515600" cy="1701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In the future I aim to show how the physical exhibition could look, with any major factors, including ergonomics. In all, attempting to bring an engaging, convenient &amp; functional experience to both user &amp; the museum.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702B37-12B6-B618-D9D5-91384AA895FA}"/>
              </a:ext>
            </a:extLst>
          </p:cNvPr>
          <p:cNvGrpSpPr/>
          <p:nvPr/>
        </p:nvGrpSpPr>
        <p:grpSpPr>
          <a:xfrm>
            <a:off x="4995333" y="6269565"/>
            <a:ext cx="2201334" cy="36000"/>
            <a:chOff x="4804833" y="6269565"/>
            <a:chExt cx="2201334" cy="36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8E3412-29BF-0C4F-540E-977A5A4536C5}"/>
                </a:ext>
              </a:extLst>
            </p:cNvPr>
            <p:cNvSpPr/>
            <p:nvPr/>
          </p:nvSpPr>
          <p:spPr>
            <a:xfrm>
              <a:off x="5185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74FEEE-5519-363D-8E3B-17D5330E3B93}"/>
                </a:ext>
              </a:extLst>
            </p:cNvPr>
            <p:cNvSpPr/>
            <p:nvPr/>
          </p:nvSpPr>
          <p:spPr>
            <a:xfrm>
              <a:off x="5566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499E8A-D507-182F-80DF-35AA87851C25}"/>
                </a:ext>
              </a:extLst>
            </p:cNvPr>
            <p:cNvSpPr/>
            <p:nvPr/>
          </p:nvSpPr>
          <p:spPr>
            <a:xfrm>
              <a:off x="5947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7EAE8C-2B6E-2F9F-DB91-E6CD3452073A}"/>
                </a:ext>
              </a:extLst>
            </p:cNvPr>
            <p:cNvSpPr/>
            <p:nvPr/>
          </p:nvSpPr>
          <p:spPr>
            <a:xfrm>
              <a:off x="6328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3C102F0-14EB-7277-0928-2B2580E7E978}"/>
                </a:ext>
              </a:extLst>
            </p:cNvPr>
            <p:cNvSpPr/>
            <p:nvPr/>
          </p:nvSpPr>
          <p:spPr>
            <a:xfrm>
              <a:off x="6709833" y="6269565"/>
              <a:ext cx="296334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50CD59E-FE63-1275-6890-047DE38CA2A1}"/>
                </a:ext>
              </a:extLst>
            </p:cNvPr>
            <p:cNvSpPr/>
            <p:nvPr/>
          </p:nvSpPr>
          <p:spPr>
            <a:xfrm>
              <a:off x="48048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25025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5843F-E764-8F1A-909E-9719A6A89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B9543-2582-F1BF-545A-80931BE36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20620"/>
            <a:ext cx="10515600" cy="15883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Montserrat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 National Science &amp; Media Museum</a:t>
            </a:r>
            <a:br>
              <a:rPr lang="en-US" dirty="0">
                <a:latin typeface="Montserrat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en-US" b="1" i="1" dirty="0">
                <a:latin typeface="Montserrat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Marketing Strategy Proposal</a:t>
            </a:r>
            <a:br>
              <a:rPr lang="en-US" b="1" dirty="0">
                <a:latin typeface="Montserrat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br>
              <a:rPr lang="en-US" dirty="0">
                <a:latin typeface="Montserrat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Montserrat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Presentation Created By Harley Kavailauskas</a:t>
            </a:r>
          </a:p>
          <a:p>
            <a:pPr marL="0" indent="0" algn="ctr">
              <a:buNone/>
            </a:pPr>
            <a:endParaRPr lang="en-US" dirty="0">
              <a:latin typeface="Montserrat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23F40E-CAED-9461-5E5C-B351EF4A5444}"/>
              </a:ext>
            </a:extLst>
          </p:cNvPr>
          <p:cNvGrpSpPr/>
          <p:nvPr/>
        </p:nvGrpSpPr>
        <p:grpSpPr>
          <a:xfrm>
            <a:off x="2832795" y="720000"/>
            <a:ext cx="6526410" cy="3565210"/>
            <a:chOff x="2824570" y="720000"/>
            <a:chExt cx="6526410" cy="3565210"/>
          </a:xfrm>
          <a:effectLst/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46CF60D-3449-75E2-25D0-01A49D60C344}"/>
                </a:ext>
              </a:extLst>
            </p:cNvPr>
            <p:cNvSpPr/>
            <p:nvPr/>
          </p:nvSpPr>
          <p:spPr>
            <a:xfrm>
              <a:off x="2824570" y="720000"/>
              <a:ext cx="3563560" cy="3565210"/>
            </a:xfrm>
            <a:prstGeom prst="ellipse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D86E80FF-03A0-F3C4-44F6-CA46514A4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4670" y="1930401"/>
              <a:ext cx="2123360" cy="1144408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87246D7-DD3A-B31B-B26F-06C0C8030A83}"/>
                </a:ext>
              </a:extLst>
            </p:cNvPr>
            <p:cNvSpPr/>
            <p:nvPr/>
          </p:nvSpPr>
          <p:spPr>
            <a:xfrm>
              <a:off x="5787420" y="720000"/>
              <a:ext cx="3563560" cy="3565210"/>
            </a:xfrm>
            <a:prstGeom prst="ellipse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71363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966D7-CE20-615C-412F-31943E2B9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A8D1F-CA74-E883-7772-187A5037C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7007"/>
            <a:ext cx="10515600" cy="14039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Montserrat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Let's Start With The Foundations Of My Proposal …</a:t>
            </a:r>
            <a:br>
              <a:rPr lang="en-US" dirty="0">
                <a:latin typeface="Helvetica Neue" panose="02000603040000090004" pitchFamily="2" charset="-52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en-US" sz="7500" b="1" dirty="0">
                <a:latin typeface="Montserrat ExtraBold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LIDAR </a:t>
            </a:r>
            <a:r>
              <a:rPr lang="en-US" sz="7500" b="1" dirty="0">
                <a:solidFill>
                  <a:schemeClr val="tx2">
                    <a:lumMod val="25000"/>
                  </a:schemeClr>
                </a:solidFill>
                <a:latin typeface="Montserrat ExtraBold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&amp;</a:t>
            </a:r>
            <a:r>
              <a:rPr lang="en-US" sz="7500" b="1" dirty="0">
                <a:latin typeface="Montserrat ExtraBold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PPMS</a:t>
            </a:r>
          </a:p>
        </p:txBody>
      </p:sp>
    </p:spTree>
    <p:extLst>
      <p:ext uri="{BB962C8B-B14F-4D97-AF65-F5344CB8AC3E}">
        <p14:creationId xmlns:p14="http://schemas.microsoft.com/office/powerpoint/2010/main" val="277363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amera&#10;&#10;Description automatically generated">
            <a:extLst>
              <a:ext uri="{FF2B5EF4-FFF2-40B4-BE49-F238E27FC236}">
                <a16:creationId xmlns:a16="http://schemas.microsoft.com/office/drawing/2014/main" id="{912894CE-6B1B-EC29-5132-8A44D6949A2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B4CEFC0-2EC9-2F85-FDD2-E8C445D9A5B4}"/>
              </a:ext>
            </a:extLst>
          </p:cNvPr>
          <p:cNvSpPr txBox="1">
            <a:spLocks/>
          </p:cNvSpPr>
          <p:nvPr/>
        </p:nvSpPr>
        <p:spPr>
          <a:xfrm>
            <a:off x="584200" y="2724783"/>
            <a:ext cx="10515600" cy="1680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6500" dirty="0">
                <a:latin typeface="Montserrat ExtraBold" pitchFamily="2" charset="0"/>
                <a:ea typeface="Helvetica Neue" panose="02000503000000020004" pitchFamily="2" charset="0"/>
                <a:cs typeface="Helvetica" panose="020B0604020202020204" pitchFamily="34" charset="0"/>
              </a:rPr>
              <a:t>LIDAR</a:t>
            </a:r>
            <a:r>
              <a:rPr lang="en-US" sz="6500" dirty="0">
                <a:solidFill>
                  <a:schemeClr val="tx2">
                    <a:lumMod val="25000"/>
                  </a:schemeClr>
                </a:solidFill>
                <a:latin typeface="Montserrat ExtraBold" pitchFamily="2" charset="0"/>
                <a:ea typeface="Helvetica Neue" panose="02000503000000020004" pitchFamily="2" charset="0"/>
                <a:cs typeface="Helvetica" panose="020B0604020202020204" pitchFamily="34" charset="0"/>
              </a:rPr>
              <a:t>&amp;</a:t>
            </a:r>
          </a:p>
          <a:p>
            <a:pPr>
              <a:lnSpc>
                <a:spcPct val="80000"/>
              </a:lnSpc>
            </a:pPr>
            <a:r>
              <a:rPr lang="en-US" sz="6500" dirty="0">
                <a:latin typeface="Montserrat ExtraBold" pitchFamily="2" charset="0"/>
                <a:ea typeface="Helvetica Neue" panose="02000503000000020004" pitchFamily="2" charset="0"/>
                <a:cs typeface="Helvetica" panose="020B0604020202020204" pitchFamily="34" charset="0"/>
              </a:rPr>
              <a:t>PPMS</a:t>
            </a:r>
            <a:r>
              <a:rPr lang="en-US" sz="6500" dirty="0">
                <a:solidFill>
                  <a:schemeClr val="tx2">
                    <a:lumMod val="25000"/>
                  </a:schemeClr>
                </a:solidFill>
                <a:latin typeface="Montserrat ExtraBold" pitchFamily="2" charset="0"/>
                <a:ea typeface="Helvetica Neue" panose="02000503000000020004" pitchFamily="2" charset="0"/>
                <a:cs typeface="Helvetica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9025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7AF29-F5F0-8AC3-C7CE-DAE0FC61C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953"/>
            <a:ext cx="10515600" cy="17880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LIDAR (Light Detection &amp; Range)</a:t>
            </a:r>
            <a:r>
              <a:rPr lang="en-US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is a system that gathers the necessary data to generate the accurate geometry of a subject. It works by mapping hundreds of dots onto an object, calculating how much time it takes for those dots to bounce back.</a:t>
            </a:r>
            <a:endParaRPr lang="en-US" dirty="0">
              <a:latin typeface="Helvetica Neue" panose="02000603040000090004" pitchFamily="2" charset="-52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512545-595E-A563-505B-A3028D2A5711}"/>
              </a:ext>
            </a:extLst>
          </p:cNvPr>
          <p:cNvGrpSpPr/>
          <p:nvPr/>
        </p:nvGrpSpPr>
        <p:grpSpPr>
          <a:xfrm>
            <a:off x="5185833" y="6269565"/>
            <a:ext cx="1820334" cy="36000"/>
            <a:chOff x="5376333" y="6269565"/>
            <a:chExt cx="1820334" cy="36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CCA7A5F-9DA5-FA57-D106-4193BDFEC0E9}"/>
                </a:ext>
              </a:extLst>
            </p:cNvPr>
            <p:cNvSpPr/>
            <p:nvPr/>
          </p:nvSpPr>
          <p:spPr>
            <a:xfrm>
              <a:off x="5376333" y="6269565"/>
              <a:ext cx="296334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A39922D-06DF-B7B4-77C2-6FD56F0D6AFF}"/>
                </a:ext>
              </a:extLst>
            </p:cNvPr>
            <p:cNvSpPr/>
            <p:nvPr/>
          </p:nvSpPr>
          <p:spPr>
            <a:xfrm>
              <a:off x="57573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AB121D-A89D-6F9D-812B-A99410291221}"/>
                </a:ext>
              </a:extLst>
            </p:cNvPr>
            <p:cNvSpPr/>
            <p:nvPr/>
          </p:nvSpPr>
          <p:spPr>
            <a:xfrm>
              <a:off x="61383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8E9B69-F200-D73B-4044-897E6F67B5D8}"/>
                </a:ext>
              </a:extLst>
            </p:cNvPr>
            <p:cNvSpPr/>
            <p:nvPr/>
          </p:nvSpPr>
          <p:spPr>
            <a:xfrm>
              <a:off x="65193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9B50C8-09CB-9956-A19A-00E03B528BF7}"/>
                </a:ext>
              </a:extLst>
            </p:cNvPr>
            <p:cNvSpPr/>
            <p:nvPr/>
          </p:nvSpPr>
          <p:spPr>
            <a:xfrm>
              <a:off x="69003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4907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49436-541B-B3A2-EE72-424138F26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4185A-2A43-A1F0-6DBF-DB03D8B1A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8241"/>
            <a:ext cx="10515600" cy="17015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PPMS (Photogrammetry) </a:t>
            </a:r>
            <a:r>
              <a:rPr lang="en-US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allows us to get a digital 3D model from multiple photos facing different angles of an object. This method heavily relies on an algorithm to analyze how light disperses across the object in said photos.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324F5D-E9E0-B068-0FB5-9040D51748A7}"/>
              </a:ext>
            </a:extLst>
          </p:cNvPr>
          <p:cNvGrpSpPr/>
          <p:nvPr/>
        </p:nvGrpSpPr>
        <p:grpSpPr>
          <a:xfrm>
            <a:off x="5185833" y="6269565"/>
            <a:ext cx="1820334" cy="36000"/>
            <a:chOff x="5376333" y="6269565"/>
            <a:chExt cx="1820334" cy="36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F5F78E-DCF5-B4DE-9998-5BBD3FB5D102}"/>
                </a:ext>
              </a:extLst>
            </p:cNvPr>
            <p:cNvSpPr/>
            <p:nvPr/>
          </p:nvSpPr>
          <p:spPr>
            <a:xfrm>
              <a:off x="53763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B4E911C-8C95-EE18-8793-823F8C2AB94E}"/>
                </a:ext>
              </a:extLst>
            </p:cNvPr>
            <p:cNvSpPr/>
            <p:nvPr/>
          </p:nvSpPr>
          <p:spPr>
            <a:xfrm>
              <a:off x="5757333" y="6269565"/>
              <a:ext cx="296334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C2FF5B-9C41-C421-4C1A-03AB371B84CD}"/>
                </a:ext>
              </a:extLst>
            </p:cNvPr>
            <p:cNvSpPr/>
            <p:nvPr/>
          </p:nvSpPr>
          <p:spPr>
            <a:xfrm>
              <a:off x="61383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9CAB2E-A4B1-19CC-C2C4-D16C5E7E2ABB}"/>
                </a:ext>
              </a:extLst>
            </p:cNvPr>
            <p:cNvSpPr/>
            <p:nvPr/>
          </p:nvSpPr>
          <p:spPr>
            <a:xfrm>
              <a:off x="65193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844CF2-E639-049A-95AE-C43431580EF7}"/>
                </a:ext>
              </a:extLst>
            </p:cNvPr>
            <p:cNvSpPr/>
            <p:nvPr/>
          </p:nvSpPr>
          <p:spPr>
            <a:xfrm>
              <a:off x="69003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930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49436-541B-B3A2-EE72-424138F26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4185A-2A43-A1F0-6DBF-DB03D8B1A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5168"/>
            <a:ext cx="10515600" cy="1247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LIDAR</a:t>
            </a:r>
            <a:r>
              <a:rPr lang="en-US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is typically used as hardware in a bigger system, whilst </a:t>
            </a:r>
            <a:r>
              <a:rPr lang="en-US" i="1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Photogrammetry</a:t>
            </a:r>
            <a:r>
              <a:rPr lang="en-US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is typically software only used for generating 3D models based on photographs.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BE9E6B0-94B7-6F99-2DF0-0BF88E2BAD30}"/>
              </a:ext>
            </a:extLst>
          </p:cNvPr>
          <p:cNvGrpSpPr/>
          <p:nvPr/>
        </p:nvGrpSpPr>
        <p:grpSpPr>
          <a:xfrm>
            <a:off x="5185833" y="6269565"/>
            <a:ext cx="1820334" cy="36000"/>
            <a:chOff x="5376333" y="6269565"/>
            <a:chExt cx="1820334" cy="36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AE9CF7-EB54-6994-5E6D-0D3AF79D3755}"/>
                </a:ext>
              </a:extLst>
            </p:cNvPr>
            <p:cNvSpPr/>
            <p:nvPr/>
          </p:nvSpPr>
          <p:spPr>
            <a:xfrm>
              <a:off x="53763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7167A9-8CB5-C48C-193D-BE8EFC754E04}"/>
                </a:ext>
              </a:extLst>
            </p:cNvPr>
            <p:cNvSpPr/>
            <p:nvPr/>
          </p:nvSpPr>
          <p:spPr>
            <a:xfrm>
              <a:off x="57573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9573A-D4A5-05B4-CE7A-C3B9B8B48880}"/>
                </a:ext>
              </a:extLst>
            </p:cNvPr>
            <p:cNvSpPr/>
            <p:nvPr/>
          </p:nvSpPr>
          <p:spPr>
            <a:xfrm>
              <a:off x="6138333" y="6269565"/>
              <a:ext cx="296334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D6E5F2-0C18-057F-1E21-33D35B408681}"/>
                </a:ext>
              </a:extLst>
            </p:cNvPr>
            <p:cNvSpPr/>
            <p:nvPr/>
          </p:nvSpPr>
          <p:spPr>
            <a:xfrm>
              <a:off x="65193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54B220-E07C-5B6E-E3B4-D77BF4AE1C9D}"/>
                </a:ext>
              </a:extLst>
            </p:cNvPr>
            <p:cNvSpPr/>
            <p:nvPr/>
          </p:nvSpPr>
          <p:spPr>
            <a:xfrm>
              <a:off x="69003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77420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49436-541B-B3A2-EE72-424138F26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4185A-2A43-A1F0-6DBF-DB03D8B1A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5966"/>
            <a:ext cx="10515600" cy="1766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LIDAR</a:t>
            </a:r>
            <a:r>
              <a:rPr lang="en-US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is used in cars such as Tesla for automated driving, it is also used for parking assistance in a wide variety of other cars. </a:t>
            </a:r>
            <a:r>
              <a:rPr lang="en-US" i="1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Photogrammetry</a:t>
            </a:r>
            <a:r>
              <a:rPr lang="en-US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has been used to create props &amp; elements within films &amp; video games.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44D0EF-7FBF-A98F-7239-D3D6C57FBD93}"/>
              </a:ext>
            </a:extLst>
          </p:cNvPr>
          <p:cNvGrpSpPr/>
          <p:nvPr/>
        </p:nvGrpSpPr>
        <p:grpSpPr>
          <a:xfrm>
            <a:off x="5185833" y="6269565"/>
            <a:ext cx="1820334" cy="36000"/>
            <a:chOff x="5376333" y="6269565"/>
            <a:chExt cx="1820334" cy="36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AFDD83-D326-0E23-F39B-9BA2714F5235}"/>
                </a:ext>
              </a:extLst>
            </p:cNvPr>
            <p:cNvSpPr/>
            <p:nvPr/>
          </p:nvSpPr>
          <p:spPr>
            <a:xfrm>
              <a:off x="53763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DA621E-26B5-8AF3-91CA-012C7F5EB77D}"/>
                </a:ext>
              </a:extLst>
            </p:cNvPr>
            <p:cNvSpPr/>
            <p:nvPr/>
          </p:nvSpPr>
          <p:spPr>
            <a:xfrm>
              <a:off x="57573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A78370-5F9E-C7D7-31C4-CB2A39D126BD}"/>
                </a:ext>
              </a:extLst>
            </p:cNvPr>
            <p:cNvSpPr/>
            <p:nvPr/>
          </p:nvSpPr>
          <p:spPr>
            <a:xfrm>
              <a:off x="61383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96E8C5-1FD6-D213-01C7-9FA77BD655C1}"/>
                </a:ext>
              </a:extLst>
            </p:cNvPr>
            <p:cNvSpPr/>
            <p:nvPr/>
          </p:nvSpPr>
          <p:spPr>
            <a:xfrm>
              <a:off x="6519333" y="6269565"/>
              <a:ext cx="296334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95F3F-3A43-59B1-5D0A-B295968392CF}"/>
                </a:ext>
              </a:extLst>
            </p:cNvPr>
            <p:cNvSpPr/>
            <p:nvPr/>
          </p:nvSpPr>
          <p:spPr>
            <a:xfrm>
              <a:off x="69003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8569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2671C-0634-490C-09CE-65DDECF02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12469-9C24-5E88-514D-C61CE3866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69221"/>
            <a:ext cx="10515600" cy="919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Using </a:t>
            </a:r>
            <a:r>
              <a:rPr lang="en-US" i="1" dirty="0" err="1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PolyCam</a:t>
            </a:r>
            <a:r>
              <a:rPr lang="en-US" i="1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, </a:t>
            </a:r>
            <a:r>
              <a:rPr lang="en-US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 free app on my phone</a:t>
            </a:r>
            <a:r>
              <a:rPr lang="en-US" i="1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-</a:t>
            </a:r>
            <a:r>
              <a:rPr lang="en-US" dirty="0">
                <a:latin typeface="Arial Nova Light" panose="020B03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I was able to scan a few of my colleagues &amp; even myself!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D7FF70-CB83-3E96-1162-BB38B1EF70BA}"/>
              </a:ext>
            </a:extLst>
          </p:cNvPr>
          <p:cNvGrpSpPr/>
          <p:nvPr/>
        </p:nvGrpSpPr>
        <p:grpSpPr>
          <a:xfrm>
            <a:off x="5185833" y="6269565"/>
            <a:ext cx="1820334" cy="36000"/>
            <a:chOff x="5376333" y="6269565"/>
            <a:chExt cx="1820334" cy="36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6F975B-8450-2EA8-332D-DB1351730D8A}"/>
                </a:ext>
              </a:extLst>
            </p:cNvPr>
            <p:cNvSpPr/>
            <p:nvPr/>
          </p:nvSpPr>
          <p:spPr>
            <a:xfrm>
              <a:off x="53763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00EC6F-6E8C-D28C-66C9-AB70F851124F}"/>
                </a:ext>
              </a:extLst>
            </p:cNvPr>
            <p:cNvSpPr/>
            <p:nvPr/>
          </p:nvSpPr>
          <p:spPr>
            <a:xfrm>
              <a:off x="57573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878F3C-A281-3249-352C-AE8ADCE8CEDC}"/>
                </a:ext>
              </a:extLst>
            </p:cNvPr>
            <p:cNvSpPr/>
            <p:nvPr/>
          </p:nvSpPr>
          <p:spPr>
            <a:xfrm>
              <a:off x="61383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0ED2B9-162C-AECE-96A0-FBF142F53CFA}"/>
                </a:ext>
              </a:extLst>
            </p:cNvPr>
            <p:cNvSpPr/>
            <p:nvPr/>
          </p:nvSpPr>
          <p:spPr>
            <a:xfrm>
              <a:off x="6519333" y="6269565"/>
              <a:ext cx="296334" cy="360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3175AC-9D73-4DCC-0C74-E788F7AD15D5}"/>
                </a:ext>
              </a:extLst>
            </p:cNvPr>
            <p:cNvSpPr/>
            <p:nvPr/>
          </p:nvSpPr>
          <p:spPr>
            <a:xfrm>
              <a:off x="6900333" y="6269565"/>
              <a:ext cx="296334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385488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E463C-692F-CA0C-EF63-9C01F3FB2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with glasses and a badge on his neck&#10;&#10;Description automatically generated">
            <a:extLst>
              <a:ext uri="{FF2B5EF4-FFF2-40B4-BE49-F238E27FC236}">
                <a16:creationId xmlns:a16="http://schemas.microsoft.com/office/drawing/2014/main" id="{6A15F5C6-7259-6A25-028E-00823EE7A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3258" y="1117763"/>
            <a:ext cx="2158246" cy="4622464"/>
          </a:xfrm>
          <a:prstGeom prst="rect">
            <a:avLst/>
          </a:prstGeom>
          <a:ln>
            <a:noFill/>
          </a:ln>
          <a:effectLst>
            <a:glow rad="1016000">
              <a:schemeClr val="tx1">
                <a:alpha val="8000"/>
              </a:schemeClr>
            </a:glow>
          </a:effectLst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CC0B5B-EA70-005D-8A9A-432DB8B116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6469" y="719998"/>
            <a:ext cx="2503579" cy="5418003"/>
          </a:xfrm>
          <a:prstGeom prst="rect">
            <a:avLst/>
          </a:prstGeom>
          <a:effectLst>
            <a:glow rad="1016000">
              <a:schemeClr val="tx1">
                <a:alpha val="8000"/>
              </a:schemeClr>
            </a:glo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E1C2946-28FF-496D-4C0B-15A54CCEA6A3}"/>
              </a:ext>
            </a:extLst>
          </p:cNvPr>
          <p:cNvGrpSpPr/>
          <p:nvPr/>
        </p:nvGrpSpPr>
        <p:grpSpPr>
          <a:xfrm>
            <a:off x="2010496" y="1117763"/>
            <a:ext cx="2135974" cy="4622464"/>
            <a:chOff x="2010496" y="1117763"/>
            <a:chExt cx="2135974" cy="462246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D5ED661-DBBE-D020-DDFC-7EA7340FEF1F}"/>
                </a:ext>
              </a:extLst>
            </p:cNvPr>
            <p:cNvSpPr/>
            <p:nvPr/>
          </p:nvSpPr>
          <p:spPr>
            <a:xfrm>
              <a:off x="2010496" y="1117763"/>
              <a:ext cx="2135974" cy="4622464"/>
            </a:xfrm>
            <a:prstGeom prst="roundRect">
              <a:avLst>
                <a:gd name="adj" fmla="val 7593"/>
              </a:avLst>
            </a:prstGeom>
            <a:solidFill>
              <a:schemeClr val="tx1"/>
            </a:solidFill>
            <a:ln>
              <a:noFill/>
            </a:ln>
            <a:effectLst>
              <a:glow rad="1016000">
                <a:schemeClr val="tx2">
                  <a:alpha val="8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0" name="Picture 6" descr="Polycam adds 3DGS Features - Radiance Fields">
              <a:extLst>
                <a:ext uri="{FF2B5EF4-FFF2-40B4-BE49-F238E27FC236}">
                  <a16:creationId xmlns:a16="http://schemas.microsoft.com/office/drawing/2014/main" id="{33E673BB-0EF0-464D-C072-01A882A20C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93" t="32005" r="19370" b="31118"/>
            <a:stretch/>
          </p:blipFill>
          <p:spPr bwMode="auto">
            <a:xfrm>
              <a:off x="2324234" y="3136115"/>
              <a:ext cx="1499558" cy="585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4966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1098</TotalTime>
  <Words>469</Words>
  <Application>Microsoft Macintosh PowerPoint</Application>
  <PresentationFormat>Widescreen</PresentationFormat>
  <Paragraphs>26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 Light</vt:lpstr>
      <vt:lpstr>Helvetica Neue</vt:lpstr>
      <vt:lpstr>Arial</vt:lpstr>
      <vt:lpstr>Montserrat</vt:lpstr>
      <vt:lpstr>Montserrat ExtraBold</vt:lpstr>
      <vt:lpstr>Arial Nova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350</cp:revision>
  <dcterms:created xsi:type="dcterms:W3CDTF">2024-10-04T08:58:57Z</dcterms:created>
  <dcterms:modified xsi:type="dcterms:W3CDTF">2024-11-27T11:05:04Z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563c6a-300f-4098-af31-1ce1e953b556_Enabled">
    <vt:lpwstr>true</vt:lpwstr>
  </property>
  <property fmtid="{D5CDD505-2E9C-101B-9397-08002B2CF9AE}" pid="3" name="MSIP_Label_d8563c6a-300f-4098-af31-1ce1e953b556_SetDate">
    <vt:lpwstr>2024-11-18T21:56:38Z</vt:lpwstr>
  </property>
  <property fmtid="{D5CDD505-2E9C-101B-9397-08002B2CF9AE}" pid="4" name="MSIP_Label_d8563c6a-300f-4098-af31-1ce1e953b556_Method">
    <vt:lpwstr>Standard</vt:lpwstr>
  </property>
  <property fmtid="{D5CDD505-2E9C-101B-9397-08002B2CF9AE}" pid="5" name="MSIP_Label_d8563c6a-300f-4098-af31-1ce1e953b556_Name">
    <vt:lpwstr>d8563c6a-300f-4098-af31-1ce1e953b556</vt:lpwstr>
  </property>
  <property fmtid="{D5CDD505-2E9C-101B-9397-08002B2CF9AE}" pid="6" name="MSIP_Label_d8563c6a-300f-4098-af31-1ce1e953b556_SiteId">
    <vt:lpwstr>7bb100ec-e732-4118-95a0-fc3858eb3a5e</vt:lpwstr>
  </property>
  <property fmtid="{D5CDD505-2E9C-101B-9397-08002B2CF9AE}" pid="7" name="MSIP_Label_d8563c6a-300f-4098-af31-1ce1e953b556_ActionId">
    <vt:lpwstr>546cb8ee-90fa-4ef3-93a6-54b9c7804e42</vt:lpwstr>
  </property>
  <property fmtid="{D5CDD505-2E9C-101B-9397-08002B2CF9AE}" pid="8" name="MSIP_Label_d8563c6a-300f-4098-af31-1ce1e953b556_ContentBits">
    <vt:lpwstr>0</vt:lpwstr>
  </property>
</Properties>
</file>