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0" r:id="rId7"/>
    <p:sldId id="265" r:id="rId8"/>
    <p:sldId id="266" r:id="rId9"/>
    <p:sldId id="262" r:id="rId10"/>
    <p:sldId id="268" r:id="rId11"/>
    <p:sldId id="263" r:id="rId12"/>
    <p:sldId id="264" r:id="rId13"/>
    <p:sldId id="267" r:id="rId14"/>
    <p:sldId id="269" r:id="rId15"/>
    <p:sldId id="271" r:id="rId16"/>
    <p:sldId id="272" r:id="rId17"/>
    <p:sldId id="275" r:id="rId18"/>
    <p:sldId id="300" r:id="rId19"/>
    <p:sldId id="270" r:id="rId20"/>
    <p:sldId id="273" r:id="rId21"/>
    <p:sldId id="274"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9" r:id="rId36"/>
    <p:sldId id="301" r:id="rId37"/>
    <p:sldId id="322" r:id="rId38"/>
    <p:sldId id="302" r:id="rId39"/>
    <p:sldId id="323" r:id="rId40"/>
    <p:sldId id="303" r:id="rId41"/>
    <p:sldId id="324" r:id="rId42"/>
    <p:sldId id="304" r:id="rId43"/>
    <p:sldId id="325" r:id="rId44"/>
    <p:sldId id="305" r:id="rId45"/>
    <p:sldId id="278" r:id="rId46"/>
    <p:sldId id="276" r:id="rId47"/>
    <p:sldId id="277" r:id="rId48"/>
    <p:sldId id="279" r:id="rId49"/>
    <p:sldId id="293" r:id="rId50"/>
    <p:sldId id="294" r:id="rId51"/>
    <p:sldId id="295" r:id="rId52"/>
    <p:sldId id="296" r:id="rId53"/>
    <p:sldId id="297" r:id="rId54"/>
    <p:sldId id="298" r:id="rId55"/>
    <p:sldId id="329" r:id="rId56"/>
    <p:sldId id="331" r:id="rId57"/>
    <p:sldId id="330" r:id="rId58"/>
    <p:sldId id="306" r:id="rId59"/>
    <p:sldId id="307" r:id="rId60"/>
    <p:sldId id="308" r:id="rId61"/>
    <p:sldId id="312" r:id="rId62"/>
    <p:sldId id="326" r:id="rId63"/>
    <p:sldId id="309" r:id="rId64"/>
    <p:sldId id="310" r:id="rId65"/>
    <p:sldId id="313" r:id="rId66"/>
    <p:sldId id="314" r:id="rId67"/>
    <p:sldId id="311" r:id="rId68"/>
    <p:sldId id="327" r:id="rId69"/>
    <p:sldId id="315" r:id="rId70"/>
    <p:sldId id="316" r:id="rId71"/>
    <p:sldId id="317" r:id="rId72"/>
    <p:sldId id="318" r:id="rId73"/>
    <p:sldId id="319" r:id="rId74"/>
    <p:sldId id="320" r:id="rId75"/>
    <p:sldId id="328" r:id="rId76"/>
    <p:sldId id="321"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DEABFA-D202-41EB-A7A6-F211116975E4}" v="691" dt="2023-02-03T13:02:23.764"/>
    <p1510:client id="{F64AEB6A-D235-4C31-A4C9-2E84285C9CD8}" v="673" dt="2023-02-03T11:32:22.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7722DC-189F-4C5C-A38C-3CB25A5398FB}" type="doc">
      <dgm:prSet loTypeId="urn:diagrams.loki3.com/VaryingWidthList" loCatId="officeonline" qsTypeId="urn:microsoft.com/office/officeart/2005/8/quickstyle/simple1" qsCatId="simple" csTypeId="urn:microsoft.com/office/officeart/2005/8/colors/accent1_2" csCatId="accent1" phldr="1"/>
      <dgm:spPr/>
    </dgm:pt>
    <dgm:pt modelId="{CE51020E-1DF6-49C6-A620-B99D21D694C0}">
      <dgm:prSet phldrT="[Text]"/>
      <dgm:spPr>
        <a:solidFill>
          <a:schemeClr val="accent6"/>
        </a:solidFill>
      </dgm:spPr>
      <dgm:t>
        <a:bodyPr/>
        <a:lstStyle/>
        <a:p>
          <a:r>
            <a:rPr lang="en-GB" dirty="0"/>
            <a:t>Ideas and conversations</a:t>
          </a:r>
        </a:p>
      </dgm:t>
    </dgm:pt>
    <dgm:pt modelId="{17AE0B52-40C1-4A05-A56A-93931A71FE8B}" type="parTrans" cxnId="{456705FF-4F20-4E26-B0A5-6EC0957BD919}">
      <dgm:prSet/>
      <dgm:spPr/>
      <dgm:t>
        <a:bodyPr/>
        <a:lstStyle/>
        <a:p>
          <a:endParaRPr lang="en-GB"/>
        </a:p>
      </dgm:t>
    </dgm:pt>
    <dgm:pt modelId="{3F803CEC-13B3-458F-A6F9-121A429A0A9A}" type="sibTrans" cxnId="{456705FF-4F20-4E26-B0A5-6EC0957BD919}">
      <dgm:prSet/>
      <dgm:spPr/>
      <dgm:t>
        <a:bodyPr/>
        <a:lstStyle/>
        <a:p>
          <a:endParaRPr lang="en-GB"/>
        </a:p>
      </dgm:t>
    </dgm:pt>
    <dgm:pt modelId="{FDEB4B49-5CB1-4B47-ABD7-B31912A263C1}">
      <dgm:prSet phldrT="[Text]"/>
      <dgm:spPr>
        <a:solidFill>
          <a:schemeClr val="accent4">
            <a:lumMod val="75000"/>
          </a:schemeClr>
        </a:solidFill>
      </dgm:spPr>
      <dgm:t>
        <a:bodyPr/>
        <a:lstStyle/>
        <a:p>
          <a:r>
            <a:rPr lang="en-GB" dirty="0"/>
            <a:t>planning</a:t>
          </a:r>
        </a:p>
      </dgm:t>
    </dgm:pt>
    <dgm:pt modelId="{1AB59CA2-C6FA-4800-ABC1-3419CBAB705C}" type="parTrans" cxnId="{A636D557-C3B3-401A-A811-27DA08C587AE}">
      <dgm:prSet/>
      <dgm:spPr/>
      <dgm:t>
        <a:bodyPr/>
        <a:lstStyle/>
        <a:p>
          <a:endParaRPr lang="en-GB"/>
        </a:p>
      </dgm:t>
    </dgm:pt>
    <dgm:pt modelId="{DE5C448E-ED49-447D-80AF-425864653DA2}" type="sibTrans" cxnId="{A636D557-C3B3-401A-A811-27DA08C587AE}">
      <dgm:prSet/>
      <dgm:spPr/>
      <dgm:t>
        <a:bodyPr/>
        <a:lstStyle/>
        <a:p>
          <a:endParaRPr lang="en-GB"/>
        </a:p>
      </dgm:t>
    </dgm:pt>
    <dgm:pt modelId="{5FE3EC42-E2F5-4AC8-88AC-9748894F420E}">
      <dgm:prSet phldrT="[Text]"/>
      <dgm:spPr>
        <a:solidFill>
          <a:srgbClr val="FF0000"/>
        </a:solidFill>
      </dgm:spPr>
      <dgm:t>
        <a:bodyPr/>
        <a:lstStyle/>
        <a:p>
          <a:r>
            <a:rPr lang="en-GB" dirty="0"/>
            <a:t>Train strikes and script </a:t>
          </a:r>
        </a:p>
      </dgm:t>
    </dgm:pt>
    <dgm:pt modelId="{E9D3011A-72CA-451A-909A-E3E110319620}" type="parTrans" cxnId="{C44CDCE4-1F8C-4D77-B02F-00CA48232A36}">
      <dgm:prSet/>
      <dgm:spPr/>
      <dgm:t>
        <a:bodyPr/>
        <a:lstStyle/>
        <a:p>
          <a:endParaRPr lang="en-GB"/>
        </a:p>
      </dgm:t>
    </dgm:pt>
    <dgm:pt modelId="{ED626BC7-E8B6-496C-98CF-FDD341D71EF4}" type="sibTrans" cxnId="{C44CDCE4-1F8C-4D77-B02F-00CA48232A36}">
      <dgm:prSet/>
      <dgm:spPr/>
      <dgm:t>
        <a:bodyPr/>
        <a:lstStyle/>
        <a:p>
          <a:endParaRPr lang="en-GB"/>
        </a:p>
      </dgm:t>
    </dgm:pt>
    <dgm:pt modelId="{18AB4D07-5480-4084-B456-EFC54045A784}" type="pres">
      <dgm:prSet presAssocID="{507722DC-189F-4C5C-A38C-3CB25A5398FB}" presName="Name0" presStyleCnt="0">
        <dgm:presLayoutVars>
          <dgm:resizeHandles/>
        </dgm:presLayoutVars>
      </dgm:prSet>
      <dgm:spPr/>
    </dgm:pt>
    <dgm:pt modelId="{EAD213F7-527E-4755-B4E4-F3D14FEB3E15}" type="pres">
      <dgm:prSet presAssocID="{CE51020E-1DF6-49C6-A620-B99D21D694C0}" presName="text" presStyleLbl="node1" presStyleIdx="0" presStyleCnt="3" custLinFactNeighborY="35893">
        <dgm:presLayoutVars>
          <dgm:bulletEnabled val="1"/>
        </dgm:presLayoutVars>
      </dgm:prSet>
      <dgm:spPr/>
    </dgm:pt>
    <dgm:pt modelId="{FF549704-57E4-4464-958D-872993BEDA04}" type="pres">
      <dgm:prSet presAssocID="{3F803CEC-13B3-458F-A6F9-121A429A0A9A}" presName="space" presStyleCnt="0"/>
      <dgm:spPr/>
    </dgm:pt>
    <dgm:pt modelId="{AB3567FA-4897-456B-AD25-9F335B1EE006}" type="pres">
      <dgm:prSet presAssocID="{FDEB4B49-5CB1-4B47-ABD7-B31912A263C1}" presName="text" presStyleLbl="node1" presStyleIdx="1" presStyleCnt="3">
        <dgm:presLayoutVars>
          <dgm:bulletEnabled val="1"/>
        </dgm:presLayoutVars>
      </dgm:prSet>
      <dgm:spPr/>
    </dgm:pt>
    <dgm:pt modelId="{E6A33A2E-8B9B-4DC1-9006-B1DAD2654D1A}" type="pres">
      <dgm:prSet presAssocID="{DE5C448E-ED49-447D-80AF-425864653DA2}" presName="space" presStyleCnt="0"/>
      <dgm:spPr/>
    </dgm:pt>
    <dgm:pt modelId="{93CC121F-C8D6-4F04-AA39-CEF8AF373916}" type="pres">
      <dgm:prSet presAssocID="{5FE3EC42-E2F5-4AC8-88AC-9748894F420E}" presName="text" presStyleLbl="node1" presStyleIdx="2" presStyleCnt="3">
        <dgm:presLayoutVars>
          <dgm:bulletEnabled val="1"/>
        </dgm:presLayoutVars>
      </dgm:prSet>
      <dgm:spPr/>
    </dgm:pt>
  </dgm:ptLst>
  <dgm:cxnLst>
    <dgm:cxn modelId="{E6BD2417-3442-4131-A502-59D41D5B7E1C}" type="presOf" srcId="{507722DC-189F-4C5C-A38C-3CB25A5398FB}" destId="{18AB4D07-5480-4084-B456-EFC54045A784}" srcOrd="0" destOrd="0" presId="urn:diagrams.loki3.com/VaryingWidthList"/>
    <dgm:cxn modelId="{A636D557-C3B3-401A-A811-27DA08C587AE}" srcId="{507722DC-189F-4C5C-A38C-3CB25A5398FB}" destId="{FDEB4B49-5CB1-4B47-ABD7-B31912A263C1}" srcOrd="1" destOrd="0" parTransId="{1AB59CA2-C6FA-4800-ABC1-3419CBAB705C}" sibTransId="{DE5C448E-ED49-447D-80AF-425864653DA2}"/>
    <dgm:cxn modelId="{E612545A-CADA-4B93-9431-591C90EF5153}" type="presOf" srcId="{FDEB4B49-5CB1-4B47-ABD7-B31912A263C1}" destId="{AB3567FA-4897-456B-AD25-9F335B1EE006}" srcOrd="0" destOrd="0" presId="urn:diagrams.loki3.com/VaryingWidthList"/>
    <dgm:cxn modelId="{2D1778B3-C0B2-4701-9CAA-BE4940697E6E}" type="presOf" srcId="{CE51020E-1DF6-49C6-A620-B99D21D694C0}" destId="{EAD213F7-527E-4755-B4E4-F3D14FEB3E15}" srcOrd="0" destOrd="0" presId="urn:diagrams.loki3.com/VaryingWidthList"/>
    <dgm:cxn modelId="{C44CDCE4-1F8C-4D77-B02F-00CA48232A36}" srcId="{507722DC-189F-4C5C-A38C-3CB25A5398FB}" destId="{5FE3EC42-E2F5-4AC8-88AC-9748894F420E}" srcOrd="2" destOrd="0" parTransId="{E9D3011A-72CA-451A-909A-E3E110319620}" sibTransId="{ED626BC7-E8B6-496C-98CF-FDD341D71EF4}"/>
    <dgm:cxn modelId="{B393EAEE-6FA9-4010-B47E-BDDC430BD8EC}" type="presOf" srcId="{5FE3EC42-E2F5-4AC8-88AC-9748894F420E}" destId="{93CC121F-C8D6-4F04-AA39-CEF8AF373916}" srcOrd="0" destOrd="0" presId="urn:diagrams.loki3.com/VaryingWidthList"/>
    <dgm:cxn modelId="{456705FF-4F20-4E26-B0A5-6EC0957BD919}" srcId="{507722DC-189F-4C5C-A38C-3CB25A5398FB}" destId="{CE51020E-1DF6-49C6-A620-B99D21D694C0}" srcOrd="0" destOrd="0" parTransId="{17AE0B52-40C1-4A05-A56A-93931A71FE8B}" sibTransId="{3F803CEC-13B3-458F-A6F9-121A429A0A9A}"/>
    <dgm:cxn modelId="{9ED204B7-3AA0-4CF5-820C-C79FAF8D570B}" type="presParOf" srcId="{18AB4D07-5480-4084-B456-EFC54045A784}" destId="{EAD213F7-527E-4755-B4E4-F3D14FEB3E15}" srcOrd="0" destOrd="0" presId="urn:diagrams.loki3.com/VaryingWidthList"/>
    <dgm:cxn modelId="{E83E2E8E-E246-4F05-87A7-C430CF811B89}" type="presParOf" srcId="{18AB4D07-5480-4084-B456-EFC54045A784}" destId="{FF549704-57E4-4464-958D-872993BEDA04}" srcOrd="1" destOrd="0" presId="urn:diagrams.loki3.com/VaryingWidthList"/>
    <dgm:cxn modelId="{9E582C7C-82D3-4A28-8A23-F2824E188102}" type="presParOf" srcId="{18AB4D07-5480-4084-B456-EFC54045A784}" destId="{AB3567FA-4897-456B-AD25-9F335B1EE006}" srcOrd="2" destOrd="0" presId="urn:diagrams.loki3.com/VaryingWidthList"/>
    <dgm:cxn modelId="{7D4EBE8C-8760-4569-9E94-38712EDDD203}" type="presParOf" srcId="{18AB4D07-5480-4084-B456-EFC54045A784}" destId="{E6A33A2E-8B9B-4DC1-9006-B1DAD2654D1A}" srcOrd="3" destOrd="0" presId="urn:diagrams.loki3.com/VaryingWidthList"/>
    <dgm:cxn modelId="{C414C5A6-2B7F-48AD-B788-42CF11F32F21}" type="presParOf" srcId="{18AB4D07-5480-4084-B456-EFC54045A784}" destId="{93CC121F-C8D6-4F04-AA39-CEF8AF373916}"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213F7-527E-4755-B4E4-F3D14FEB3E15}">
      <dsp:nvSpPr>
        <dsp:cNvPr id="0" name=""/>
        <dsp:cNvSpPr/>
      </dsp:nvSpPr>
      <dsp:spPr>
        <a:xfrm>
          <a:off x="1043550" y="27290"/>
          <a:ext cx="8428500" cy="1402286"/>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r>
            <a:rPr lang="en-GB" sz="6500" kern="1200" dirty="0"/>
            <a:t>Ideas and conversations</a:t>
          </a:r>
        </a:p>
      </dsp:txBody>
      <dsp:txXfrm>
        <a:off x="1043550" y="27290"/>
        <a:ext cx="8428500" cy="1402286"/>
      </dsp:txXfrm>
    </dsp:sp>
    <dsp:sp modelId="{AB3567FA-4897-456B-AD25-9F335B1EE006}">
      <dsp:nvSpPr>
        <dsp:cNvPr id="0" name=""/>
        <dsp:cNvSpPr/>
      </dsp:nvSpPr>
      <dsp:spPr>
        <a:xfrm>
          <a:off x="3637800" y="1474525"/>
          <a:ext cx="3240000" cy="1402286"/>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r>
            <a:rPr lang="en-GB" sz="6500" kern="1200" dirty="0"/>
            <a:t>planning</a:t>
          </a:r>
        </a:p>
      </dsp:txBody>
      <dsp:txXfrm>
        <a:off x="3637800" y="1474525"/>
        <a:ext cx="3240000" cy="1402286"/>
      </dsp:txXfrm>
    </dsp:sp>
    <dsp:sp modelId="{93CC121F-C8D6-4F04-AA39-CEF8AF373916}">
      <dsp:nvSpPr>
        <dsp:cNvPr id="0" name=""/>
        <dsp:cNvSpPr/>
      </dsp:nvSpPr>
      <dsp:spPr>
        <a:xfrm>
          <a:off x="1297800" y="2946926"/>
          <a:ext cx="7920000" cy="1402286"/>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r>
            <a:rPr lang="en-GB" sz="6500" kern="1200" dirty="0"/>
            <a:t>Train strikes and script </a:t>
          </a:r>
        </a:p>
      </dsp:txBody>
      <dsp:txXfrm>
        <a:off x="1297800" y="2946926"/>
        <a:ext cx="7920000" cy="1402286"/>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D138-FF01-41CF-AB48-8C5DE37944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971D0BB-32B8-457D-B58F-7FA2CEAAD9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7242AE-6804-4675-9CD5-68F7A1D7D80B}"/>
              </a:ext>
            </a:extLst>
          </p:cNvPr>
          <p:cNvSpPr>
            <a:spLocks noGrp="1"/>
          </p:cNvSpPr>
          <p:nvPr>
            <p:ph type="dt" sz="half" idx="10"/>
          </p:nvPr>
        </p:nvSpPr>
        <p:spPr/>
        <p:txBody>
          <a:bodyPr/>
          <a:lstStyle/>
          <a:p>
            <a:fld id="{46CA226E-EC72-4270-B5EC-E5D2A121E65A}" type="datetimeFigureOut">
              <a:rPr lang="en-GB" smtClean="0"/>
              <a:t>03/02/2023</a:t>
            </a:fld>
            <a:endParaRPr lang="en-GB"/>
          </a:p>
        </p:txBody>
      </p:sp>
      <p:sp>
        <p:nvSpPr>
          <p:cNvPr id="5" name="Footer Placeholder 4">
            <a:extLst>
              <a:ext uri="{FF2B5EF4-FFF2-40B4-BE49-F238E27FC236}">
                <a16:creationId xmlns:a16="http://schemas.microsoft.com/office/drawing/2014/main" id="{D2F8EB41-ABEB-4274-B09F-CC0FC577BB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257452-55CC-4E24-9F78-A8B5D5086FD3}"/>
              </a:ext>
            </a:extLst>
          </p:cNvPr>
          <p:cNvSpPr>
            <a:spLocks noGrp="1"/>
          </p:cNvSpPr>
          <p:nvPr>
            <p:ph type="sldNum" sz="quarter" idx="12"/>
          </p:nvPr>
        </p:nvSpPr>
        <p:spPr/>
        <p:txBody>
          <a:bodyPr/>
          <a:lstStyle/>
          <a:p>
            <a:fld id="{80BE41CF-827B-4301-B1CE-C90E1AACFD33}" type="slidenum">
              <a:rPr lang="en-GB" smtClean="0"/>
              <a:t>‹#›</a:t>
            </a:fld>
            <a:endParaRPr lang="en-GB"/>
          </a:p>
        </p:txBody>
      </p:sp>
    </p:spTree>
    <p:extLst>
      <p:ext uri="{BB962C8B-B14F-4D97-AF65-F5344CB8AC3E}">
        <p14:creationId xmlns:p14="http://schemas.microsoft.com/office/powerpoint/2010/main" val="2696767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15ECD-93FB-4F37-96C6-7B1AC995936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9AC714-1176-4834-A091-6BFC6E7F91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C785DE-12E2-47F4-BAD8-FEBAF47A06B0}"/>
              </a:ext>
            </a:extLst>
          </p:cNvPr>
          <p:cNvSpPr>
            <a:spLocks noGrp="1"/>
          </p:cNvSpPr>
          <p:nvPr>
            <p:ph type="dt" sz="half" idx="10"/>
          </p:nvPr>
        </p:nvSpPr>
        <p:spPr/>
        <p:txBody>
          <a:bodyPr/>
          <a:lstStyle/>
          <a:p>
            <a:fld id="{46CA226E-EC72-4270-B5EC-E5D2A121E65A}" type="datetimeFigureOut">
              <a:rPr lang="en-GB" smtClean="0"/>
              <a:t>03/02/2023</a:t>
            </a:fld>
            <a:endParaRPr lang="en-GB"/>
          </a:p>
        </p:txBody>
      </p:sp>
      <p:sp>
        <p:nvSpPr>
          <p:cNvPr id="5" name="Footer Placeholder 4">
            <a:extLst>
              <a:ext uri="{FF2B5EF4-FFF2-40B4-BE49-F238E27FC236}">
                <a16:creationId xmlns:a16="http://schemas.microsoft.com/office/drawing/2014/main" id="{5C10826A-D308-4944-8BBD-3BB4070D28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2B8BDC-D73E-4228-AC85-AFE0E74035A2}"/>
              </a:ext>
            </a:extLst>
          </p:cNvPr>
          <p:cNvSpPr>
            <a:spLocks noGrp="1"/>
          </p:cNvSpPr>
          <p:nvPr>
            <p:ph type="sldNum" sz="quarter" idx="12"/>
          </p:nvPr>
        </p:nvSpPr>
        <p:spPr/>
        <p:txBody>
          <a:bodyPr/>
          <a:lstStyle/>
          <a:p>
            <a:fld id="{80BE41CF-827B-4301-B1CE-C90E1AACFD33}" type="slidenum">
              <a:rPr lang="en-GB" smtClean="0"/>
              <a:t>‹#›</a:t>
            </a:fld>
            <a:endParaRPr lang="en-GB"/>
          </a:p>
        </p:txBody>
      </p:sp>
    </p:spTree>
    <p:extLst>
      <p:ext uri="{BB962C8B-B14F-4D97-AF65-F5344CB8AC3E}">
        <p14:creationId xmlns:p14="http://schemas.microsoft.com/office/powerpoint/2010/main" val="3109984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184E82-C081-493C-AB5A-AF4CDC9867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EBB90A-18DC-4497-A3D2-65033D789B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9B20A7-4ECD-44DA-B50B-2DB420EF0C51}"/>
              </a:ext>
            </a:extLst>
          </p:cNvPr>
          <p:cNvSpPr>
            <a:spLocks noGrp="1"/>
          </p:cNvSpPr>
          <p:nvPr>
            <p:ph type="dt" sz="half" idx="10"/>
          </p:nvPr>
        </p:nvSpPr>
        <p:spPr/>
        <p:txBody>
          <a:bodyPr/>
          <a:lstStyle/>
          <a:p>
            <a:fld id="{46CA226E-EC72-4270-B5EC-E5D2A121E65A}" type="datetimeFigureOut">
              <a:rPr lang="en-GB" smtClean="0"/>
              <a:t>03/02/2023</a:t>
            </a:fld>
            <a:endParaRPr lang="en-GB"/>
          </a:p>
        </p:txBody>
      </p:sp>
      <p:sp>
        <p:nvSpPr>
          <p:cNvPr id="5" name="Footer Placeholder 4">
            <a:extLst>
              <a:ext uri="{FF2B5EF4-FFF2-40B4-BE49-F238E27FC236}">
                <a16:creationId xmlns:a16="http://schemas.microsoft.com/office/drawing/2014/main" id="{CCC7F9AE-CA30-400C-92D5-438E5BA5F0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02616E-3469-42B2-BF5E-177A84E71B1F}"/>
              </a:ext>
            </a:extLst>
          </p:cNvPr>
          <p:cNvSpPr>
            <a:spLocks noGrp="1"/>
          </p:cNvSpPr>
          <p:nvPr>
            <p:ph type="sldNum" sz="quarter" idx="12"/>
          </p:nvPr>
        </p:nvSpPr>
        <p:spPr/>
        <p:txBody>
          <a:bodyPr/>
          <a:lstStyle/>
          <a:p>
            <a:fld id="{80BE41CF-827B-4301-B1CE-C90E1AACFD33}" type="slidenum">
              <a:rPr lang="en-GB" smtClean="0"/>
              <a:t>‹#›</a:t>
            </a:fld>
            <a:endParaRPr lang="en-GB"/>
          </a:p>
        </p:txBody>
      </p:sp>
    </p:spTree>
    <p:extLst>
      <p:ext uri="{BB962C8B-B14F-4D97-AF65-F5344CB8AC3E}">
        <p14:creationId xmlns:p14="http://schemas.microsoft.com/office/powerpoint/2010/main" val="41668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1AFD0-5840-4107-B441-412855513E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B3A912-C1DD-4313-B045-95CC52AB2C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811C7C-F133-435B-A2FB-5C45FE4A3E07}"/>
              </a:ext>
            </a:extLst>
          </p:cNvPr>
          <p:cNvSpPr>
            <a:spLocks noGrp="1"/>
          </p:cNvSpPr>
          <p:nvPr>
            <p:ph type="dt" sz="half" idx="10"/>
          </p:nvPr>
        </p:nvSpPr>
        <p:spPr/>
        <p:txBody>
          <a:bodyPr/>
          <a:lstStyle/>
          <a:p>
            <a:fld id="{46CA226E-EC72-4270-B5EC-E5D2A121E65A}" type="datetimeFigureOut">
              <a:rPr lang="en-GB" smtClean="0"/>
              <a:t>03/02/2023</a:t>
            </a:fld>
            <a:endParaRPr lang="en-GB"/>
          </a:p>
        </p:txBody>
      </p:sp>
      <p:sp>
        <p:nvSpPr>
          <p:cNvPr id="5" name="Footer Placeholder 4">
            <a:extLst>
              <a:ext uri="{FF2B5EF4-FFF2-40B4-BE49-F238E27FC236}">
                <a16:creationId xmlns:a16="http://schemas.microsoft.com/office/drawing/2014/main" id="{B8AE291B-0DDB-47CD-A3E4-BE7AC82322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DD4F48-4747-441B-B497-47C8CBD03166}"/>
              </a:ext>
            </a:extLst>
          </p:cNvPr>
          <p:cNvSpPr>
            <a:spLocks noGrp="1"/>
          </p:cNvSpPr>
          <p:nvPr>
            <p:ph type="sldNum" sz="quarter" idx="12"/>
          </p:nvPr>
        </p:nvSpPr>
        <p:spPr/>
        <p:txBody>
          <a:bodyPr/>
          <a:lstStyle/>
          <a:p>
            <a:fld id="{80BE41CF-827B-4301-B1CE-C90E1AACFD33}" type="slidenum">
              <a:rPr lang="en-GB" smtClean="0"/>
              <a:t>‹#›</a:t>
            </a:fld>
            <a:endParaRPr lang="en-GB"/>
          </a:p>
        </p:txBody>
      </p:sp>
    </p:spTree>
    <p:extLst>
      <p:ext uri="{BB962C8B-B14F-4D97-AF65-F5344CB8AC3E}">
        <p14:creationId xmlns:p14="http://schemas.microsoft.com/office/powerpoint/2010/main" val="3313452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34D7-3976-4490-AC47-0FCDB8FC11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975D852-B9A5-4799-8AE3-3D2710A50B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42D0EF-4968-4A7F-8CF6-3DA9007C8C17}"/>
              </a:ext>
            </a:extLst>
          </p:cNvPr>
          <p:cNvSpPr>
            <a:spLocks noGrp="1"/>
          </p:cNvSpPr>
          <p:nvPr>
            <p:ph type="dt" sz="half" idx="10"/>
          </p:nvPr>
        </p:nvSpPr>
        <p:spPr/>
        <p:txBody>
          <a:bodyPr/>
          <a:lstStyle/>
          <a:p>
            <a:fld id="{46CA226E-EC72-4270-B5EC-E5D2A121E65A}" type="datetimeFigureOut">
              <a:rPr lang="en-GB" smtClean="0"/>
              <a:t>03/02/2023</a:t>
            </a:fld>
            <a:endParaRPr lang="en-GB"/>
          </a:p>
        </p:txBody>
      </p:sp>
      <p:sp>
        <p:nvSpPr>
          <p:cNvPr id="5" name="Footer Placeholder 4">
            <a:extLst>
              <a:ext uri="{FF2B5EF4-FFF2-40B4-BE49-F238E27FC236}">
                <a16:creationId xmlns:a16="http://schemas.microsoft.com/office/drawing/2014/main" id="{297555B6-D04A-4CCC-B3B1-6C9F17CA6E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423A62-6000-4484-BCC4-8967C4DCF569}"/>
              </a:ext>
            </a:extLst>
          </p:cNvPr>
          <p:cNvSpPr>
            <a:spLocks noGrp="1"/>
          </p:cNvSpPr>
          <p:nvPr>
            <p:ph type="sldNum" sz="quarter" idx="12"/>
          </p:nvPr>
        </p:nvSpPr>
        <p:spPr/>
        <p:txBody>
          <a:bodyPr/>
          <a:lstStyle/>
          <a:p>
            <a:fld id="{80BE41CF-827B-4301-B1CE-C90E1AACFD33}" type="slidenum">
              <a:rPr lang="en-GB" smtClean="0"/>
              <a:t>‹#›</a:t>
            </a:fld>
            <a:endParaRPr lang="en-GB"/>
          </a:p>
        </p:txBody>
      </p:sp>
    </p:spTree>
    <p:extLst>
      <p:ext uri="{BB962C8B-B14F-4D97-AF65-F5344CB8AC3E}">
        <p14:creationId xmlns:p14="http://schemas.microsoft.com/office/powerpoint/2010/main" val="2708305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001F-D917-47EB-A4D1-8F3A06B3CE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771F80-AF47-4626-9358-0A197D7453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6DB015C-FF74-4DD3-A53A-CC2F87EEB8E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2DBEA0-E6A9-4BA1-92BC-F09CF7E6DF12}"/>
              </a:ext>
            </a:extLst>
          </p:cNvPr>
          <p:cNvSpPr>
            <a:spLocks noGrp="1"/>
          </p:cNvSpPr>
          <p:nvPr>
            <p:ph type="dt" sz="half" idx="10"/>
          </p:nvPr>
        </p:nvSpPr>
        <p:spPr/>
        <p:txBody>
          <a:bodyPr/>
          <a:lstStyle/>
          <a:p>
            <a:fld id="{46CA226E-EC72-4270-B5EC-E5D2A121E65A}" type="datetimeFigureOut">
              <a:rPr lang="en-GB" smtClean="0"/>
              <a:t>03/02/2023</a:t>
            </a:fld>
            <a:endParaRPr lang="en-GB"/>
          </a:p>
        </p:txBody>
      </p:sp>
      <p:sp>
        <p:nvSpPr>
          <p:cNvPr id="6" name="Footer Placeholder 5">
            <a:extLst>
              <a:ext uri="{FF2B5EF4-FFF2-40B4-BE49-F238E27FC236}">
                <a16:creationId xmlns:a16="http://schemas.microsoft.com/office/drawing/2014/main" id="{1B3703AC-172A-4FE4-88BB-17673E3C90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D95A60-A580-4087-B7D4-50EB71DC8772}"/>
              </a:ext>
            </a:extLst>
          </p:cNvPr>
          <p:cNvSpPr>
            <a:spLocks noGrp="1"/>
          </p:cNvSpPr>
          <p:nvPr>
            <p:ph type="sldNum" sz="quarter" idx="12"/>
          </p:nvPr>
        </p:nvSpPr>
        <p:spPr/>
        <p:txBody>
          <a:bodyPr/>
          <a:lstStyle/>
          <a:p>
            <a:fld id="{80BE41CF-827B-4301-B1CE-C90E1AACFD33}" type="slidenum">
              <a:rPr lang="en-GB" smtClean="0"/>
              <a:t>‹#›</a:t>
            </a:fld>
            <a:endParaRPr lang="en-GB"/>
          </a:p>
        </p:txBody>
      </p:sp>
    </p:spTree>
    <p:extLst>
      <p:ext uri="{BB962C8B-B14F-4D97-AF65-F5344CB8AC3E}">
        <p14:creationId xmlns:p14="http://schemas.microsoft.com/office/powerpoint/2010/main" val="1234673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3B5B5-532F-458B-8FF8-C6C7B57614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421609-722F-4AD8-B5DA-389BCE9B67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94B483-6945-4BD1-8D87-C041A34E06F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ABE472-EDE9-4BB4-ADA7-D1CE91C454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B60A47-5D29-4B70-AB12-EA29707E2CB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4FA03B-7C4A-4888-884E-7668F4CA6098}"/>
              </a:ext>
            </a:extLst>
          </p:cNvPr>
          <p:cNvSpPr>
            <a:spLocks noGrp="1"/>
          </p:cNvSpPr>
          <p:nvPr>
            <p:ph type="dt" sz="half" idx="10"/>
          </p:nvPr>
        </p:nvSpPr>
        <p:spPr/>
        <p:txBody>
          <a:bodyPr/>
          <a:lstStyle/>
          <a:p>
            <a:fld id="{46CA226E-EC72-4270-B5EC-E5D2A121E65A}" type="datetimeFigureOut">
              <a:rPr lang="en-GB" smtClean="0"/>
              <a:t>03/02/2023</a:t>
            </a:fld>
            <a:endParaRPr lang="en-GB"/>
          </a:p>
        </p:txBody>
      </p:sp>
      <p:sp>
        <p:nvSpPr>
          <p:cNvPr id="8" name="Footer Placeholder 7">
            <a:extLst>
              <a:ext uri="{FF2B5EF4-FFF2-40B4-BE49-F238E27FC236}">
                <a16:creationId xmlns:a16="http://schemas.microsoft.com/office/drawing/2014/main" id="{AF8C9C21-1758-4A50-956F-D02A4153B94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08357AF-BC81-461B-AF41-ECB107E6C236}"/>
              </a:ext>
            </a:extLst>
          </p:cNvPr>
          <p:cNvSpPr>
            <a:spLocks noGrp="1"/>
          </p:cNvSpPr>
          <p:nvPr>
            <p:ph type="sldNum" sz="quarter" idx="12"/>
          </p:nvPr>
        </p:nvSpPr>
        <p:spPr/>
        <p:txBody>
          <a:bodyPr/>
          <a:lstStyle/>
          <a:p>
            <a:fld id="{80BE41CF-827B-4301-B1CE-C90E1AACFD33}" type="slidenum">
              <a:rPr lang="en-GB" smtClean="0"/>
              <a:t>‹#›</a:t>
            </a:fld>
            <a:endParaRPr lang="en-GB"/>
          </a:p>
        </p:txBody>
      </p:sp>
    </p:spTree>
    <p:extLst>
      <p:ext uri="{BB962C8B-B14F-4D97-AF65-F5344CB8AC3E}">
        <p14:creationId xmlns:p14="http://schemas.microsoft.com/office/powerpoint/2010/main" val="384191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0941-2C03-47B1-9AB2-96BD669E99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32183D1-14A2-4560-9FF9-F9D9AD2B8295}"/>
              </a:ext>
            </a:extLst>
          </p:cNvPr>
          <p:cNvSpPr>
            <a:spLocks noGrp="1"/>
          </p:cNvSpPr>
          <p:nvPr>
            <p:ph type="dt" sz="half" idx="10"/>
          </p:nvPr>
        </p:nvSpPr>
        <p:spPr/>
        <p:txBody>
          <a:bodyPr/>
          <a:lstStyle/>
          <a:p>
            <a:fld id="{46CA226E-EC72-4270-B5EC-E5D2A121E65A}" type="datetimeFigureOut">
              <a:rPr lang="en-GB" smtClean="0"/>
              <a:t>03/02/2023</a:t>
            </a:fld>
            <a:endParaRPr lang="en-GB"/>
          </a:p>
        </p:txBody>
      </p:sp>
      <p:sp>
        <p:nvSpPr>
          <p:cNvPr id="4" name="Footer Placeholder 3">
            <a:extLst>
              <a:ext uri="{FF2B5EF4-FFF2-40B4-BE49-F238E27FC236}">
                <a16:creationId xmlns:a16="http://schemas.microsoft.com/office/drawing/2014/main" id="{6E717CE3-8C72-4130-B92D-4B72813343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397280-A3E3-4198-ADAB-27128468657C}"/>
              </a:ext>
            </a:extLst>
          </p:cNvPr>
          <p:cNvSpPr>
            <a:spLocks noGrp="1"/>
          </p:cNvSpPr>
          <p:nvPr>
            <p:ph type="sldNum" sz="quarter" idx="12"/>
          </p:nvPr>
        </p:nvSpPr>
        <p:spPr/>
        <p:txBody>
          <a:bodyPr/>
          <a:lstStyle/>
          <a:p>
            <a:fld id="{80BE41CF-827B-4301-B1CE-C90E1AACFD33}" type="slidenum">
              <a:rPr lang="en-GB" smtClean="0"/>
              <a:t>‹#›</a:t>
            </a:fld>
            <a:endParaRPr lang="en-GB"/>
          </a:p>
        </p:txBody>
      </p:sp>
    </p:spTree>
    <p:extLst>
      <p:ext uri="{BB962C8B-B14F-4D97-AF65-F5344CB8AC3E}">
        <p14:creationId xmlns:p14="http://schemas.microsoft.com/office/powerpoint/2010/main" val="219746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35438B-F0B0-4D1C-B858-787F82F20568}"/>
              </a:ext>
            </a:extLst>
          </p:cNvPr>
          <p:cNvSpPr>
            <a:spLocks noGrp="1"/>
          </p:cNvSpPr>
          <p:nvPr>
            <p:ph type="dt" sz="half" idx="10"/>
          </p:nvPr>
        </p:nvSpPr>
        <p:spPr/>
        <p:txBody>
          <a:bodyPr/>
          <a:lstStyle/>
          <a:p>
            <a:fld id="{46CA226E-EC72-4270-B5EC-E5D2A121E65A}" type="datetimeFigureOut">
              <a:rPr lang="en-GB" smtClean="0"/>
              <a:t>03/02/2023</a:t>
            </a:fld>
            <a:endParaRPr lang="en-GB"/>
          </a:p>
        </p:txBody>
      </p:sp>
      <p:sp>
        <p:nvSpPr>
          <p:cNvPr id="3" name="Footer Placeholder 2">
            <a:extLst>
              <a:ext uri="{FF2B5EF4-FFF2-40B4-BE49-F238E27FC236}">
                <a16:creationId xmlns:a16="http://schemas.microsoft.com/office/drawing/2014/main" id="{15A70121-1E6C-4783-A8EC-8F12C345A00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C8E974F-D1CB-4578-9581-05A47822B575}"/>
              </a:ext>
            </a:extLst>
          </p:cNvPr>
          <p:cNvSpPr>
            <a:spLocks noGrp="1"/>
          </p:cNvSpPr>
          <p:nvPr>
            <p:ph type="sldNum" sz="quarter" idx="12"/>
          </p:nvPr>
        </p:nvSpPr>
        <p:spPr/>
        <p:txBody>
          <a:bodyPr/>
          <a:lstStyle/>
          <a:p>
            <a:fld id="{80BE41CF-827B-4301-B1CE-C90E1AACFD33}" type="slidenum">
              <a:rPr lang="en-GB" smtClean="0"/>
              <a:t>‹#›</a:t>
            </a:fld>
            <a:endParaRPr lang="en-GB"/>
          </a:p>
        </p:txBody>
      </p:sp>
    </p:spTree>
    <p:extLst>
      <p:ext uri="{BB962C8B-B14F-4D97-AF65-F5344CB8AC3E}">
        <p14:creationId xmlns:p14="http://schemas.microsoft.com/office/powerpoint/2010/main" val="3047118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9ADE-7F4F-4320-B594-F8B412B010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63E50C-225C-4C03-A312-0DB94CDB1D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CE4BA0A-F49B-4D07-841F-255258BBBD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076996-97AF-455F-B9C8-838EE7B5296F}"/>
              </a:ext>
            </a:extLst>
          </p:cNvPr>
          <p:cNvSpPr>
            <a:spLocks noGrp="1"/>
          </p:cNvSpPr>
          <p:nvPr>
            <p:ph type="dt" sz="half" idx="10"/>
          </p:nvPr>
        </p:nvSpPr>
        <p:spPr/>
        <p:txBody>
          <a:bodyPr/>
          <a:lstStyle/>
          <a:p>
            <a:fld id="{46CA226E-EC72-4270-B5EC-E5D2A121E65A}" type="datetimeFigureOut">
              <a:rPr lang="en-GB" smtClean="0"/>
              <a:t>03/02/2023</a:t>
            </a:fld>
            <a:endParaRPr lang="en-GB"/>
          </a:p>
        </p:txBody>
      </p:sp>
      <p:sp>
        <p:nvSpPr>
          <p:cNvPr id="6" name="Footer Placeholder 5">
            <a:extLst>
              <a:ext uri="{FF2B5EF4-FFF2-40B4-BE49-F238E27FC236}">
                <a16:creationId xmlns:a16="http://schemas.microsoft.com/office/drawing/2014/main" id="{B5B00A5C-CEDD-400E-BEA7-930AFA660D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CD92AC-C5AF-4C64-B11E-EBFFFF00DDA5}"/>
              </a:ext>
            </a:extLst>
          </p:cNvPr>
          <p:cNvSpPr>
            <a:spLocks noGrp="1"/>
          </p:cNvSpPr>
          <p:nvPr>
            <p:ph type="sldNum" sz="quarter" idx="12"/>
          </p:nvPr>
        </p:nvSpPr>
        <p:spPr/>
        <p:txBody>
          <a:bodyPr/>
          <a:lstStyle/>
          <a:p>
            <a:fld id="{80BE41CF-827B-4301-B1CE-C90E1AACFD33}" type="slidenum">
              <a:rPr lang="en-GB" smtClean="0"/>
              <a:t>‹#›</a:t>
            </a:fld>
            <a:endParaRPr lang="en-GB"/>
          </a:p>
        </p:txBody>
      </p:sp>
    </p:spTree>
    <p:extLst>
      <p:ext uri="{BB962C8B-B14F-4D97-AF65-F5344CB8AC3E}">
        <p14:creationId xmlns:p14="http://schemas.microsoft.com/office/powerpoint/2010/main" val="299432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8032-293D-4DD3-9E43-92873FB399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C13375-FC81-4942-B49C-3B23000FCE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B35078-76A7-46B6-BA8B-D6893605F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913638-7E15-43C9-BABC-FD3C406E4720}"/>
              </a:ext>
            </a:extLst>
          </p:cNvPr>
          <p:cNvSpPr>
            <a:spLocks noGrp="1"/>
          </p:cNvSpPr>
          <p:nvPr>
            <p:ph type="dt" sz="half" idx="10"/>
          </p:nvPr>
        </p:nvSpPr>
        <p:spPr/>
        <p:txBody>
          <a:bodyPr/>
          <a:lstStyle/>
          <a:p>
            <a:fld id="{46CA226E-EC72-4270-B5EC-E5D2A121E65A}" type="datetimeFigureOut">
              <a:rPr lang="en-GB" smtClean="0"/>
              <a:t>03/02/2023</a:t>
            </a:fld>
            <a:endParaRPr lang="en-GB"/>
          </a:p>
        </p:txBody>
      </p:sp>
      <p:sp>
        <p:nvSpPr>
          <p:cNvPr id="6" name="Footer Placeholder 5">
            <a:extLst>
              <a:ext uri="{FF2B5EF4-FFF2-40B4-BE49-F238E27FC236}">
                <a16:creationId xmlns:a16="http://schemas.microsoft.com/office/drawing/2014/main" id="{E51C700E-48C7-488F-B4CF-F55B38307F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163767-186E-44D5-AAD1-F32000BC5AF7}"/>
              </a:ext>
            </a:extLst>
          </p:cNvPr>
          <p:cNvSpPr>
            <a:spLocks noGrp="1"/>
          </p:cNvSpPr>
          <p:nvPr>
            <p:ph type="sldNum" sz="quarter" idx="12"/>
          </p:nvPr>
        </p:nvSpPr>
        <p:spPr/>
        <p:txBody>
          <a:bodyPr/>
          <a:lstStyle/>
          <a:p>
            <a:fld id="{80BE41CF-827B-4301-B1CE-C90E1AACFD33}" type="slidenum">
              <a:rPr lang="en-GB" smtClean="0"/>
              <a:t>‹#›</a:t>
            </a:fld>
            <a:endParaRPr lang="en-GB"/>
          </a:p>
        </p:txBody>
      </p:sp>
    </p:spTree>
    <p:extLst>
      <p:ext uri="{BB962C8B-B14F-4D97-AF65-F5344CB8AC3E}">
        <p14:creationId xmlns:p14="http://schemas.microsoft.com/office/powerpoint/2010/main" val="23486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5CD57-19CC-4364-8A42-A12A0DF20D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F9AEAE-BDB7-45CC-8138-8FFF37D889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D5FDA6-0B54-4E50-A94F-38E32DDE90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A226E-EC72-4270-B5EC-E5D2A121E65A}" type="datetimeFigureOut">
              <a:rPr lang="en-GB" smtClean="0"/>
              <a:t>03/02/2023</a:t>
            </a:fld>
            <a:endParaRPr lang="en-GB"/>
          </a:p>
        </p:txBody>
      </p:sp>
      <p:sp>
        <p:nvSpPr>
          <p:cNvPr id="5" name="Footer Placeholder 4">
            <a:extLst>
              <a:ext uri="{FF2B5EF4-FFF2-40B4-BE49-F238E27FC236}">
                <a16:creationId xmlns:a16="http://schemas.microsoft.com/office/drawing/2014/main" id="{832417E5-A862-40B3-9806-6A2D76F98A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A4A496E-0863-42BA-B258-E7C5A4BF86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E41CF-827B-4301-B1CE-C90E1AACFD33}" type="slidenum">
              <a:rPr lang="en-GB" smtClean="0"/>
              <a:t>‹#›</a:t>
            </a:fld>
            <a:endParaRPr lang="en-GB"/>
          </a:p>
        </p:txBody>
      </p:sp>
    </p:spTree>
    <p:extLst>
      <p:ext uri="{BB962C8B-B14F-4D97-AF65-F5344CB8AC3E}">
        <p14:creationId xmlns:p14="http://schemas.microsoft.com/office/powerpoint/2010/main" val="128409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orthernrailway.co.uk/travel/strikes" TargetMode="External"/><Relationship Id="rId2" Type="http://schemas.openxmlformats.org/officeDocument/2006/relationships/hyperlink" Target="https://www.thetrainline.com/trains/great-britain/industrial-action" TargetMode="External"/><Relationship Id="rId1" Type="http://schemas.openxmlformats.org/officeDocument/2006/relationships/slideLayout" Target="../slideLayouts/slideLayout2.xml"/><Relationship Id="rId4" Type="http://schemas.openxmlformats.org/officeDocument/2006/relationships/hyperlink" Target="file:///C:\Users\10647560\Downloads\2022-12-11-to-2023-05-20-1668082567.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9lsSXUupB4w"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actionvfx.com/blog/15-essential-filmmaking-techniques-every-filmmaker-should-know"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www.youtube.com/watch?v=oYvpeXtCdy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8A29-31DE-45D2-AFD8-ED6FC42318CE}"/>
              </a:ext>
            </a:extLst>
          </p:cNvPr>
          <p:cNvSpPr>
            <a:spLocks noGrp="1"/>
          </p:cNvSpPr>
          <p:nvPr>
            <p:ph type="ctrTitle"/>
          </p:nvPr>
        </p:nvSpPr>
        <p:spPr>
          <a:xfrm>
            <a:off x="1372998" y="2817769"/>
            <a:ext cx="9144000" cy="2387600"/>
          </a:xfrm>
        </p:spPr>
        <p:txBody>
          <a:bodyPr>
            <a:normAutofit fontScale="90000"/>
          </a:bodyPr>
          <a:lstStyle/>
          <a:p>
            <a:r>
              <a:rPr lang="en-GB" dirty="0"/>
              <a:t>Project 3 scrapbook</a:t>
            </a:r>
            <a:br>
              <a:rPr lang="en-GB" dirty="0"/>
            </a:br>
            <a:r>
              <a:rPr lang="en-GB" dirty="0"/>
              <a:t>creative task</a:t>
            </a:r>
            <a:br>
              <a:rPr lang="en-GB" dirty="0"/>
            </a:br>
            <a:r>
              <a:rPr lang="en-GB" dirty="0"/>
              <a:t>due date: 03/02/2023</a:t>
            </a:r>
            <a:br>
              <a:rPr lang="en-GB" dirty="0"/>
            </a:br>
            <a:r>
              <a:rPr lang="en-GB" dirty="0"/>
              <a:t>Alexander Hammond</a:t>
            </a:r>
            <a:br>
              <a:rPr lang="en-GB" dirty="0"/>
            </a:br>
            <a:r>
              <a:rPr lang="en-GB" dirty="0"/>
              <a:t>level 3 year 2 </a:t>
            </a:r>
          </a:p>
        </p:txBody>
      </p:sp>
    </p:spTree>
    <p:extLst>
      <p:ext uri="{BB962C8B-B14F-4D97-AF65-F5344CB8AC3E}">
        <p14:creationId xmlns:p14="http://schemas.microsoft.com/office/powerpoint/2010/main" val="113501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F9329-9C9D-42E0-A135-47B4EFAABAE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AFE63CB-F824-4302-B108-8E93AEB182E1}"/>
              </a:ext>
            </a:extLst>
          </p:cNvPr>
          <p:cNvSpPr>
            <a:spLocks noGrp="1"/>
          </p:cNvSpPr>
          <p:nvPr>
            <p:ph idx="1"/>
          </p:nvPr>
        </p:nvSpPr>
        <p:spPr>
          <a:xfrm>
            <a:off x="1047924" y="3167864"/>
            <a:ext cx="10515600" cy="4351338"/>
          </a:xfrm>
        </p:spPr>
        <p:txBody>
          <a:bodyPr>
            <a:normAutofit/>
          </a:bodyPr>
          <a:lstStyle/>
          <a:p>
            <a:pPr marL="0" indent="0">
              <a:buNone/>
            </a:pPr>
            <a:r>
              <a:rPr lang="en-GB" sz="7200" dirty="0"/>
              <a:t>PROBLEMS &amp; SOLUTIONS</a:t>
            </a:r>
          </a:p>
          <a:p>
            <a:pPr marL="0" indent="0">
              <a:buNone/>
            </a:pPr>
            <a:r>
              <a:rPr lang="en-GB" sz="7200" dirty="0"/>
              <a:t>                 (</a:t>
            </a:r>
            <a:r>
              <a:rPr lang="en-GB" sz="7200" dirty="0" err="1"/>
              <a:t>p&amp;s</a:t>
            </a:r>
            <a:r>
              <a:rPr lang="en-GB" sz="7200" dirty="0"/>
              <a:t>)</a:t>
            </a:r>
          </a:p>
        </p:txBody>
      </p:sp>
    </p:spTree>
    <p:extLst>
      <p:ext uri="{BB962C8B-B14F-4D97-AF65-F5344CB8AC3E}">
        <p14:creationId xmlns:p14="http://schemas.microsoft.com/office/powerpoint/2010/main" val="1090005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E364-812E-43B3-ACFA-947E2AC480D3}"/>
              </a:ext>
            </a:extLst>
          </p:cNvPr>
          <p:cNvSpPr>
            <a:spLocks noGrp="1"/>
          </p:cNvSpPr>
          <p:nvPr>
            <p:ph type="title"/>
          </p:nvPr>
        </p:nvSpPr>
        <p:spPr>
          <a:xfrm>
            <a:off x="167080" y="230901"/>
            <a:ext cx="11887900" cy="1325563"/>
          </a:xfrm>
        </p:spPr>
        <p:txBody>
          <a:bodyPr/>
          <a:lstStyle/>
          <a:p>
            <a:r>
              <a:rPr lang="en-GB" dirty="0"/>
              <a:t>INITIAL PROBLEMS (solutions on some slides listed)</a:t>
            </a:r>
          </a:p>
        </p:txBody>
      </p:sp>
      <p:sp>
        <p:nvSpPr>
          <p:cNvPr id="3" name="Content Placeholder 2">
            <a:extLst>
              <a:ext uri="{FF2B5EF4-FFF2-40B4-BE49-F238E27FC236}">
                <a16:creationId xmlns:a16="http://schemas.microsoft.com/office/drawing/2014/main" id="{94B7A9DE-916D-4889-AC75-1BADA8D23DF5}"/>
              </a:ext>
            </a:extLst>
          </p:cNvPr>
          <p:cNvSpPr>
            <a:spLocks noGrp="1"/>
          </p:cNvSpPr>
          <p:nvPr>
            <p:ph idx="1"/>
          </p:nvPr>
        </p:nvSpPr>
        <p:spPr/>
        <p:txBody>
          <a:bodyPr/>
          <a:lstStyle/>
          <a:p>
            <a:r>
              <a:rPr lang="en-GB" dirty="0"/>
              <a:t>Train strikes info slides 12-15</a:t>
            </a:r>
          </a:p>
          <a:p>
            <a:r>
              <a:rPr lang="en-GB" dirty="0"/>
              <a:t>Limited ideas</a:t>
            </a:r>
          </a:p>
          <a:p>
            <a:r>
              <a:rPr lang="en-GB" dirty="0"/>
              <a:t>Indecisiveness</a:t>
            </a:r>
          </a:p>
          <a:p>
            <a:r>
              <a:rPr lang="en-GB" dirty="0"/>
              <a:t>Cast members not showing up (mostly due to the strikes)</a:t>
            </a:r>
          </a:p>
          <a:p>
            <a:r>
              <a:rPr lang="en-GB" dirty="0"/>
              <a:t>Evade-ability</a:t>
            </a:r>
          </a:p>
          <a:p>
            <a:r>
              <a:rPr lang="en-GB" dirty="0"/>
              <a:t>Starting the script</a:t>
            </a:r>
          </a:p>
          <a:p>
            <a:r>
              <a:rPr lang="en-GB" dirty="0"/>
              <a:t>Brainstorming </a:t>
            </a:r>
          </a:p>
          <a:p>
            <a:r>
              <a:rPr lang="en-GB" dirty="0"/>
              <a:t>Planning issues</a:t>
            </a:r>
          </a:p>
          <a:p>
            <a:endParaRPr lang="en-GB" dirty="0"/>
          </a:p>
        </p:txBody>
      </p:sp>
    </p:spTree>
    <p:extLst>
      <p:ext uri="{BB962C8B-B14F-4D97-AF65-F5344CB8AC3E}">
        <p14:creationId xmlns:p14="http://schemas.microsoft.com/office/powerpoint/2010/main" val="4019811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A193-4109-4066-B1B4-01920344CC02}"/>
              </a:ext>
            </a:extLst>
          </p:cNvPr>
          <p:cNvSpPr>
            <a:spLocks noGrp="1"/>
          </p:cNvSpPr>
          <p:nvPr>
            <p:ph type="title"/>
          </p:nvPr>
        </p:nvSpPr>
        <p:spPr/>
        <p:txBody>
          <a:bodyPr/>
          <a:lstStyle/>
          <a:p>
            <a:r>
              <a:rPr lang="en-GB" dirty="0"/>
              <a:t>Current train strike info. (Dec to may 11</a:t>
            </a:r>
            <a:r>
              <a:rPr lang="en-GB" baseline="30000" dirty="0"/>
              <a:t>th</a:t>
            </a:r>
            <a:r>
              <a:rPr lang="en-GB" dirty="0"/>
              <a:t>)</a:t>
            </a:r>
          </a:p>
        </p:txBody>
      </p:sp>
      <p:pic>
        <p:nvPicPr>
          <p:cNvPr id="4" name="Content Placeholder 3">
            <a:extLst>
              <a:ext uri="{FF2B5EF4-FFF2-40B4-BE49-F238E27FC236}">
                <a16:creationId xmlns:a16="http://schemas.microsoft.com/office/drawing/2014/main" id="{48CA84D9-EB09-4E4D-A517-37DB4B953B4E}"/>
              </a:ext>
            </a:extLst>
          </p:cNvPr>
          <p:cNvPicPr>
            <a:picLocks noGrp="1" noChangeAspect="1"/>
          </p:cNvPicPr>
          <p:nvPr>
            <p:ph idx="1"/>
          </p:nvPr>
        </p:nvPicPr>
        <p:blipFill>
          <a:blip r:embed="rId2"/>
          <a:stretch>
            <a:fillRect/>
          </a:stretch>
        </p:blipFill>
        <p:spPr>
          <a:xfrm>
            <a:off x="2507092" y="1690688"/>
            <a:ext cx="6787909" cy="4659548"/>
          </a:xfrm>
          <a:prstGeom prst="rect">
            <a:avLst/>
          </a:prstGeom>
        </p:spPr>
      </p:pic>
    </p:spTree>
    <p:extLst>
      <p:ext uri="{BB962C8B-B14F-4D97-AF65-F5344CB8AC3E}">
        <p14:creationId xmlns:p14="http://schemas.microsoft.com/office/powerpoint/2010/main" val="3396908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B95EA-5840-4F71-A5FA-E045FFDF9DD3}"/>
              </a:ext>
            </a:extLst>
          </p:cNvPr>
          <p:cNvSpPr>
            <a:spLocks noGrp="1"/>
          </p:cNvSpPr>
          <p:nvPr>
            <p:ph type="title"/>
          </p:nvPr>
        </p:nvSpPr>
        <p:spPr/>
        <p:txBody>
          <a:bodyPr/>
          <a:lstStyle/>
          <a:p>
            <a:r>
              <a:rPr lang="en-GB" dirty="0"/>
              <a:t>What the last couple of days have been looking like.</a:t>
            </a:r>
          </a:p>
        </p:txBody>
      </p:sp>
      <p:pic>
        <p:nvPicPr>
          <p:cNvPr id="4" name="Content Placeholder 3">
            <a:extLst>
              <a:ext uri="{FF2B5EF4-FFF2-40B4-BE49-F238E27FC236}">
                <a16:creationId xmlns:a16="http://schemas.microsoft.com/office/drawing/2014/main" id="{AAAC65FE-7E10-4CED-8CDB-2241C4E21E32}"/>
              </a:ext>
            </a:extLst>
          </p:cNvPr>
          <p:cNvPicPr>
            <a:picLocks noGrp="1" noChangeAspect="1"/>
          </p:cNvPicPr>
          <p:nvPr>
            <p:ph idx="1"/>
          </p:nvPr>
        </p:nvPicPr>
        <p:blipFill>
          <a:blip r:embed="rId2"/>
          <a:stretch>
            <a:fillRect/>
          </a:stretch>
        </p:blipFill>
        <p:spPr>
          <a:xfrm>
            <a:off x="838200" y="2391598"/>
            <a:ext cx="10515600" cy="3219391"/>
          </a:xfrm>
          <a:prstGeom prst="rect">
            <a:avLst/>
          </a:prstGeom>
        </p:spPr>
      </p:pic>
    </p:spTree>
    <p:extLst>
      <p:ext uri="{BB962C8B-B14F-4D97-AF65-F5344CB8AC3E}">
        <p14:creationId xmlns:p14="http://schemas.microsoft.com/office/powerpoint/2010/main" val="2174702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5B64B-42EA-4D16-9BAD-C49487092E37}"/>
              </a:ext>
            </a:extLst>
          </p:cNvPr>
          <p:cNvSpPr>
            <a:spLocks noGrp="1"/>
          </p:cNvSpPr>
          <p:nvPr>
            <p:ph type="title"/>
          </p:nvPr>
        </p:nvSpPr>
        <p:spPr/>
        <p:txBody>
          <a:bodyPr/>
          <a:lstStyle/>
          <a:p>
            <a:r>
              <a:rPr lang="en-GB" dirty="0"/>
              <a:t>What do I know this causes?</a:t>
            </a:r>
          </a:p>
        </p:txBody>
      </p:sp>
      <p:sp>
        <p:nvSpPr>
          <p:cNvPr id="3" name="Content Placeholder 2">
            <a:extLst>
              <a:ext uri="{FF2B5EF4-FFF2-40B4-BE49-F238E27FC236}">
                <a16:creationId xmlns:a16="http://schemas.microsoft.com/office/drawing/2014/main" id="{148A1679-4D17-4024-B3C2-505752E2268E}"/>
              </a:ext>
            </a:extLst>
          </p:cNvPr>
          <p:cNvSpPr>
            <a:spLocks noGrp="1"/>
          </p:cNvSpPr>
          <p:nvPr>
            <p:ph idx="1"/>
          </p:nvPr>
        </p:nvSpPr>
        <p:spPr/>
        <p:txBody>
          <a:bodyPr vert="horz" lIns="91440" tIns="45720" rIns="91440" bIns="45720" rtlCol="0" anchor="t">
            <a:normAutofit/>
          </a:bodyPr>
          <a:lstStyle/>
          <a:p>
            <a:r>
              <a:rPr lang="en-GB" dirty="0"/>
              <a:t>Unfortunately, there isn’t many ways to deal with strikes and there isn’t anything we can do about them as they aren’t going to stop until the government folds and eventually compromises and they agree to terms.</a:t>
            </a:r>
            <a:endParaRPr lang="en-GB" dirty="0">
              <a:cs typeface="Calibri"/>
            </a:endParaRPr>
          </a:p>
          <a:p>
            <a:r>
              <a:rPr lang="en-GB" dirty="0"/>
              <a:t>I am aware that this can destroy the rail line industry as a whole for the UK if they continue much longer</a:t>
            </a:r>
          </a:p>
          <a:p>
            <a:r>
              <a:rPr lang="en-GB" dirty="0"/>
              <a:t>This is going to make our life's very inconvenient since our members Tyler and Oliver now have very limited travel almost every day causing them to also leave college early which isn’t great.</a:t>
            </a:r>
          </a:p>
          <a:p>
            <a:endParaRPr lang="en-GB" dirty="0"/>
          </a:p>
        </p:txBody>
      </p:sp>
    </p:spTree>
    <p:extLst>
      <p:ext uri="{BB962C8B-B14F-4D97-AF65-F5344CB8AC3E}">
        <p14:creationId xmlns:p14="http://schemas.microsoft.com/office/powerpoint/2010/main" val="2657168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103AA-9AFF-4C01-9AC5-45CD96C7B545}"/>
              </a:ext>
            </a:extLst>
          </p:cNvPr>
          <p:cNvSpPr>
            <a:spLocks noGrp="1"/>
          </p:cNvSpPr>
          <p:nvPr>
            <p:ph type="title"/>
          </p:nvPr>
        </p:nvSpPr>
        <p:spPr/>
        <p:txBody>
          <a:bodyPr/>
          <a:lstStyle/>
          <a:p>
            <a:r>
              <a:rPr lang="en-GB" dirty="0"/>
              <a:t>What can we do?</a:t>
            </a:r>
          </a:p>
        </p:txBody>
      </p:sp>
      <p:sp>
        <p:nvSpPr>
          <p:cNvPr id="3" name="Content Placeholder 2">
            <a:extLst>
              <a:ext uri="{FF2B5EF4-FFF2-40B4-BE49-F238E27FC236}">
                <a16:creationId xmlns:a16="http://schemas.microsoft.com/office/drawing/2014/main" id="{BFB50487-D3AA-4049-BBF8-ED2D1E0A0083}"/>
              </a:ext>
            </a:extLst>
          </p:cNvPr>
          <p:cNvSpPr>
            <a:spLocks noGrp="1"/>
          </p:cNvSpPr>
          <p:nvPr>
            <p:ph idx="1"/>
          </p:nvPr>
        </p:nvSpPr>
        <p:spPr/>
        <p:txBody>
          <a:bodyPr>
            <a:normAutofit lnSpcReduction="10000"/>
          </a:bodyPr>
          <a:lstStyle/>
          <a:p>
            <a:r>
              <a:rPr lang="en-GB" dirty="0"/>
              <a:t>The only logical thing we can do at this point in time is to just to hope that the very crucial days run smooth for them so they can get here without issue</a:t>
            </a:r>
          </a:p>
          <a:p>
            <a:r>
              <a:rPr lang="en-GB" dirty="0"/>
              <a:t>If this isn’t possible however and fortune isn’t in our favour, we will have to make do with what resources we have for that specific inconvenience as we cant let it get in our way of the process so compromises like teams calls and (if we decide on the film) to record scenes within Skipton and have them edited in with a scene in both Bradford and Skipton look incredibly similar which isn’t an easy task </a:t>
            </a:r>
          </a:p>
          <a:p>
            <a:r>
              <a:rPr lang="en-GB" dirty="0"/>
              <a:t>We will have to see what the future holds (update on slide * as this was written on 5</a:t>
            </a:r>
            <a:r>
              <a:rPr lang="en-GB" baseline="30000" dirty="0"/>
              <a:t>th</a:t>
            </a:r>
            <a:r>
              <a:rPr lang="en-GB" dirty="0"/>
              <a:t> of January)</a:t>
            </a:r>
          </a:p>
        </p:txBody>
      </p:sp>
    </p:spTree>
    <p:extLst>
      <p:ext uri="{BB962C8B-B14F-4D97-AF65-F5344CB8AC3E}">
        <p14:creationId xmlns:p14="http://schemas.microsoft.com/office/powerpoint/2010/main" val="2322759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B7B44-56B4-45CB-90DF-F580FFFA420A}"/>
              </a:ext>
            </a:extLst>
          </p:cNvPr>
          <p:cNvSpPr>
            <a:spLocks noGrp="1"/>
          </p:cNvSpPr>
          <p:nvPr>
            <p:ph type="title"/>
          </p:nvPr>
        </p:nvSpPr>
        <p:spPr/>
        <p:txBody>
          <a:bodyPr/>
          <a:lstStyle/>
          <a:p>
            <a:r>
              <a:rPr lang="en-GB" dirty="0"/>
              <a:t>Our current position 05/01/2023</a:t>
            </a:r>
          </a:p>
        </p:txBody>
      </p:sp>
      <p:graphicFrame>
        <p:nvGraphicFramePr>
          <p:cNvPr id="4" name="Content Placeholder 3">
            <a:extLst>
              <a:ext uri="{FF2B5EF4-FFF2-40B4-BE49-F238E27FC236}">
                <a16:creationId xmlns:a16="http://schemas.microsoft.com/office/drawing/2014/main" id="{3C0DF25A-8876-4FD9-B9C5-341C80707C1E}"/>
              </a:ext>
            </a:extLst>
          </p:cNvPr>
          <p:cNvGraphicFramePr>
            <a:graphicFrameLocks noGrp="1"/>
          </p:cNvGraphicFramePr>
          <p:nvPr>
            <p:ph idx="1"/>
            <p:extLst>
              <p:ext uri="{D42A27DB-BD31-4B8C-83A1-F6EECF244321}">
                <p14:modId xmlns:p14="http://schemas.microsoft.com/office/powerpoint/2010/main" val="19286374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90A9190-CF03-4A1D-A018-8BB454E14899}"/>
              </a:ext>
            </a:extLst>
          </p:cNvPr>
          <p:cNvSpPr txBox="1"/>
          <p:nvPr/>
        </p:nvSpPr>
        <p:spPr>
          <a:xfrm>
            <a:off x="2072081" y="3322040"/>
            <a:ext cx="2223082" cy="1200329"/>
          </a:xfrm>
          <a:prstGeom prst="rect">
            <a:avLst/>
          </a:prstGeom>
          <a:noFill/>
        </p:spPr>
        <p:txBody>
          <a:bodyPr wrap="square" rtlCol="0">
            <a:spAutoFit/>
          </a:bodyPr>
          <a:lstStyle/>
          <a:p>
            <a:r>
              <a:rPr lang="en-GB" dirty="0"/>
              <a:t>Key:</a:t>
            </a:r>
          </a:p>
          <a:p>
            <a:r>
              <a:rPr lang="en-GB" dirty="0"/>
              <a:t>Green: good</a:t>
            </a:r>
          </a:p>
          <a:p>
            <a:r>
              <a:rPr lang="en-GB" dirty="0"/>
              <a:t>Amber- all right</a:t>
            </a:r>
          </a:p>
          <a:p>
            <a:r>
              <a:rPr lang="en-GB" dirty="0"/>
              <a:t>Red- problematic</a:t>
            </a:r>
          </a:p>
        </p:txBody>
      </p:sp>
    </p:spTree>
    <p:extLst>
      <p:ext uri="{BB962C8B-B14F-4D97-AF65-F5344CB8AC3E}">
        <p14:creationId xmlns:p14="http://schemas.microsoft.com/office/powerpoint/2010/main" val="538877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2C3E67-5CA4-4C82-AF22-426D867F910A}"/>
              </a:ext>
            </a:extLst>
          </p:cNvPr>
          <p:cNvPicPr>
            <a:picLocks noChangeAspect="1"/>
          </p:cNvPicPr>
          <p:nvPr/>
        </p:nvPicPr>
        <p:blipFill>
          <a:blip r:embed="rId2"/>
          <a:stretch>
            <a:fillRect/>
          </a:stretch>
        </p:blipFill>
        <p:spPr>
          <a:xfrm>
            <a:off x="5410200" y="125356"/>
            <a:ext cx="5804617" cy="6669728"/>
          </a:xfrm>
          <a:prstGeom prst="rect">
            <a:avLst/>
          </a:prstGeom>
        </p:spPr>
      </p:pic>
      <p:sp>
        <p:nvSpPr>
          <p:cNvPr id="2" name="Title 1">
            <a:extLst>
              <a:ext uri="{FF2B5EF4-FFF2-40B4-BE49-F238E27FC236}">
                <a16:creationId xmlns:a16="http://schemas.microsoft.com/office/drawing/2014/main" id="{7D59E833-0019-4CCF-B6F3-5E469705D641}"/>
              </a:ext>
            </a:extLst>
          </p:cNvPr>
          <p:cNvSpPr>
            <a:spLocks noGrp="1"/>
          </p:cNvSpPr>
          <p:nvPr>
            <p:ph type="title"/>
          </p:nvPr>
        </p:nvSpPr>
        <p:spPr/>
        <p:txBody>
          <a:bodyPr/>
          <a:lstStyle/>
          <a:p>
            <a:r>
              <a:rPr lang="en-GB" dirty="0"/>
              <a:t>To do list 05/01/2023</a:t>
            </a:r>
          </a:p>
        </p:txBody>
      </p:sp>
    </p:spTree>
    <p:extLst>
      <p:ext uri="{BB962C8B-B14F-4D97-AF65-F5344CB8AC3E}">
        <p14:creationId xmlns:p14="http://schemas.microsoft.com/office/powerpoint/2010/main" val="3256714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7124E-5038-CBC5-DD51-DE81BE5D6576}"/>
              </a:ext>
            </a:extLst>
          </p:cNvPr>
          <p:cNvSpPr>
            <a:spLocks noGrp="1"/>
          </p:cNvSpPr>
          <p:nvPr>
            <p:ph type="title"/>
          </p:nvPr>
        </p:nvSpPr>
        <p:spPr/>
        <p:txBody>
          <a:bodyPr/>
          <a:lstStyle/>
          <a:p>
            <a:r>
              <a:rPr lang="en-US" dirty="0">
                <a:cs typeface="Calibri Light"/>
              </a:rPr>
              <a:t>The train strike aftermath</a:t>
            </a:r>
            <a:endParaRPr lang="en-US" dirty="0"/>
          </a:p>
        </p:txBody>
      </p:sp>
      <p:sp>
        <p:nvSpPr>
          <p:cNvPr id="3" name="Content Placeholder 2">
            <a:extLst>
              <a:ext uri="{FF2B5EF4-FFF2-40B4-BE49-F238E27FC236}">
                <a16:creationId xmlns:a16="http://schemas.microsoft.com/office/drawing/2014/main" id="{28CD7D1B-94D7-EC99-1751-4CD33AE1DD71}"/>
              </a:ext>
            </a:extLst>
          </p:cNvPr>
          <p:cNvSpPr>
            <a:spLocks noGrp="1"/>
          </p:cNvSpPr>
          <p:nvPr>
            <p:ph idx="1"/>
          </p:nvPr>
        </p:nvSpPr>
        <p:spPr/>
        <p:txBody>
          <a:bodyPr vert="horz" lIns="91440" tIns="45720" rIns="91440" bIns="45720" rtlCol="0" anchor="t">
            <a:normAutofit/>
          </a:bodyPr>
          <a:lstStyle/>
          <a:p>
            <a:r>
              <a:rPr lang="en-US" dirty="0">
                <a:cs typeface="Calibri"/>
              </a:rPr>
              <a:t>Luckily, the trains were on our side most days. We were fortunate enough that the train drivers were reluctant to keep their strikes to a minimum during the filming days. However, this did not mean they were reliable as many late shows from our crew which was out of our control  but now it is over it wasn't</a:t>
            </a:r>
            <a:r>
              <a:rPr lang="en-US">
                <a:cs typeface="Calibri"/>
              </a:rPr>
              <a:t> bad at all and was very easy to manage </a:t>
            </a:r>
            <a:endParaRPr lang="en-US"/>
          </a:p>
        </p:txBody>
      </p:sp>
    </p:spTree>
    <p:extLst>
      <p:ext uri="{BB962C8B-B14F-4D97-AF65-F5344CB8AC3E}">
        <p14:creationId xmlns:p14="http://schemas.microsoft.com/office/powerpoint/2010/main" val="4240345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07017-D79A-43B7-B80A-83B530D3C7C9}"/>
              </a:ext>
            </a:extLst>
          </p:cNvPr>
          <p:cNvSpPr>
            <a:spLocks noGrp="1"/>
          </p:cNvSpPr>
          <p:nvPr>
            <p:ph type="title"/>
          </p:nvPr>
        </p:nvSpPr>
        <p:spPr/>
        <p:txBody>
          <a:bodyPr/>
          <a:lstStyle/>
          <a:p>
            <a:r>
              <a:rPr lang="en-GB" dirty="0"/>
              <a:t>Bibliography (</a:t>
            </a:r>
            <a:r>
              <a:rPr lang="en-GB" dirty="0" err="1"/>
              <a:t>p&amp;s</a:t>
            </a:r>
            <a:r>
              <a:rPr lang="en-GB" dirty="0"/>
              <a:t>) </a:t>
            </a:r>
          </a:p>
        </p:txBody>
      </p:sp>
      <p:sp>
        <p:nvSpPr>
          <p:cNvPr id="3" name="Content Placeholder 2">
            <a:extLst>
              <a:ext uri="{FF2B5EF4-FFF2-40B4-BE49-F238E27FC236}">
                <a16:creationId xmlns:a16="http://schemas.microsoft.com/office/drawing/2014/main" id="{DD742F1C-06F1-4CB6-8522-B8BD26A2B0DA}"/>
              </a:ext>
            </a:extLst>
          </p:cNvPr>
          <p:cNvSpPr>
            <a:spLocks noGrp="1"/>
          </p:cNvSpPr>
          <p:nvPr>
            <p:ph idx="1"/>
          </p:nvPr>
        </p:nvSpPr>
        <p:spPr/>
        <p:txBody>
          <a:bodyPr/>
          <a:lstStyle/>
          <a:p>
            <a:r>
              <a:rPr lang="en-GB" dirty="0">
                <a:hlinkClick r:id="rId2"/>
              </a:rPr>
              <a:t>Rail Strike Travel Information 2023 | Disruptions &amp; Refunds | Trainline (thetrainline.com)</a:t>
            </a:r>
            <a:r>
              <a:rPr lang="en-GB" dirty="0"/>
              <a:t>- last accessed 05/01/2023 15:04pm</a:t>
            </a:r>
          </a:p>
          <a:p>
            <a:r>
              <a:rPr lang="en-GB" dirty="0">
                <a:hlinkClick r:id="rId3"/>
              </a:rPr>
              <a:t>Train strike | Everything you need to know | Northern (northernrailway.co.uk)</a:t>
            </a:r>
            <a:r>
              <a:rPr lang="en-GB" dirty="0"/>
              <a:t> – last accessed 05/01/2023 15:05pm</a:t>
            </a:r>
          </a:p>
          <a:p>
            <a:r>
              <a:rPr lang="en-GB" dirty="0">
                <a:hlinkClick r:id="rId4"/>
              </a:rPr>
              <a:t>2022-12-11-to-2023-05-20-1668082567.pdf</a:t>
            </a:r>
            <a:r>
              <a:rPr lang="en-GB" dirty="0"/>
              <a:t>- rail strike information table last accessed 05/01/2023 15:05pm</a:t>
            </a:r>
          </a:p>
          <a:p>
            <a:endParaRPr lang="en-GB" dirty="0"/>
          </a:p>
        </p:txBody>
      </p:sp>
    </p:spTree>
    <p:extLst>
      <p:ext uri="{BB962C8B-B14F-4D97-AF65-F5344CB8AC3E}">
        <p14:creationId xmlns:p14="http://schemas.microsoft.com/office/powerpoint/2010/main" val="701991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24D7-57DA-4804-9244-507E3BE0A3EC}"/>
              </a:ext>
            </a:extLst>
          </p:cNvPr>
          <p:cNvSpPr>
            <a:spLocks noGrp="1"/>
          </p:cNvSpPr>
          <p:nvPr>
            <p:ph type="title"/>
          </p:nvPr>
        </p:nvSpPr>
        <p:spPr/>
        <p:txBody>
          <a:bodyPr/>
          <a:lstStyle/>
          <a:p>
            <a:r>
              <a:rPr lang="en-GB" dirty="0"/>
              <a:t>Table of contents</a:t>
            </a:r>
          </a:p>
        </p:txBody>
      </p:sp>
      <p:sp>
        <p:nvSpPr>
          <p:cNvPr id="3" name="Content Placeholder 2">
            <a:extLst>
              <a:ext uri="{FF2B5EF4-FFF2-40B4-BE49-F238E27FC236}">
                <a16:creationId xmlns:a16="http://schemas.microsoft.com/office/drawing/2014/main" id="{0D3A197A-3FE6-46E5-AA58-89EACA85958C}"/>
              </a:ext>
            </a:extLst>
          </p:cNvPr>
          <p:cNvSpPr>
            <a:spLocks noGrp="1"/>
          </p:cNvSpPr>
          <p:nvPr>
            <p:ph idx="1"/>
          </p:nvPr>
        </p:nvSpPr>
        <p:spPr/>
        <p:txBody>
          <a:bodyPr vert="horz" lIns="91440" tIns="45720" rIns="91440" bIns="45720" rtlCol="0" anchor="t">
            <a:normAutofit/>
          </a:bodyPr>
          <a:lstStyle/>
          <a:p>
            <a:r>
              <a:rPr lang="en-GB" dirty="0"/>
              <a:t>Slides 3-9 Briefing &amp; intro</a:t>
            </a:r>
          </a:p>
          <a:p>
            <a:r>
              <a:rPr lang="en-GB" dirty="0"/>
              <a:t>Slides 10-18 problems &amp; solutions</a:t>
            </a:r>
          </a:p>
          <a:p>
            <a:r>
              <a:rPr lang="en-GB" dirty="0"/>
              <a:t>Slides 19-44 brainstorming &amp; idea pitches &amp; locations</a:t>
            </a:r>
            <a:endParaRPr lang="en-GB" dirty="0">
              <a:cs typeface="Calibri" panose="020F0502020204030204"/>
            </a:endParaRPr>
          </a:p>
          <a:p>
            <a:pPr marL="0" indent="0">
              <a:buNone/>
            </a:pPr>
            <a:endParaRPr lang="en-GB" dirty="0">
              <a:cs typeface="Calibri" panose="020F0502020204030204"/>
            </a:endParaRPr>
          </a:p>
        </p:txBody>
      </p:sp>
    </p:spTree>
    <p:extLst>
      <p:ext uri="{BB962C8B-B14F-4D97-AF65-F5344CB8AC3E}">
        <p14:creationId xmlns:p14="http://schemas.microsoft.com/office/powerpoint/2010/main" val="4104839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5640-7F1F-4B73-BB17-DE4B1D6ECC8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9227D383-5017-4180-8E50-5506D9FF19D1}"/>
              </a:ext>
            </a:extLst>
          </p:cNvPr>
          <p:cNvSpPr>
            <a:spLocks noGrp="1"/>
          </p:cNvSpPr>
          <p:nvPr>
            <p:ph idx="1"/>
          </p:nvPr>
        </p:nvSpPr>
        <p:spPr>
          <a:xfrm>
            <a:off x="1022758" y="2141537"/>
            <a:ext cx="10515600" cy="4351338"/>
          </a:xfrm>
        </p:spPr>
        <p:txBody>
          <a:bodyPr>
            <a:normAutofit/>
          </a:bodyPr>
          <a:lstStyle/>
          <a:p>
            <a:pPr marL="0" indent="0" algn="ctr">
              <a:buNone/>
            </a:pPr>
            <a:r>
              <a:rPr lang="en-GB" sz="6600" dirty="0"/>
              <a:t>INITIAL BRAINSTORMING &amp; SHOW/ FILM PITCHES</a:t>
            </a:r>
          </a:p>
        </p:txBody>
      </p:sp>
    </p:spTree>
    <p:extLst>
      <p:ext uri="{BB962C8B-B14F-4D97-AF65-F5344CB8AC3E}">
        <p14:creationId xmlns:p14="http://schemas.microsoft.com/office/powerpoint/2010/main" val="2030862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FC4D7-E6F2-4222-967D-22D17C337980}"/>
              </a:ext>
            </a:extLst>
          </p:cNvPr>
          <p:cNvSpPr>
            <a:spLocks noGrp="1"/>
          </p:cNvSpPr>
          <p:nvPr>
            <p:ph type="title"/>
          </p:nvPr>
        </p:nvSpPr>
        <p:spPr/>
        <p:txBody>
          <a:bodyPr/>
          <a:lstStyle/>
          <a:p>
            <a:r>
              <a:rPr lang="en-GB" dirty="0"/>
              <a:t>INITIAL IDEAS PUT THROUGH</a:t>
            </a:r>
          </a:p>
        </p:txBody>
      </p:sp>
      <p:sp>
        <p:nvSpPr>
          <p:cNvPr id="3" name="Content Placeholder 2">
            <a:extLst>
              <a:ext uri="{FF2B5EF4-FFF2-40B4-BE49-F238E27FC236}">
                <a16:creationId xmlns:a16="http://schemas.microsoft.com/office/drawing/2014/main" id="{A7AF6C85-AB5F-427B-AC38-6F647E6F2FD4}"/>
              </a:ext>
            </a:extLst>
          </p:cNvPr>
          <p:cNvSpPr>
            <a:spLocks noGrp="1"/>
          </p:cNvSpPr>
          <p:nvPr>
            <p:ph idx="1"/>
          </p:nvPr>
        </p:nvSpPr>
        <p:spPr/>
        <p:txBody>
          <a:bodyPr/>
          <a:lstStyle/>
          <a:p>
            <a:r>
              <a:rPr lang="en-GB" dirty="0"/>
              <a:t>A spinoff episode of the popular UK tv show the inbetweeners</a:t>
            </a:r>
          </a:p>
          <a:p>
            <a:r>
              <a:rPr lang="en-GB" dirty="0"/>
              <a:t>Splicer 2 a sequel to the first splicer from the Collab with creative media last year</a:t>
            </a:r>
          </a:p>
          <a:p>
            <a:r>
              <a:rPr lang="en-GB" dirty="0"/>
              <a:t>Inspector wells a prequel to the events of splicer </a:t>
            </a:r>
          </a:p>
          <a:p>
            <a:r>
              <a:rPr lang="en-GB" dirty="0"/>
              <a:t>A film about the main character suffering who is believed to be </a:t>
            </a:r>
            <a:r>
              <a:rPr lang="en-GB" dirty="0" err="1"/>
              <a:t>scitsophrenic</a:t>
            </a:r>
            <a:r>
              <a:rPr lang="en-GB" dirty="0"/>
              <a:t> but the person she speaks to throughout is actually a spirit and is dead (plot twist)</a:t>
            </a:r>
          </a:p>
          <a:p>
            <a:r>
              <a:rPr lang="en-GB" dirty="0"/>
              <a:t>An adapted version of a musical of some sorts</a:t>
            </a:r>
          </a:p>
          <a:p>
            <a:r>
              <a:rPr lang="en-GB" dirty="0"/>
              <a:t>A fully choreographed dance piece </a:t>
            </a:r>
          </a:p>
          <a:p>
            <a:endParaRPr lang="en-GB" dirty="0"/>
          </a:p>
        </p:txBody>
      </p:sp>
    </p:spTree>
    <p:extLst>
      <p:ext uri="{BB962C8B-B14F-4D97-AF65-F5344CB8AC3E}">
        <p14:creationId xmlns:p14="http://schemas.microsoft.com/office/powerpoint/2010/main" val="4007760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85C7-147B-4817-966C-49608BEE7C16}"/>
              </a:ext>
            </a:extLst>
          </p:cNvPr>
          <p:cNvSpPr>
            <a:spLocks noGrp="1"/>
          </p:cNvSpPr>
          <p:nvPr>
            <p:ph type="title"/>
          </p:nvPr>
        </p:nvSpPr>
        <p:spPr/>
        <p:txBody>
          <a:bodyPr/>
          <a:lstStyle/>
          <a:p>
            <a:r>
              <a:rPr lang="en-GB" dirty="0"/>
              <a:t>FINAL CONCEPT</a:t>
            </a:r>
          </a:p>
        </p:txBody>
      </p:sp>
      <p:sp>
        <p:nvSpPr>
          <p:cNvPr id="3" name="Content Placeholder 2">
            <a:extLst>
              <a:ext uri="{FF2B5EF4-FFF2-40B4-BE49-F238E27FC236}">
                <a16:creationId xmlns:a16="http://schemas.microsoft.com/office/drawing/2014/main" id="{7C37C954-406B-4113-B53B-E1E839B2F55F}"/>
              </a:ext>
            </a:extLst>
          </p:cNvPr>
          <p:cNvSpPr>
            <a:spLocks noGrp="1"/>
          </p:cNvSpPr>
          <p:nvPr>
            <p:ph idx="1"/>
          </p:nvPr>
        </p:nvSpPr>
        <p:spPr/>
        <p:txBody>
          <a:bodyPr/>
          <a:lstStyle/>
          <a:p>
            <a:r>
              <a:rPr lang="en-GB" dirty="0"/>
              <a:t>The final agreed terms with my team is inspector wells a splicer story™ was the final confirmed idea. The story of an inspector who is corrupted by the killer that he hunted for almost 8 straight years and due to the many events that occur he his driven to murder and it’s the origin story of the original splicer!</a:t>
            </a:r>
          </a:p>
        </p:txBody>
      </p:sp>
    </p:spTree>
    <p:extLst>
      <p:ext uri="{BB962C8B-B14F-4D97-AF65-F5344CB8AC3E}">
        <p14:creationId xmlns:p14="http://schemas.microsoft.com/office/powerpoint/2010/main" val="1906502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EF5EC-3788-44A3-882A-153F67B0788F}"/>
              </a:ext>
            </a:extLst>
          </p:cNvPr>
          <p:cNvSpPr>
            <a:spLocks noGrp="1"/>
          </p:cNvSpPr>
          <p:nvPr>
            <p:ph type="title"/>
          </p:nvPr>
        </p:nvSpPr>
        <p:spPr/>
        <p:txBody>
          <a:bodyPr/>
          <a:lstStyle/>
          <a:p>
            <a:r>
              <a:rPr lang="en-GB" dirty="0"/>
              <a:t>THE SCRIPT BREAKDOWN</a:t>
            </a:r>
          </a:p>
        </p:txBody>
      </p:sp>
      <p:pic>
        <p:nvPicPr>
          <p:cNvPr id="4" name="Content Placeholder 3">
            <a:extLst>
              <a:ext uri="{FF2B5EF4-FFF2-40B4-BE49-F238E27FC236}">
                <a16:creationId xmlns:a16="http://schemas.microsoft.com/office/drawing/2014/main" id="{D9659F96-DBDB-4D9C-B292-8D1C3A1F99D5}"/>
              </a:ext>
            </a:extLst>
          </p:cNvPr>
          <p:cNvPicPr>
            <a:picLocks noGrp="1" noChangeAspect="1"/>
          </p:cNvPicPr>
          <p:nvPr>
            <p:ph idx="1"/>
          </p:nvPr>
        </p:nvPicPr>
        <p:blipFill>
          <a:blip r:embed="rId2"/>
          <a:stretch>
            <a:fillRect/>
          </a:stretch>
        </p:blipFill>
        <p:spPr>
          <a:xfrm>
            <a:off x="6910310" y="1456510"/>
            <a:ext cx="4176561" cy="4351338"/>
          </a:xfrm>
          <a:prstGeom prst="rect">
            <a:avLst/>
          </a:prstGeom>
        </p:spPr>
      </p:pic>
      <p:sp>
        <p:nvSpPr>
          <p:cNvPr id="5" name="TextBox 4">
            <a:extLst>
              <a:ext uri="{FF2B5EF4-FFF2-40B4-BE49-F238E27FC236}">
                <a16:creationId xmlns:a16="http://schemas.microsoft.com/office/drawing/2014/main" id="{F44801C0-BE11-4D18-BD11-83011A0942CB}"/>
              </a:ext>
            </a:extLst>
          </p:cNvPr>
          <p:cNvSpPr txBox="1"/>
          <p:nvPr/>
        </p:nvSpPr>
        <p:spPr>
          <a:xfrm>
            <a:off x="922789" y="1690688"/>
            <a:ext cx="5796793" cy="2585323"/>
          </a:xfrm>
          <a:prstGeom prst="rect">
            <a:avLst/>
          </a:prstGeom>
          <a:noFill/>
        </p:spPr>
        <p:txBody>
          <a:bodyPr wrap="square" lIns="91440" tIns="45720" rIns="91440" bIns="45720" rtlCol="0" anchor="t">
            <a:spAutoFit/>
          </a:bodyPr>
          <a:lstStyle/>
          <a:p>
            <a:r>
              <a:rPr lang="en-GB" dirty="0"/>
              <a:t>SCENE 1:</a:t>
            </a:r>
          </a:p>
          <a:p>
            <a:r>
              <a:rPr lang="en-GB" dirty="0"/>
              <a:t>we meet our protagonists inspector and detective wells and con who are sharing a pint within the bar </a:t>
            </a:r>
            <a:r>
              <a:rPr lang="en-GB" dirty="0" err="1"/>
              <a:t>Sunbridgewells</a:t>
            </a:r>
            <a:r>
              <a:rPr lang="en-GB" dirty="0"/>
              <a:t>™ where the conversation heats up as con who has been a Pushover starts complaining how he had the chance to catch the killer and solve the mysteries but wells stepped in because of his higher rank from a characters direct orders that we meet shortly after. The scene fades out after the shocking discovery that con finds out that night..</a:t>
            </a:r>
            <a:endParaRPr lang="en-GB" dirty="0">
              <a:cs typeface="Calibri"/>
            </a:endParaRPr>
          </a:p>
        </p:txBody>
      </p:sp>
    </p:spTree>
    <p:extLst>
      <p:ext uri="{BB962C8B-B14F-4D97-AF65-F5344CB8AC3E}">
        <p14:creationId xmlns:p14="http://schemas.microsoft.com/office/powerpoint/2010/main" val="2849977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556B-1BE4-468F-AF21-1EFAF512124D}"/>
              </a:ext>
            </a:extLst>
          </p:cNvPr>
          <p:cNvSpPr>
            <a:spLocks noGrp="1"/>
          </p:cNvSpPr>
          <p:nvPr>
            <p:ph type="title"/>
          </p:nvPr>
        </p:nvSpPr>
        <p:spPr/>
        <p:txBody>
          <a:bodyPr/>
          <a:lstStyle/>
          <a:p>
            <a:r>
              <a:rPr lang="en-GB" dirty="0"/>
              <a:t>Scene 2</a:t>
            </a:r>
          </a:p>
        </p:txBody>
      </p:sp>
      <p:pic>
        <p:nvPicPr>
          <p:cNvPr id="4" name="Content Placeholder 3">
            <a:extLst>
              <a:ext uri="{FF2B5EF4-FFF2-40B4-BE49-F238E27FC236}">
                <a16:creationId xmlns:a16="http://schemas.microsoft.com/office/drawing/2014/main" id="{DC048B50-ED01-432B-941C-C6451EB93976}"/>
              </a:ext>
            </a:extLst>
          </p:cNvPr>
          <p:cNvPicPr>
            <a:picLocks noGrp="1" noChangeAspect="1"/>
          </p:cNvPicPr>
          <p:nvPr>
            <p:ph idx="1"/>
          </p:nvPr>
        </p:nvPicPr>
        <p:blipFill>
          <a:blip r:embed="rId2"/>
          <a:stretch>
            <a:fillRect/>
          </a:stretch>
        </p:blipFill>
        <p:spPr>
          <a:xfrm>
            <a:off x="7009038" y="692397"/>
            <a:ext cx="3861657" cy="4351338"/>
          </a:xfrm>
          <a:prstGeom prst="rect">
            <a:avLst/>
          </a:prstGeom>
        </p:spPr>
      </p:pic>
      <p:pic>
        <p:nvPicPr>
          <p:cNvPr id="5" name="Picture 4">
            <a:extLst>
              <a:ext uri="{FF2B5EF4-FFF2-40B4-BE49-F238E27FC236}">
                <a16:creationId xmlns:a16="http://schemas.microsoft.com/office/drawing/2014/main" id="{B846F17A-C2C9-4DA1-B3E6-63CEAE49CF99}"/>
              </a:ext>
            </a:extLst>
          </p:cNvPr>
          <p:cNvPicPr>
            <a:picLocks noChangeAspect="1"/>
          </p:cNvPicPr>
          <p:nvPr/>
        </p:nvPicPr>
        <p:blipFill>
          <a:blip r:embed="rId3"/>
          <a:stretch>
            <a:fillRect/>
          </a:stretch>
        </p:blipFill>
        <p:spPr>
          <a:xfrm>
            <a:off x="447344" y="1499094"/>
            <a:ext cx="6078589" cy="3106461"/>
          </a:xfrm>
          <a:prstGeom prst="rect">
            <a:avLst/>
          </a:prstGeom>
        </p:spPr>
      </p:pic>
    </p:spTree>
    <p:extLst>
      <p:ext uri="{BB962C8B-B14F-4D97-AF65-F5344CB8AC3E}">
        <p14:creationId xmlns:p14="http://schemas.microsoft.com/office/powerpoint/2010/main" val="3760288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3D850-E5BF-47EB-B82B-EA9E54B6B073}"/>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97C3C166-98F3-4FB1-A915-B6979E9EE71C}"/>
              </a:ext>
            </a:extLst>
          </p:cNvPr>
          <p:cNvPicPr>
            <a:picLocks noGrp="1" noChangeAspect="1"/>
          </p:cNvPicPr>
          <p:nvPr>
            <p:ph idx="1"/>
          </p:nvPr>
        </p:nvPicPr>
        <p:blipFill>
          <a:blip r:embed="rId2"/>
          <a:stretch>
            <a:fillRect/>
          </a:stretch>
        </p:blipFill>
        <p:spPr>
          <a:xfrm>
            <a:off x="6283729" y="1959849"/>
            <a:ext cx="4775381" cy="4351338"/>
          </a:xfrm>
          <a:prstGeom prst="rect">
            <a:avLst/>
          </a:prstGeom>
        </p:spPr>
      </p:pic>
      <p:sp>
        <p:nvSpPr>
          <p:cNvPr id="5" name="TextBox 4">
            <a:extLst>
              <a:ext uri="{FF2B5EF4-FFF2-40B4-BE49-F238E27FC236}">
                <a16:creationId xmlns:a16="http://schemas.microsoft.com/office/drawing/2014/main" id="{714F5CF1-035B-438C-92E3-4F2F95CE2B4A}"/>
              </a:ext>
            </a:extLst>
          </p:cNvPr>
          <p:cNvSpPr txBox="1"/>
          <p:nvPr/>
        </p:nvSpPr>
        <p:spPr>
          <a:xfrm>
            <a:off x="738232" y="2164251"/>
            <a:ext cx="4664278" cy="2862322"/>
          </a:xfrm>
          <a:prstGeom prst="rect">
            <a:avLst/>
          </a:prstGeom>
          <a:noFill/>
        </p:spPr>
        <p:txBody>
          <a:bodyPr wrap="square" rtlCol="0">
            <a:spAutoFit/>
          </a:bodyPr>
          <a:lstStyle/>
          <a:p>
            <a:r>
              <a:rPr lang="en-GB" dirty="0"/>
              <a:t>Scene 2: </a:t>
            </a:r>
          </a:p>
          <a:p>
            <a:r>
              <a:rPr lang="en-GB" dirty="0"/>
              <a:t>In this scene we meet sarge. Sarge is a veteran female officer who demands respect from everyone and shudders con for being inexperienced and pushes him about for it. We are lead to a room where a mysterious man is seated with a mask that cannot be removed who seems very pleased with himself where an interrogation takes place with this masked unnamed killer.</a:t>
            </a:r>
          </a:p>
        </p:txBody>
      </p:sp>
    </p:spTree>
    <p:extLst>
      <p:ext uri="{BB962C8B-B14F-4D97-AF65-F5344CB8AC3E}">
        <p14:creationId xmlns:p14="http://schemas.microsoft.com/office/powerpoint/2010/main" val="2848379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215ED-8FF1-4DF2-A119-9600B192CAFC}"/>
              </a:ext>
            </a:extLst>
          </p:cNvPr>
          <p:cNvSpPr>
            <a:spLocks noGrp="1"/>
          </p:cNvSpPr>
          <p:nvPr>
            <p:ph type="title"/>
          </p:nvPr>
        </p:nvSpPr>
        <p:spPr/>
        <p:txBody>
          <a:bodyPr/>
          <a:lstStyle/>
          <a:p>
            <a:r>
              <a:rPr lang="en-GB" dirty="0"/>
              <a:t>Scene 3</a:t>
            </a:r>
          </a:p>
        </p:txBody>
      </p:sp>
      <p:pic>
        <p:nvPicPr>
          <p:cNvPr id="4" name="Content Placeholder 3">
            <a:extLst>
              <a:ext uri="{FF2B5EF4-FFF2-40B4-BE49-F238E27FC236}">
                <a16:creationId xmlns:a16="http://schemas.microsoft.com/office/drawing/2014/main" id="{73AFB6D0-729C-420D-BA4B-05C7534C913D}"/>
              </a:ext>
            </a:extLst>
          </p:cNvPr>
          <p:cNvPicPr>
            <a:picLocks noGrp="1" noChangeAspect="1"/>
          </p:cNvPicPr>
          <p:nvPr>
            <p:ph idx="1"/>
          </p:nvPr>
        </p:nvPicPr>
        <p:blipFill>
          <a:blip r:embed="rId2"/>
          <a:stretch>
            <a:fillRect/>
          </a:stretch>
        </p:blipFill>
        <p:spPr>
          <a:xfrm>
            <a:off x="5252548" y="1479462"/>
            <a:ext cx="6426682" cy="4110415"/>
          </a:xfrm>
          <a:prstGeom prst="rect">
            <a:avLst/>
          </a:prstGeom>
        </p:spPr>
      </p:pic>
      <p:sp>
        <p:nvSpPr>
          <p:cNvPr id="5" name="TextBox 4">
            <a:extLst>
              <a:ext uri="{FF2B5EF4-FFF2-40B4-BE49-F238E27FC236}">
                <a16:creationId xmlns:a16="http://schemas.microsoft.com/office/drawing/2014/main" id="{A906D653-58AD-4DD7-8FE6-C5ECAFA38911}"/>
              </a:ext>
            </a:extLst>
          </p:cNvPr>
          <p:cNvSpPr txBox="1"/>
          <p:nvPr/>
        </p:nvSpPr>
        <p:spPr>
          <a:xfrm>
            <a:off x="838200" y="1543574"/>
            <a:ext cx="3658299" cy="2862322"/>
          </a:xfrm>
          <a:prstGeom prst="rect">
            <a:avLst/>
          </a:prstGeom>
          <a:noFill/>
        </p:spPr>
        <p:txBody>
          <a:bodyPr wrap="square" lIns="91440" tIns="45720" rIns="91440" bIns="45720" rtlCol="0" anchor="t">
            <a:spAutoFit/>
          </a:bodyPr>
          <a:lstStyle/>
          <a:p>
            <a:r>
              <a:rPr lang="en-GB" dirty="0"/>
              <a:t>This is the killers monologue where wells begins to realise the dark truth behind “famous” detectives. The scene is a mo0nolouge wide panned out with a close shot from behind the inspector until the sergeant abruptly interrupts as he did find out what he needed and proceeds to name every name despite being annoyed from the interruption   </a:t>
            </a:r>
          </a:p>
        </p:txBody>
      </p:sp>
    </p:spTree>
    <p:extLst>
      <p:ext uri="{BB962C8B-B14F-4D97-AF65-F5344CB8AC3E}">
        <p14:creationId xmlns:p14="http://schemas.microsoft.com/office/powerpoint/2010/main" val="719895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5100-B4EF-4408-AB77-FBCAF5B04354}"/>
              </a:ext>
            </a:extLst>
          </p:cNvPr>
          <p:cNvSpPr>
            <a:spLocks noGrp="1"/>
          </p:cNvSpPr>
          <p:nvPr>
            <p:ph type="title"/>
          </p:nvPr>
        </p:nvSpPr>
        <p:spPr/>
        <p:txBody>
          <a:bodyPr/>
          <a:lstStyle/>
          <a:p>
            <a:r>
              <a:rPr lang="en-GB" dirty="0"/>
              <a:t>Scene 4:</a:t>
            </a:r>
          </a:p>
        </p:txBody>
      </p:sp>
      <p:pic>
        <p:nvPicPr>
          <p:cNvPr id="4" name="Content Placeholder 3">
            <a:extLst>
              <a:ext uri="{FF2B5EF4-FFF2-40B4-BE49-F238E27FC236}">
                <a16:creationId xmlns:a16="http://schemas.microsoft.com/office/drawing/2014/main" id="{59ADD9BD-8B3B-427E-83D4-7E445111135B}"/>
              </a:ext>
            </a:extLst>
          </p:cNvPr>
          <p:cNvPicPr>
            <a:picLocks noGrp="1" noChangeAspect="1"/>
          </p:cNvPicPr>
          <p:nvPr>
            <p:ph idx="1"/>
          </p:nvPr>
        </p:nvPicPr>
        <p:blipFill>
          <a:blip r:embed="rId2"/>
          <a:stretch>
            <a:fillRect/>
          </a:stretch>
        </p:blipFill>
        <p:spPr>
          <a:xfrm>
            <a:off x="5776518" y="858611"/>
            <a:ext cx="4953351" cy="4594233"/>
          </a:xfrm>
          <a:prstGeom prst="rect">
            <a:avLst/>
          </a:prstGeom>
        </p:spPr>
      </p:pic>
      <p:sp>
        <p:nvSpPr>
          <p:cNvPr id="6" name="TextBox 5">
            <a:extLst>
              <a:ext uri="{FF2B5EF4-FFF2-40B4-BE49-F238E27FC236}">
                <a16:creationId xmlns:a16="http://schemas.microsoft.com/office/drawing/2014/main" id="{EEFC73C8-FD49-4086-89A4-54494CF25FC2}"/>
              </a:ext>
            </a:extLst>
          </p:cNvPr>
          <p:cNvSpPr txBox="1"/>
          <p:nvPr/>
        </p:nvSpPr>
        <p:spPr>
          <a:xfrm>
            <a:off x="771787" y="1690688"/>
            <a:ext cx="4380800" cy="1754326"/>
          </a:xfrm>
          <a:prstGeom prst="rect">
            <a:avLst/>
          </a:prstGeom>
          <a:noFill/>
        </p:spPr>
        <p:txBody>
          <a:bodyPr wrap="square" lIns="91440" tIns="45720" rIns="91440" bIns="45720" rtlCol="0" anchor="t">
            <a:spAutoFit/>
          </a:bodyPr>
          <a:lstStyle/>
          <a:p>
            <a:r>
              <a:rPr lang="en-GB" dirty="0"/>
              <a:t>The sergeant calls con after the last scene where days have passed and wells is no where to be found and con gets into a very heated argument with her and is eventually told to “piss off” after talking down to such a high ranking officer. </a:t>
            </a:r>
          </a:p>
        </p:txBody>
      </p:sp>
    </p:spTree>
    <p:extLst>
      <p:ext uri="{BB962C8B-B14F-4D97-AF65-F5344CB8AC3E}">
        <p14:creationId xmlns:p14="http://schemas.microsoft.com/office/powerpoint/2010/main" val="3395840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DC5A3-1CB4-4ACD-AD94-9FEDE8D4C8AE}"/>
              </a:ext>
            </a:extLst>
          </p:cNvPr>
          <p:cNvSpPr>
            <a:spLocks noGrp="1"/>
          </p:cNvSpPr>
          <p:nvPr>
            <p:ph type="title"/>
          </p:nvPr>
        </p:nvSpPr>
        <p:spPr/>
        <p:txBody>
          <a:bodyPr/>
          <a:lstStyle/>
          <a:p>
            <a:r>
              <a:rPr lang="en-GB" dirty="0"/>
              <a:t>Scene 5 (finale)</a:t>
            </a:r>
          </a:p>
        </p:txBody>
      </p:sp>
      <p:pic>
        <p:nvPicPr>
          <p:cNvPr id="4" name="Content Placeholder 3">
            <a:extLst>
              <a:ext uri="{FF2B5EF4-FFF2-40B4-BE49-F238E27FC236}">
                <a16:creationId xmlns:a16="http://schemas.microsoft.com/office/drawing/2014/main" id="{EE9D4608-B6FD-4A18-A5DF-6BA93E5C8768}"/>
              </a:ext>
            </a:extLst>
          </p:cNvPr>
          <p:cNvPicPr>
            <a:picLocks noGrp="1" noChangeAspect="1"/>
          </p:cNvPicPr>
          <p:nvPr>
            <p:ph idx="1"/>
          </p:nvPr>
        </p:nvPicPr>
        <p:blipFill>
          <a:blip r:embed="rId2"/>
          <a:stretch>
            <a:fillRect/>
          </a:stretch>
        </p:blipFill>
        <p:spPr>
          <a:xfrm>
            <a:off x="5511916" y="1163587"/>
            <a:ext cx="5561130" cy="4784207"/>
          </a:xfrm>
          <a:prstGeom prst="rect">
            <a:avLst/>
          </a:prstGeom>
        </p:spPr>
      </p:pic>
      <p:sp>
        <p:nvSpPr>
          <p:cNvPr id="6" name="TextBox 5">
            <a:extLst>
              <a:ext uri="{FF2B5EF4-FFF2-40B4-BE49-F238E27FC236}">
                <a16:creationId xmlns:a16="http://schemas.microsoft.com/office/drawing/2014/main" id="{1AB6A968-D5A4-4895-804C-A520F9F23F6E}"/>
              </a:ext>
            </a:extLst>
          </p:cNvPr>
          <p:cNvSpPr txBox="1"/>
          <p:nvPr/>
        </p:nvSpPr>
        <p:spPr>
          <a:xfrm>
            <a:off x="1124125" y="1690688"/>
            <a:ext cx="3632433" cy="2308324"/>
          </a:xfrm>
          <a:prstGeom prst="rect">
            <a:avLst/>
          </a:prstGeom>
          <a:noFill/>
        </p:spPr>
        <p:txBody>
          <a:bodyPr wrap="square" rtlCol="0">
            <a:spAutoFit/>
          </a:bodyPr>
          <a:lstStyle/>
          <a:p>
            <a:r>
              <a:rPr lang="en-GB" dirty="0"/>
              <a:t>The final plot twist where wells turns evil and becomes the infamous splicer which is what leads to the original ever filming of this small franchise splicer! Where con is unfortunately brutally slain  and the ending is going to be very similar to the first to keep the theme.</a:t>
            </a:r>
          </a:p>
        </p:txBody>
      </p:sp>
    </p:spTree>
    <p:extLst>
      <p:ext uri="{BB962C8B-B14F-4D97-AF65-F5344CB8AC3E}">
        <p14:creationId xmlns:p14="http://schemas.microsoft.com/office/powerpoint/2010/main" val="3913467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21BC-3C16-434A-8FF3-A69049CC799A}"/>
              </a:ext>
            </a:extLst>
          </p:cNvPr>
          <p:cNvSpPr>
            <a:spLocks noGrp="1"/>
          </p:cNvSpPr>
          <p:nvPr>
            <p:ph type="title"/>
          </p:nvPr>
        </p:nvSpPr>
        <p:spPr/>
        <p:txBody>
          <a:bodyPr>
            <a:normAutofit/>
          </a:bodyPr>
          <a:lstStyle/>
          <a:p>
            <a:r>
              <a:rPr lang="en-GB" sz="8000" dirty="0"/>
              <a:t>The characters.</a:t>
            </a:r>
          </a:p>
        </p:txBody>
      </p:sp>
      <p:sp>
        <p:nvSpPr>
          <p:cNvPr id="3" name="Content Placeholder 2">
            <a:extLst>
              <a:ext uri="{FF2B5EF4-FFF2-40B4-BE49-F238E27FC236}">
                <a16:creationId xmlns:a16="http://schemas.microsoft.com/office/drawing/2014/main" id="{072CBE24-DF5B-4543-86D8-249D996AD128}"/>
              </a:ext>
            </a:extLst>
          </p:cNvPr>
          <p:cNvSpPr>
            <a:spLocks noGrp="1"/>
          </p:cNvSpPr>
          <p:nvPr>
            <p:ph idx="1"/>
          </p:nvPr>
        </p:nvSpPr>
        <p:spPr/>
        <p:txBody>
          <a:bodyPr vert="horz" lIns="91440" tIns="45720" rIns="91440" bIns="45720" rtlCol="0" anchor="t">
            <a:normAutofit/>
          </a:bodyPr>
          <a:lstStyle/>
          <a:p>
            <a:r>
              <a:rPr lang="en-GB" dirty="0"/>
              <a:t>Splicer- Alex (slide 29-30)</a:t>
            </a:r>
          </a:p>
          <a:p>
            <a:r>
              <a:rPr lang="en-GB" dirty="0"/>
              <a:t>Inspector wells- Tyler (slide 31)</a:t>
            </a:r>
            <a:endParaRPr lang="en-GB">
              <a:cs typeface="Calibri"/>
            </a:endParaRPr>
          </a:p>
          <a:p>
            <a:r>
              <a:rPr lang="en-GB" dirty="0"/>
              <a:t>Detective </a:t>
            </a:r>
            <a:r>
              <a:rPr lang="en-GB" dirty="0" err="1"/>
              <a:t>constance</a:t>
            </a:r>
            <a:r>
              <a:rPr lang="en-GB" dirty="0"/>
              <a:t> (con)- Oliver (32)</a:t>
            </a:r>
            <a:endParaRPr lang="en-GB" dirty="0">
              <a:cs typeface="Calibri" panose="020F0502020204030204"/>
            </a:endParaRPr>
          </a:p>
          <a:p>
            <a:r>
              <a:rPr lang="en-GB" dirty="0"/>
              <a:t>Sergeant- Olivia (33)</a:t>
            </a:r>
            <a:endParaRPr lang="en-GB" dirty="0">
              <a:cs typeface="Calibri" panose="020F0502020204030204"/>
            </a:endParaRPr>
          </a:p>
          <a:p>
            <a:endParaRPr lang="en-GB" dirty="0"/>
          </a:p>
        </p:txBody>
      </p:sp>
    </p:spTree>
    <p:extLst>
      <p:ext uri="{BB962C8B-B14F-4D97-AF65-F5344CB8AC3E}">
        <p14:creationId xmlns:p14="http://schemas.microsoft.com/office/powerpoint/2010/main" val="663169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343C7-DBDB-4362-84B8-B6F6256926A0}"/>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C51293E2-0ED0-455E-B906-85A3D0A02708}"/>
              </a:ext>
            </a:extLst>
          </p:cNvPr>
          <p:cNvSpPr>
            <a:spLocks noGrp="1"/>
          </p:cNvSpPr>
          <p:nvPr>
            <p:ph idx="1"/>
          </p:nvPr>
        </p:nvSpPr>
        <p:spPr>
          <a:xfrm>
            <a:off x="3179428" y="2396075"/>
            <a:ext cx="8699384" cy="3090323"/>
          </a:xfrm>
        </p:spPr>
        <p:txBody>
          <a:bodyPr>
            <a:normAutofit/>
          </a:bodyPr>
          <a:lstStyle/>
          <a:p>
            <a:pPr marL="0" indent="0">
              <a:buNone/>
            </a:pPr>
            <a:r>
              <a:rPr lang="en-GB" sz="6600" dirty="0"/>
              <a:t>     BRIEFING</a:t>
            </a:r>
          </a:p>
          <a:p>
            <a:pPr marL="0" indent="0">
              <a:buNone/>
            </a:pPr>
            <a:r>
              <a:rPr lang="en-GB" sz="6600" dirty="0"/>
              <a:t>           &amp; </a:t>
            </a:r>
          </a:p>
          <a:p>
            <a:pPr marL="0" indent="0">
              <a:buNone/>
            </a:pPr>
            <a:r>
              <a:rPr lang="en-GB" sz="6600" dirty="0"/>
              <a:t>INTRODUCTION</a:t>
            </a:r>
          </a:p>
        </p:txBody>
      </p:sp>
    </p:spTree>
    <p:extLst>
      <p:ext uri="{BB962C8B-B14F-4D97-AF65-F5344CB8AC3E}">
        <p14:creationId xmlns:p14="http://schemas.microsoft.com/office/powerpoint/2010/main" val="3679399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30CB0-AC6C-4BF3-940F-1E1053AD3643}"/>
              </a:ext>
            </a:extLst>
          </p:cNvPr>
          <p:cNvSpPr>
            <a:spLocks noGrp="1"/>
          </p:cNvSpPr>
          <p:nvPr>
            <p:ph type="title"/>
          </p:nvPr>
        </p:nvSpPr>
        <p:spPr/>
        <p:txBody>
          <a:bodyPr/>
          <a:lstStyle/>
          <a:p>
            <a:r>
              <a:rPr lang="en-GB" dirty="0"/>
              <a:t>The original splicer.</a:t>
            </a:r>
          </a:p>
        </p:txBody>
      </p:sp>
      <p:sp>
        <p:nvSpPr>
          <p:cNvPr id="3" name="Content Placeholder 2">
            <a:extLst>
              <a:ext uri="{FF2B5EF4-FFF2-40B4-BE49-F238E27FC236}">
                <a16:creationId xmlns:a16="http://schemas.microsoft.com/office/drawing/2014/main" id="{46963F8D-84D6-4270-983E-E545E38ADAA8}"/>
              </a:ext>
            </a:extLst>
          </p:cNvPr>
          <p:cNvSpPr>
            <a:spLocks noGrp="1"/>
          </p:cNvSpPr>
          <p:nvPr>
            <p:ph idx="1"/>
          </p:nvPr>
        </p:nvSpPr>
        <p:spPr/>
        <p:txBody>
          <a:bodyPr vert="horz" lIns="91440" tIns="45720" rIns="91440" bIns="45720" rtlCol="0" anchor="t">
            <a:normAutofit/>
          </a:bodyPr>
          <a:lstStyle/>
          <a:p>
            <a:pPr marL="0" indent="0">
              <a:buNone/>
            </a:pPr>
            <a:r>
              <a:rPr lang="en-GB" dirty="0"/>
              <a:t>The original splicer played by Alex (me) is a mass murderer who had been on the run from the well renown inspector wells. During his 8 year get away he had performed and hid away 26 bodies which is accountable for a mass genocide. He is a cocky, smug, cold-hearted killer who, when captured. Didn’t really seem to mind and his fate isn't his number one concern, and he enjoys correcting people on his tally of murders.</a:t>
            </a:r>
            <a:endParaRPr lang="en-GB" dirty="0">
              <a:cs typeface="Calibri"/>
            </a:endParaRPr>
          </a:p>
        </p:txBody>
      </p:sp>
    </p:spTree>
    <p:extLst>
      <p:ext uri="{BB962C8B-B14F-4D97-AF65-F5344CB8AC3E}">
        <p14:creationId xmlns:p14="http://schemas.microsoft.com/office/powerpoint/2010/main" val="3259254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84D72-7A43-EB4F-D7A9-1CEDFB3572EA}"/>
              </a:ext>
            </a:extLst>
          </p:cNvPr>
          <p:cNvSpPr>
            <a:spLocks noGrp="1"/>
          </p:cNvSpPr>
          <p:nvPr>
            <p:ph type="title"/>
          </p:nvPr>
        </p:nvSpPr>
        <p:spPr/>
        <p:txBody>
          <a:bodyPr/>
          <a:lstStyle/>
          <a:p>
            <a:r>
              <a:rPr lang="en-US" dirty="0">
                <a:cs typeface="Calibri Light"/>
              </a:rPr>
              <a:t>My personal Inspiration for the splicer. </a:t>
            </a:r>
            <a:endParaRPr lang="en-US" dirty="0"/>
          </a:p>
        </p:txBody>
      </p:sp>
      <p:pic>
        <p:nvPicPr>
          <p:cNvPr id="4" name="Picture 4">
            <a:extLst>
              <a:ext uri="{FF2B5EF4-FFF2-40B4-BE49-F238E27FC236}">
                <a16:creationId xmlns:a16="http://schemas.microsoft.com/office/drawing/2014/main" id="{8A5A42A8-955B-1457-3513-81330D7ADEF8}"/>
              </a:ext>
            </a:extLst>
          </p:cNvPr>
          <p:cNvPicPr>
            <a:picLocks noGrp="1" noChangeAspect="1"/>
          </p:cNvPicPr>
          <p:nvPr>
            <p:ph idx="1"/>
          </p:nvPr>
        </p:nvPicPr>
        <p:blipFill>
          <a:blip r:embed="rId2"/>
          <a:stretch>
            <a:fillRect/>
          </a:stretch>
        </p:blipFill>
        <p:spPr>
          <a:xfrm>
            <a:off x="1141284" y="1834254"/>
            <a:ext cx="2667000" cy="1714500"/>
          </a:xfrm>
        </p:spPr>
      </p:pic>
      <p:sp>
        <p:nvSpPr>
          <p:cNvPr id="5" name="TextBox 4">
            <a:extLst>
              <a:ext uri="{FF2B5EF4-FFF2-40B4-BE49-F238E27FC236}">
                <a16:creationId xmlns:a16="http://schemas.microsoft.com/office/drawing/2014/main" id="{AED57113-0350-EF60-0E74-5D366BCE9D72}"/>
              </a:ext>
            </a:extLst>
          </p:cNvPr>
          <p:cNvSpPr txBox="1"/>
          <p:nvPr/>
        </p:nvSpPr>
        <p:spPr>
          <a:xfrm>
            <a:off x="1364074" y="3828814"/>
            <a:ext cx="973666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As inspiration to create my splicer. I took inspiration from the scream franchise. I love how cocky the Ghostface is and their gender fluidity to keep them shrouded in mystery until the big reveal when they are taken down. As to why I chose this infamous killer, the way he toys with his victims with gameshows for example or driving them insane with his phone calls and persistency as shown in the clip above . I know I can use the techniques during my monologues that are shown in this example clip to instill fear into our audience watching</a:t>
            </a:r>
            <a:endParaRPr lang="en-US" dirty="0"/>
          </a:p>
        </p:txBody>
      </p:sp>
      <p:sp>
        <p:nvSpPr>
          <p:cNvPr id="6" name="TextBox 5">
            <a:extLst>
              <a:ext uri="{FF2B5EF4-FFF2-40B4-BE49-F238E27FC236}">
                <a16:creationId xmlns:a16="http://schemas.microsoft.com/office/drawing/2014/main" id="{FB5C9253-42B4-5595-193D-5B3391C86F33}"/>
              </a:ext>
            </a:extLst>
          </p:cNvPr>
          <p:cNvSpPr txBox="1"/>
          <p:nvPr/>
        </p:nvSpPr>
        <p:spPr>
          <a:xfrm>
            <a:off x="4686770" y="2118548"/>
            <a:ext cx="356164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https://youtu.be/9lsSXUupB4w</a:t>
            </a:r>
            <a:r>
              <a:rPr lang="en-US" dirty="0"/>
              <a:t> -  Scream: Wrong answer (HD CLIP)</a:t>
            </a:r>
          </a:p>
          <a:p>
            <a:r>
              <a:rPr lang="en-US" dirty="0">
                <a:cs typeface="Calibri"/>
              </a:rPr>
              <a:t> Channel: Binge Society</a:t>
            </a:r>
          </a:p>
        </p:txBody>
      </p:sp>
    </p:spTree>
    <p:extLst>
      <p:ext uri="{BB962C8B-B14F-4D97-AF65-F5344CB8AC3E}">
        <p14:creationId xmlns:p14="http://schemas.microsoft.com/office/powerpoint/2010/main" val="2142915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81869-EC40-F21C-3364-EA06C1D231EE}"/>
              </a:ext>
            </a:extLst>
          </p:cNvPr>
          <p:cNvSpPr>
            <a:spLocks noGrp="1"/>
          </p:cNvSpPr>
          <p:nvPr>
            <p:ph type="title"/>
          </p:nvPr>
        </p:nvSpPr>
        <p:spPr/>
        <p:txBody>
          <a:bodyPr/>
          <a:lstStyle/>
          <a:p>
            <a:r>
              <a:rPr lang="en-US" dirty="0">
                <a:cs typeface="Calibri Light"/>
              </a:rPr>
              <a:t>Inspector wells</a:t>
            </a:r>
            <a:endParaRPr lang="en-US" dirty="0"/>
          </a:p>
        </p:txBody>
      </p:sp>
      <p:sp>
        <p:nvSpPr>
          <p:cNvPr id="3" name="Content Placeholder 2">
            <a:extLst>
              <a:ext uri="{FF2B5EF4-FFF2-40B4-BE49-F238E27FC236}">
                <a16:creationId xmlns:a16="http://schemas.microsoft.com/office/drawing/2014/main" id="{881ED6EF-A540-26ED-8AA0-A516CFABDE5F}"/>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panose="020F0502020204030204"/>
              </a:rPr>
              <a:t>The main character of this short film. He is a veteran inspector with many years of investigating experience like the deduction skills of Sherlock Holmes with how quickly he can deduct a case and hunt his target down and get them into the station and locked behind bars with not a single detail missed. He is tall and dresses smartly and has a charming but stern personality about him. His best friend and partner in arms is detective constants who he shields from Sarge when he is being pushed around</a:t>
            </a:r>
          </a:p>
        </p:txBody>
      </p:sp>
    </p:spTree>
    <p:extLst>
      <p:ext uri="{BB962C8B-B14F-4D97-AF65-F5344CB8AC3E}">
        <p14:creationId xmlns:p14="http://schemas.microsoft.com/office/powerpoint/2010/main" val="594419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2F273-94AA-DE9C-DFE6-B34C616566D7}"/>
              </a:ext>
            </a:extLst>
          </p:cNvPr>
          <p:cNvSpPr>
            <a:spLocks noGrp="1"/>
          </p:cNvSpPr>
          <p:nvPr>
            <p:ph type="title"/>
          </p:nvPr>
        </p:nvSpPr>
        <p:spPr/>
        <p:txBody>
          <a:bodyPr/>
          <a:lstStyle/>
          <a:p>
            <a:r>
              <a:rPr lang="en-US" dirty="0">
                <a:cs typeface="Calibri Light"/>
              </a:rPr>
              <a:t>Detective Constance</a:t>
            </a:r>
          </a:p>
        </p:txBody>
      </p:sp>
      <p:sp>
        <p:nvSpPr>
          <p:cNvPr id="3" name="Content Placeholder 2">
            <a:extLst>
              <a:ext uri="{FF2B5EF4-FFF2-40B4-BE49-F238E27FC236}">
                <a16:creationId xmlns:a16="http://schemas.microsoft.com/office/drawing/2014/main" id="{E27A1646-D2F3-D09A-DECB-2227BCCAE946}"/>
              </a:ext>
            </a:extLst>
          </p:cNvPr>
          <p:cNvSpPr>
            <a:spLocks noGrp="1"/>
          </p:cNvSpPr>
          <p:nvPr>
            <p:ph idx="1"/>
          </p:nvPr>
        </p:nvSpPr>
        <p:spPr/>
        <p:txBody>
          <a:bodyPr vert="horz" lIns="91440" tIns="45720" rIns="91440" bIns="45720" rtlCol="0" anchor="t">
            <a:normAutofit/>
          </a:bodyPr>
          <a:lstStyle/>
          <a:p>
            <a:pPr>
              <a:buNone/>
            </a:pPr>
            <a:r>
              <a:rPr lang="en-US" dirty="0">
                <a:cs typeface="Calibri"/>
              </a:rPr>
              <a:t>Inspector wells closest partner and friend who works in the force on the desks and barley gets put in the fields and when he does wells takes over due to experience and rank issues. He is a confident lad but has issues due to being intimidated by his highest-ranking commander Sarge who pushes him around but when she wants him to be better and stand up for himself, but he always takes it the wrong way</a:t>
            </a:r>
            <a:endParaRPr lang="en-US" dirty="0"/>
          </a:p>
        </p:txBody>
      </p:sp>
    </p:spTree>
    <p:extLst>
      <p:ext uri="{BB962C8B-B14F-4D97-AF65-F5344CB8AC3E}">
        <p14:creationId xmlns:p14="http://schemas.microsoft.com/office/powerpoint/2010/main" val="3209169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E3F59-F9D2-5E1B-ACCE-B89427FBA231}"/>
              </a:ext>
            </a:extLst>
          </p:cNvPr>
          <p:cNvSpPr>
            <a:spLocks noGrp="1"/>
          </p:cNvSpPr>
          <p:nvPr>
            <p:ph type="title"/>
          </p:nvPr>
        </p:nvSpPr>
        <p:spPr/>
        <p:txBody>
          <a:bodyPr/>
          <a:lstStyle/>
          <a:p>
            <a:r>
              <a:rPr lang="en-US" dirty="0">
                <a:cs typeface="Calibri Light"/>
              </a:rPr>
              <a:t>Seargent (sarge)</a:t>
            </a:r>
            <a:endParaRPr lang="en-US" dirty="0"/>
          </a:p>
        </p:txBody>
      </p:sp>
      <p:sp>
        <p:nvSpPr>
          <p:cNvPr id="3" name="Content Placeholder 2">
            <a:extLst>
              <a:ext uri="{FF2B5EF4-FFF2-40B4-BE49-F238E27FC236}">
                <a16:creationId xmlns:a16="http://schemas.microsoft.com/office/drawing/2014/main" id="{72B74C6F-4067-0CC0-02B5-050AB9C9C318}"/>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panose="020F0502020204030204"/>
              </a:rPr>
              <a:t>The Seargent is the head female chief of the force and commands and gives the go ahead to all the ongoing investigations and hunt downs. If anything will happen, she will need to know asap. Nothing gets past her; she commands respect around the station and instils fear to every criminal that stands before her, and they wouldn’t in their right mind try anything. She isn't close with our other detectives and sees them as desk monkeys working their life's away to please and capture the murders of the world.</a:t>
            </a:r>
          </a:p>
        </p:txBody>
      </p:sp>
    </p:spTree>
    <p:extLst>
      <p:ext uri="{BB962C8B-B14F-4D97-AF65-F5344CB8AC3E}">
        <p14:creationId xmlns:p14="http://schemas.microsoft.com/office/powerpoint/2010/main" val="3130555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DA9A-6AB3-5A39-5AD1-769C3E87F8AB}"/>
              </a:ext>
            </a:extLst>
          </p:cNvPr>
          <p:cNvSpPr>
            <a:spLocks noGrp="1"/>
          </p:cNvSpPr>
          <p:nvPr>
            <p:ph type="title"/>
          </p:nvPr>
        </p:nvSpPr>
        <p:spPr/>
        <p:txBody>
          <a:bodyPr/>
          <a:lstStyle/>
          <a:p>
            <a:br>
              <a:rPr lang="en-US" dirty="0">
                <a:cs typeface="Calibri Light"/>
              </a:rPr>
            </a:br>
            <a:endParaRPr lang="en-US" dirty="0"/>
          </a:p>
        </p:txBody>
      </p:sp>
      <p:sp>
        <p:nvSpPr>
          <p:cNvPr id="3" name="Content Placeholder 2">
            <a:extLst>
              <a:ext uri="{FF2B5EF4-FFF2-40B4-BE49-F238E27FC236}">
                <a16:creationId xmlns:a16="http://schemas.microsoft.com/office/drawing/2014/main" id="{E141F247-F0AD-8FCB-1565-87B5486984C2}"/>
              </a:ext>
            </a:extLst>
          </p:cNvPr>
          <p:cNvSpPr>
            <a:spLocks noGrp="1"/>
          </p:cNvSpPr>
          <p:nvPr>
            <p:ph idx="1"/>
          </p:nvPr>
        </p:nvSpPr>
        <p:spPr/>
        <p:txBody>
          <a:bodyPr vert="horz" lIns="91440" tIns="45720" rIns="91440" bIns="45720" rtlCol="0" anchor="t">
            <a:normAutofit/>
          </a:bodyPr>
          <a:lstStyle/>
          <a:p>
            <a:pPr marL="0" indent="0">
              <a:buNone/>
            </a:pPr>
            <a:r>
              <a:rPr lang="en-US">
                <a:cs typeface="Calibri"/>
              </a:rPr>
              <a:t>Set props:</a:t>
            </a:r>
            <a:endParaRPr lang="en-US"/>
          </a:p>
          <a:p>
            <a:r>
              <a:rPr lang="en-US" dirty="0">
                <a:cs typeface="Calibri"/>
              </a:rPr>
              <a:t>Orange purge glowing mask</a:t>
            </a:r>
          </a:p>
          <a:p>
            <a:r>
              <a:rPr lang="en-US" dirty="0">
                <a:cs typeface="Calibri"/>
              </a:rPr>
              <a:t>Plastic bloody knife</a:t>
            </a:r>
          </a:p>
          <a:p>
            <a:r>
              <a:rPr lang="en-US" dirty="0">
                <a:cs typeface="Calibri"/>
              </a:rPr>
              <a:t>Old computer</a:t>
            </a:r>
          </a:p>
          <a:p>
            <a:r>
              <a:rPr lang="en-US" dirty="0">
                <a:cs typeface="Calibri"/>
              </a:rPr>
              <a:t>Old keyboard</a:t>
            </a:r>
          </a:p>
          <a:p>
            <a:r>
              <a:rPr lang="en-US" dirty="0">
                <a:cs typeface="Calibri"/>
              </a:rPr>
              <a:t>Old printer</a:t>
            </a:r>
          </a:p>
          <a:p>
            <a:r>
              <a:rPr lang="en-US" dirty="0">
                <a:cs typeface="Calibri"/>
              </a:rPr>
              <a:t>Fake blood</a:t>
            </a:r>
          </a:p>
          <a:p>
            <a:endParaRPr lang="en-US" dirty="0">
              <a:cs typeface="Calibri"/>
            </a:endParaRPr>
          </a:p>
        </p:txBody>
      </p:sp>
    </p:spTree>
    <p:extLst>
      <p:ext uri="{BB962C8B-B14F-4D97-AF65-F5344CB8AC3E}">
        <p14:creationId xmlns:p14="http://schemas.microsoft.com/office/powerpoint/2010/main" val="4045135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975C6-428C-8239-5E02-BC3439758739}"/>
              </a:ext>
            </a:extLst>
          </p:cNvPr>
          <p:cNvSpPr>
            <a:spLocks noGrp="1"/>
          </p:cNvSpPr>
          <p:nvPr>
            <p:ph type="title"/>
          </p:nvPr>
        </p:nvSpPr>
        <p:spPr/>
        <p:txBody>
          <a:bodyPr/>
          <a:lstStyle/>
          <a:p>
            <a:r>
              <a:rPr lang="en-US" dirty="0">
                <a:cs typeface="Calibri Light"/>
              </a:rPr>
              <a:t>Filming techniques</a:t>
            </a:r>
            <a:endParaRPr lang="en-US" dirty="0"/>
          </a:p>
        </p:txBody>
      </p:sp>
      <p:sp>
        <p:nvSpPr>
          <p:cNvPr id="3" name="Content Placeholder 2">
            <a:extLst>
              <a:ext uri="{FF2B5EF4-FFF2-40B4-BE49-F238E27FC236}">
                <a16:creationId xmlns:a16="http://schemas.microsoft.com/office/drawing/2014/main" id="{F8DEDDD5-1269-3304-0C72-04B3AFA44AAF}"/>
              </a:ext>
            </a:extLst>
          </p:cNvPr>
          <p:cNvSpPr>
            <a:spLocks noGrp="1"/>
          </p:cNvSpPr>
          <p:nvPr>
            <p:ph idx="1"/>
          </p:nvPr>
        </p:nvSpPr>
        <p:spPr/>
        <p:txBody>
          <a:bodyPr vert="horz" lIns="91440" tIns="45720" rIns="91440" bIns="45720" rtlCol="0" anchor="t">
            <a:normAutofit fontScale="92500"/>
          </a:bodyPr>
          <a:lstStyle/>
          <a:p>
            <a:endParaRPr lang="en-US" b="1" dirty="0">
              <a:cs typeface="Calibri" panose="020F0502020204030204"/>
            </a:endParaRPr>
          </a:p>
          <a:p>
            <a:r>
              <a:rPr lang="en-US" u="sng" dirty="0">
                <a:ea typeface="+mn-lt"/>
                <a:cs typeface="+mn-lt"/>
              </a:rPr>
              <a:t>THE TILT AND PAN:</a:t>
            </a:r>
            <a:br>
              <a:rPr lang="en-US" dirty="0">
                <a:ea typeface="+mn-lt"/>
                <a:cs typeface="+mn-lt"/>
              </a:rPr>
            </a:br>
            <a:endParaRPr lang="en-US">
              <a:ea typeface="+mn-lt"/>
              <a:cs typeface="+mn-lt"/>
            </a:endParaRPr>
          </a:p>
          <a:p>
            <a:r>
              <a:rPr lang="en-US" dirty="0">
                <a:ea typeface="+mn-lt"/>
                <a:cs typeface="+mn-lt"/>
              </a:rPr>
              <a:t>The most basic filmmaking technique for aspiring filmmakers is tilt and pan.  two terms represent a simple camera movement on a tripod, but they are slightly different:</a:t>
            </a:r>
            <a:endParaRPr lang="en-US" dirty="0"/>
          </a:p>
          <a:p>
            <a:br>
              <a:rPr lang="en-US" dirty="0"/>
            </a:br>
            <a:endParaRPr lang="en-US" dirty="0"/>
          </a:p>
          <a:p>
            <a:r>
              <a:rPr lang="en-US" b="1" dirty="0">
                <a:ea typeface="+mn-lt"/>
                <a:cs typeface="+mn-lt"/>
              </a:rPr>
              <a:t>Tilt: </a:t>
            </a:r>
            <a:r>
              <a:rPr lang="en-US" dirty="0">
                <a:ea typeface="+mn-lt"/>
                <a:cs typeface="+mn-lt"/>
              </a:rPr>
              <a:t>A camera movement that tilts the tripod head up or down. </a:t>
            </a:r>
            <a:endParaRPr lang="en-US" dirty="0"/>
          </a:p>
          <a:p>
            <a:r>
              <a:rPr lang="en-US" b="1" dirty="0">
                <a:ea typeface="+mn-lt"/>
                <a:cs typeface="+mn-lt"/>
              </a:rPr>
              <a:t>Pan:</a:t>
            </a:r>
            <a:r>
              <a:rPr lang="en-US" dirty="0">
                <a:ea typeface="+mn-lt"/>
                <a:cs typeface="+mn-lt"/>
              </a:rPr>
              <a:t> A camera movement that pans the camera head from left or right</a:t>
            </a:r>
            <a:endParaRPr lang="en-US" dirty="0"/>
          </a:p>
          <a:p>
            <a:endParaRPr lang="en-US" dirty="0">
              <a:cs typeface="Calibri"/>
            </a:endParaRPr>
          </a:p>
        </p:txBody>
      </p:sp>
    </p:spTree>
    <p:extLst>
      <p:ext uri="{BB962C8B-B14F-4D97-AF65-F5344CB8AC3E}">
        <p14:creationId xmlns:p14="http://schemas.microsoft.com/office/powerpoint/2010/main" val="3470001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02525-0AFF-890F-CA47-739261C83485}"/>
              </a:ext>
            </a:extLst>
          </p:cNvPr>
          <p:cNvSpPr>
            <a:spLocks noGrp="1"/>
          </p:cNvSpPr>
          <p:nvPr>
            <p:ph type="title"/>
          </p:nvPr>
        </p:nvSpPr>
        <p:spPr/>
        <p:txBody>
          <a:bodyPr/>
          <a:lstStyle/>
          <a:p>
            <a:r>
              <a:rPr lang="en-US" dirty="0">
                <a:cs typeface="Calibri Light"/>
              </a:rPr>
              <a:t>panning</a:t>
            </a:r>
            <a:endParaRPr lang="en-US" dirty="0"/>
          </a:p>
        </p:txBody>
      </p:sp>
      <p:sp>
        <p:nvSpPr>
          <p:cNvPr id="3" name="Content Placeholder 2">
            <a:extLst>
              <a:ext uri="{FF2B5EF4-FFF2-40B4-BE49-F238E27FC236}">
                <a16:creationId xmlns:a16="http://schemas.microsoft.com/office/drawing/2014/main" id="{82CD2BB3-C706-B0B5-64FE-3EBE690543F7}"/>
              </a:ext>
            </a:extLst>
          </p:cNvPr>
          <p:cNvSpPr>
            <a:spLocks noGrp="1"/>
          </p:cNvSpPr>
          <p:nvPr>
            <p:ph idx="1"/>
          </p:nvPr>
        </p:nvSpPr>
        <p:spPr/>
        <p:txBody>
          <a:bodyPr vert="horz" lIns="91440" tIns="45720" rIns="91440" bIns="45720" rtlCol="0" anchor="t">
            <a:normAutofit/>
          </a:bodyPr>
          <a:lstStyle/>
          <a:p>
            <a:r>
              <a:rPr lang="en-US" dirty="0">
                <a:cs typeface="Calibri"/>
              </a:rPr>
              <a:t>Panning and tilting the camera during the creative process was our most basic technique we used to get our shots. Using; wide short slow and fast pans. Up, down tilts to get different angles of our shots. Using different angles allowed us be more varied which can add more complexity to a shot instead of the camera just zooming in and out giving the scenery more depth and more focus. Despite being such a basic and obvious tech, it can really give more emphasis on a scene and create very minimalistic tension which can be very effective which is </a:t>
            </a:r>
            <a:r>
              <a:rPr lang="en-US" dirty="0" err="1">
                <a:cs typeface="Calibri"/>
              </a:rPr>
              <a:t>eveident</a:t>
            </a:r>
            <a:r>
              <a:rPr lang="en-US" dirty="0">
                <a:cs typeface="Calibri"/>
              </a:rPr>
              <a:t> with the inspector wells bathroom scene as a prime example of this.</a:t>
            </a:r>
            <a:endParaRPr lang="en-US" dirty="0"/>
          </a:p>
        </p:txBody>
      </p:sp>
    </p:spTree>
    <p:extLst>
      <p:ext uri="{BB962C8B-B14F-4D97-AF65-F5344CB8AC3E}">
        <p14:creationId xmlns:p14="http://schemas.microsoft.com/office/powerpoint/2010/main" val="3259305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0EEB5-A698-4543-648B-4E05B94B11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38963E-42F7-0618-14B0-6B34C0308964}"/>
              </a:ext>
            </a:extLst>
          </p:cNvPr>
          <p:cNvSpPr>
            <a:spLocks noGrp="1"/>
          </p:cNvSpPr>
          <p:nvPr>
            <p:ph idx="1"/>
          </p:nvPr>
        </p:nvSpPr>
        <p:spPr/>
        <p:txBody>
          <a:bodyPr vert="horz" lIns="91440" tIns="45720" rIns="91440" bIns="45720" rtlCol="0" anchor="t">
            <a:normAutofit/>
          </a:bodyPr>
          <a:lstStyle/>
          <a:p>
            <a:r>
              <a:rPr lang="en-US" b="1" dirty="0"/>
              <a:t> </a:t>
            </a:r>
            <a:r>
              <a:rPr lang="en-US" u="sng" dirty="0"/>
              <a:t>Dolly &amp; Trucking Shots</a:t>
            </a:r>
            <a:br>
              <a:rPr lang="en-US" dirty="0">
                <a:ea typeface="+mn-lt"/>
                <a:cs typeface="+mn-lt"/>
              </a:rPr>
            </a:br>
            <a:br>
              <a:rPr lang="en-US" dirty="0">
                <a:ea typeface="+mn-lt"/>
                <a:cs typeface="+mn-lt"/>
              </a:rPr>
            </a:br>
            <a:endParaRPr lang="en-US">
              <a:ea typeface="+mn-lt"/>
              <a:cs typeface="+mn-lt"/>
            </a:endParaRPr>
          </a:p>
          <a:p>
            <a:r>
              <a:rPr lang="en-US" dirty="0">
                <a:ea typeface="+mn-lt"/>
                <a:cs typeface="+mn-lt"/>
              </a:rPr>
              <a:t> Dolly Shots and Trucking Shots. Like tilts and pans, Dolly Shots and Trucking Shots are slightly different filmmaking techniques:</a:t>
            </a:r>
            <a:br>
              <a:rPr lang="en-US" dirty="0"/>
            </a:br>
            <a:endParaRPr lang="en-US">
              <a:cs typeface="Calibri" panose="020F0502020204030204"/>
            </a:endParaRPr>
          </a:p>
          <a:p>
            <a:r>
              <a:rPr lang="en-US" b="1" dirty="0">
                <a:ea typeface="+mn-lt"/>
                <a:cs typeface="+mn-lt"/>
              </a:rPr>
              <a:t>Dolly Shot:</a:t>
            </a:r>
            <a:r>
              <a:rPr lang="en-US" dirty="0">
                <a:ea typeface="+mn-lt"/>
                <a:cs typeface="+mn-lt"/>
              </a:rPr>
              <a:t> A movement where the entire camera moves forward or away from the subject. </a:t>
            </a:r>
          </a:p>
          <a:p>
            <a:r>
              <a:rPr lang="en-US" b="1" dirty="0">
                <a:ea typeface="+mn-lt"/>
                <a:cs typeface="+mn-lt"/>
              </a:rPr>
              <a:t>Trucking Shot: </a:t>
            </a:r>
            <a:r>
              <a:rPr lang="en-US" dirty="0">
                <a:ea typeface="+mn-lt"/>
                <a:cs typeface="+mn-lt"/>
              </a:rPr>
              <a:t>A camera movement where the entire camera system moves parallel to the subject. </a:t>
            </a:r>
          </a:p>
          <a:p>
            <a:endParaRPr lang="en-US" dirty="0">
              <a:cs typeface="Calibri"/>
            </a:endParaRPr>
          </a:p>
        </p:txBody>
      </p:sp>
    </p:spTree>
    <p:extLst>
      <p:ext uri="{BB962C8B-B14F-4D97-AF65-F5344CB8AC3E}">
        <p14:creationId xmlns:p14="http://schemas.microsoft.com/office/powerpoint/2010/main" val="2906205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F5615-459D-470A-80CD-FD69B2197EDE}"/>
              </a:ext>
            </a:extLst>
          </p:cNvPr>
          <p:cNvSpPr>
            <a:spLocks noGrp="1"/>
          </p:cNvSpPr>
          <p:nvPr>
            <p:ph type="title"/>
          </p:nvPr>
        </p:nvSpPr>
        <p:spPr/>
        <p:txBody>
          <a:bodyPr/>
          <a:lstStyle/>
          <a:p>
            <a:r>
              <a:rPr lang="en-US" dirty="0">
                <a:cs typeface="Calibri Light"/>
              </a:rPr>
              <a:t>Dolly and trucking.</a:t>
            </a:r>
            <a:endParaRPr lang="en-US" dirty="0"/>
          </a:p>
        </p:txBody>
      </p:sp>
      <p:sp>
        <p:nvSpPr>
          <p:cNvPr id="3" name="Content Placeholder 2">
            <a:extLst>
              <a:ext uri="{FF2B5EF4-FFF2-40B4-BE49-F238E27FC236}">
                <a16:creationId xmlns:a16="http://schemas.microsoft.com/office/drawing/2014/main" id="{A8F5B278-7E38-A273-E947-18220F1E9202}"/>
              </a:ext>
            </a:extLst>
          </p:cNvPr>
          <p:cNvSpPr>
            <a:spLocks noGrp="1"/>
          </p:cNvSpPr>
          <p:nvPr>
            <p:ph idx="1"/>
          </p:nvPr>
        </p:nvSpPr>
        <p:spPr/>
        <p:txBody>
          <a:bodyPr vert="horz" lIns="91440" tIns="45720" rIns="91440" bIns="45720" rtlCol="0" anchor="t">
            <a:normAutofit/>
          </a:bodyPr>
          <a:lstStyle/>
          <a:p>
            <a:r>
              <a:rPr lang="en-US" dirty="0">
                <a:cs typeface="Calibri"/>
              </a:rPr>
              <a:t>Dolly and trucking we made use of to change the subject of the characters during shots which allowed us to make the shots more diverse and complex. What I mean by this is during the film as you can see in the final slide which is the link to the video you can see we used trucking a lot when we work with the characters to follow them up the stairs for example with con. Which is shown in the final product and allowed us to play with different angles from the front back and side shots.</a:t>
            </a:r>
            <a:endParaRPr lang="en-US" dirty="0"/>
          </a:p>
        </p:txBody>
      </p:sp>
    </p:spTree>
    <p:extLst>
      <p:ext uri="{BB962C8B-B14F-4D97-AF65-F5344CB8AC3E}">
        <p14:creationId xmlns:p14="http://schemas.microsoft.com/office/powerpoint/2010/main" val="1761581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090F-4626-4C8E-B59C-830EE641A416}"/>
              </a:ext>
            </a:extLst>
          </p:cNvPr>
          <p:cNvSpPr>
            <a:spLocks noGrp="1"/>
          </p:cNvSpPr>
          <p:nvPr>
            <p:ph type="title"/>
          </p:nvPr>
        </p:nvSpPr>
        <p:spPr/>
        <p:txBody>
          <a:bodyPr/>
          <a:lstStyle/>
          <a:p>
            <a:r>
              <a:rPr lang="en-GB" dirty="0"/>
              <a:t>WHAT IS THE PROJECT</a:t>
            </a:r>
          </a:p>
        </p:txBody>
      </p:sp>
      <p:sp>
        <p:nvSpPr>
          <p:cNvPr id="3" name="Content Placeholder 2">
            <a:extLst>
              <a:ext uri="{FF2B5EF4-FFF2-40B4-BE49-F238E27FC236}">
                <a16:creationId xmlns:a16="http://schemas.microsoft.com/office/drawing/2014/main" id="{AD34B7B0-1714-4240-B3AD-965D35CD9C4C}"/>
              </a:ext>
            </a:extLst>
          </p:cNvPr>
          <p:cNvSpPr>
            <a:spLocks noGrp="1"/>
          </p:cNvSpPr>
          <p:nvPr>
            <p:ph idx="1"/>
          </p:nvPr>
        </p:nvSpPr>
        <p:spPr/>
        <p:txBody>
          <a:bodyPr/>
          <a:lstStyle/>
          <a:p>
            <a:r>
              <a:rPr lang="en-GB" dirty="0"/>
              <a:t>This project is a free range no restrictions placed, creative process where we are given 4 weeks to have a short film/show which includes a fully custom script to front of house hospitality. The project is very varied in what we are allowed to come up with, however we have to consider many things such as age groups and what is appropriate to who we would be presenting to.  </a:t>
            </a:r>
          </a:p>
          <a:p>
            <a:r>
              <a:rPr lang="en-GB" dirty="0"/>
              <a:t>This project also includes complete independency which gives us a challenge and prepares us to lead the younger year into this years FMP which can improve our problem solving and leave us better suited to the incoming stress of the FMP that looms upon us.</a:t>
            </a:r>
          </a:p>
        </p:txBody>
      </p:sp>
    </p:spTree>
    <p:extLst>
      <p:ext uri="{BB962C8B-B14F-4D97-AF65-F5344CB8AC3E}">
        <p14:creationId xmlns:p14="http://schemas.microsoft.com/office/powerpoint/2010/main" val="737544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AD17B-823C-C8CB-7234-8A7CD3A095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B740D6-00A8-ADE1-3C6D-C221589198C2}"/>
              </a:ext>
            </a:extLst>
          </p:cNvPr>
          <p:cNvSpPr>
            <a:spLocks noGrp="1"/>
          </p:cNvSpPr>
          <p:nvPr>
            <p:ph idx="1"/>
          </p:nvPr>
        </p:nvSpPr>
        <p:spPr/>
        <p:txBody>
          <a:bodyPr vert="horz" lIns="91440" tIns="45720" rIns="91440" bIns="45720" rtlCol="0" anchor="t">
            <a:normAutofit/>
          </a:bodyPr>
          <a:lstStyle/>
          <a:p>
            <a:r>
              <a:rPr lang="en-US" dirty="0">
                <a:cs typeface="Calibri"/>
              </a:rPr>
              <a:t>DUTCH ANGLE</a:t>
            </a:r>
            <a:br>
              <a:rPr lang="en-US" dirty="0"/>
            </a:br>
            <a:br>
              <a:rPr lang="en-US" dirty="0"/>
            </a:br>
            <a:r>
              <a:rPr lang="en-US" dirty="0">
                <a:ea typeface="+mn-lt"/>
                <a:cs typeface="+mn-lt"/>
              </a:rPr>
              <a:t>A </a:t>
            </a:r>
            <a:r>
              <a:rPr lang="en-US" dirty="0" err="1">
                <a:ea typeface="+mn-lt"/>
                <a:cs typeface="+mn-lt"/>
              </a:rPr>
              <a:t>dutch</a:t>
            </a:r>
            <a:r>
              <a:rPr lang="en-US" dirty="0">
                <a:ea typeface="+mn-lt"/>
                <a:cs typeface="+mn-lt"/>
              </a:rPr>
              <a:t> angle is a filmmaking technique where the scene is shot at a dramatic angle. A </a:t>
            </a:r>
            <a:r>
              <a:rPr lang="en-US" dirty="0" err="1">
                <a:ea typeface="+mn-lt"/>
                <a:cs typeface="+mn-lt"/>
              </a:rPr>
              <a:t>dutch</a:t>
            </a:r>
            <a:r>
              <a:rPr lang="en-US" dirty="0">
                <a:ea typeface="+mn-lt"/>
                <a:cs typeface="+mn-lt"/>
              </a:rPr>
              <a:t> angle is used to disorient the audience, giving them a general feeling of uneasiness, towards whatever is portrayed on screen. Like zooms, </a:t>
            </a:r>
            <a:r>
              <a:rPr lang="en-US" dirty="0" err="1">
                <a:ea typeface="+mn-lt"/>
                <a:cs typeface="+mn-lt"/>
              </a:rPr>
              <a:t>dutch</a:t>
            </a:r>
            <a:r>
              <a:rPr lang="en-US" dirty="0">
                <a:ea typeface="+mn-lt"/>
                <a:cs typeface="+mn-lt"/>
              </a:rPr>
              <a:t> angles should be used sparingly. But when used correctly, a </a:t>
            </a:r>
            <a:r>
              <a:rPr lang="en-US" dirty="0" err="1">
                <a:ea typeface="+mn-lt"/>
                <a:cs typeface="+mn-lt"/>
              </a:rPr>
              <a:t>dutch</a:t>
            </a:r>
            <a:r>
              <a:rPr lang="en-US" dirty="0">
                <a:ea typeface="+mn-lt"/>
                <a:cs typeface="+mn-lt"/>
              </a:rPr>
              <a:t> angle can be a great tool for disarming your audience.</a:t>
            </a:r>
            <a:endParaRPr lang="en-US">
              <a:cs typeface="Calibri"/>
            </a:endParaRPr>
          </a:p>
        </p:txBody>
      </p:sp>
    </p:spTree>
    <p:extLst>
      <p:ext uri="{BB962C8B-B14F-4D97-AF65-F5344CB8AC3E}">
        <p14:creationId xmlns:p14="http://schemas.microsoft.com/office/powerpoint/2010/main" val="3751716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2DE5-AAB2-4A54-F3BF-7B0AC7828865}"/>
              </a:ext>
            </a:extLst>
          </p:cNvPr>
          <p:cNvSpPr>
            <a:spLocks noGrp="1"/>
          </p:cNvSpPr>
          <p:nvPr>
            <p:ph type="title"/>
          </p:nvPr>
        </p:nvSpPr>
        <p:spPr/>
        <p:txBody>
          <a:bodyPr/>
          <a:lstStyle/>
          <a:p>
            <a:r>
              <a:rPr lang="en-US" dirty="0">
                <a:cs typeface="Calibri Light"/>
              </a:rPr>
              <a:t>Dutch angle</a:t>
            </a:r>
            <a:endParaRPr lang="en-US" dirty="0"/>
          </a:p>
        </p:txBody>
      </p:sp>
      <p:sp>
        <p:nvSpPr>
          <p:cNvPr id="3" name="Content Placeholder 2">
            <a:extLst>
              <a:ext uri="{FF2B5EF4-FFF2-40B4-BE49-F238E27FC236}">
                <a16:creationId xmlns:a16="http://schemas.microsoft.com/office/drawing/2014/main" id="{EC1AA7A0-979F-6D18-A621-AAA695DF9509}"/>
              </a:ext>
            </a:extLst>
          </p:cNvPr>
          <p:cNvSpPr>
            <a:spLocks noGrp="1"/>
          </p:cNvSpPr>
          <p:nvPr>
            <p:ph idx="1"/>
          </p:nvPr>
        </p:nvSpPr>
        <p:spPr/>
        <p:txBody>
          <a:bodyPr vert="horz" lIns="91440" tIns="45720" rIns="91440" bIns="45720" rtlCol="0" anchor="t">
            <a:normAutofit/>
          </a:bodyPr>
          <a:lstStyle/>
          <a:p>
            <a:r>
              <a:rPr lang="en-US" dirty="0">
                <a:cs typeface="Calibri"/>
              </a:rPr>
              <a:t>We had played around with the idea of the Dutch angle but due to lost footage we cannot show this. However, we had recovered the footage towards the end where we recorded the final scene where the splicer disappears and reappears that didn't make the final cut where we used different angles in silence where we had him face differently to make it unpredictable where had next show up.</a:t>
            </a:r>
            <a:endParaRPr lang="en-US" dirty="0" err="1"/>
          </a:p>
        </p:txBody>
      </p:sp>
    </p:spTree>
    <p:extLst>
      <p:ext uri="{BB962C8B-B14F-4D97-AF65-F5344CB8AC3E}">
        <p14:creationId xmlns:p14="http://schemas.microsoft.com/office/powerpoint/2010/main" val="184501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3B05-FE67-C8C0-438B-C493FFFE51B1}"/>
              </a:ext>
            </a:extLst>
          </p:cNvPr>
          <p:cNvSpPr>
            <a:spLocks noGrp="1"/>
          </p:cNvSpPr>
          <p:nvPr>
            <p:ph type="title"/>
          </p:nvPr>
        </p:nvSpPr>
        <p:spPr/>
        <p:txBody>
          <a:bodyPr/>
          <a:lstStyle/>
          <a:p>
            <a:r>
              <a:rPr lang="en-US" dirty="0">
                <a:cs typeface="Calibri Light"/>
              </a:rPr>
              <a:t>LOW KEY LIGHTING</a:t>
            </a:r>
            <a:endParaRPr lang="en-US" dirty="0"/>
          </a:p>
        </p:txBody>
      </p:sp>
      <p:sp>
        <p:nvSpPr>
          <p:cNvPr id="3" name="Content Placeholder 2">
            <a:extLst>
              <a:ext uri="{FF2B5EF4-FFF2-40B4-BE49-F238E27FC236}">
                <a16:creationId xmlns:a16="http://schemas.microsoft.com/office/drawing/2014/main" id="{E1BB3602-6E53-370F-D215-81A597824452}"/>
              </a:ext>
            </a:extLst>
          </p:cNvPr>
          <p:cNvSpPr>
            <a:spLocks noGrp="1"/>
          </p:cNvSpPr>
          <p:nvPr>
            <p:ph idx="1"/>
          </p:nvPr>
        </p:nvSpPr>
        <p:spPr/>
        <p:txBody>
          <a:bodyPr vert="horz" lIns="91440" tIns="45720" rIns="91440" bIns="45720" rtlCol="0" anchor="t">
            <a:normAutofit/>
          </a:bodyPr>
          <a:lstStyle/>
          <a:p>
            <a:br>
              <a:rPr lang="en-US" dirty="0"/>
            </a:br>
            <a:r>
              <a:rPr lang="en-US" dirty="0">
                <a:ea typeface="+mn-lt"/>
                <a:cs typeface="+mn-lt"/>
              </a:rPr>
              <a:t>In contrast, low-key lighting is a film lighting style that extensively uses shadow to increase dramatic effect. You’ll often find low-key lighting in films that require a sense of suspense or drama. For example, horror, drama, romance, and action movies.</a:t>
            </a:r>
            <a:endParaRPr lang="en-US" dirty="0"/>
          </a:p>
        </p:txBody>
      </p:sp>
    </p:spTree>
    <p:extLst>
      <p:ext uri="{BB962C8B-B14F-4D97-AF65-F5344CB8AC3E}">
        <p14:creationId xmlns:p14="http://schemas.microsoft.com/office/powerpoint/2010/main" val="102634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7CE48-38D1-9D8A-6AA6-A63A89DCF2C3}"/>
              </a:ext>
            </a:extLst>
          </p:cNvPr>
          <p:cNvSpPr>
            <a:spLocks noGrp="1"/>
          </p:cNvSpPr>
          <p:nvPr>
            <p:ph type="title"/>
          </p:nvPr>
        </p:nvSpPr>
        <p:spPr/>
        <p:txBody>
          <a:bodyPr/>
          <a:lstStyle/>
          <a:p>
            <a:r>
              <a:rPr lang="en-US" dirty="0">
                <a:cs typeface="Calibri Light"/>
              </a:rPr>
              <a:t>Key low lighting</a:t>
            </a:r>
            <a:endParaRPr lang="en-US" dirty="0"/>
          </a:p>
        </p:txBody>
      </p:sp>
      <p:sp>
        <p:nvSpPr>
          <p:cNvPr id="3" name="Content Placeholder 2">
            <a:extLst>
              <a:ext uri="{FF2B5EF4-FFF2-40B4-BE49-F238E27FC236}">
                <a16:creationId xmlns:a16="http://schemas.microsoft.com/office/drawing/2014/main" id="{678D87EF-4CD4-F954-FDFA-33CDA2AA8F5D}"/>
              </a:ext>
            </a:extLst>
          </p:cNvPr>
          <p:cNvSpPr>
            <a:spLocks noGrp="1"/>
          </p:cNvSpPr>
          <p:nvPr>
            <p:ph idx="1"/>
          </p:nvPr>
        </p:nvSpPr>
        <p:spPr/>
        <p:txBody>
          <a:bodyPr vert="horz" lIns="91440" tIns="45720" rIns="91440" bIns="45720" rtlCol="0" anchor="t">
            <a:normAutofit/>
          </a:bodyPr>
          <a:lstStyle/>
          <a:p>
            <a:r>
              <a:rPr lang="en-US" dirty="0">
                <a:cs typeface="Calibri"/>
              </a:rPr>
              <a:t>We used low lighting in multiple shots that never made the cut or that was unfortunately lost due to an editing mistake on the final recording day, but we had experimented with low lighting to no lighting at all which allowed us to get creative with the experience to make the shot as tense as we could whilst not making it horror focused</a:t>
            </a:r>
            <a:endParaRPr lang="en-US" dirty="0"/>
          </a:p>
        </p:txBody>
      </p:sp>
    </p:spTree>
    <p:extLst>
      <p:ext uri="{BB962C8B-B14F-4D97-AF65-F5344CB8AC3E}">
        <p14:creationId xmlns:p14="http://schemas.microsoft.com/office/powerpoint/2010/main" val="4164583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CF55-D2B5-F334-8B0E-2F49B0F02408}"/>
              </a:ext>
            </a:extLst>
          </p:cNvPr>
          <p:cNvSpPr>
            <a:spLocks noGrp="1"/>
          </p:cNvSpPr>
          <p:nvPr>
            <p:ph type="title"/>
          </p:nvPr>
        </p:nvSpPr>
        <p:spPr/>
        <p:txBody>
          <a:bodyPr/>
          <a:lstStyle/>
          <a:p>
            <a:r>
              <a:rPr lang="en-US" dirty="0">
                <a:cs typeface="Calibri Light"/>
              </a:rPr>
              <a:t>SLIDES 36-39 SOURCED FROM</a:t>
            </a:r>
            <a:endParaRPr lang="en-US" dirty="0"/>
          </a:p>
        </p:txBody>
      </p:sp>
      <p:sp>
        <p:nvSpPr>
          <p:cNvPr id="3" name="Content Placeholder 2">
            <a:extLst>
              <a:ext uri="{FF2B5EF4-FFF2-40B4-BE49-F238E27FC236}">
                <a16:creationId xmlns:a16="http://schemas.microsoft.com/office/drawing/2014/main" id="{A96A0BF9-76C9-F4F3-44EC-5D2274C29FD4}"/>
              </a:ext>
            </a:extLst>
          </p:cNvPr>
          <p:cNvSpPr>
            <a:spLocks noGrp="1"/>
          </p:cNvSpPr>
          <p:nvPr>
            <p:ph idx="1"/>
          </p:nvPr>
        </p:nvSpPr>
        <p:spPr>
          <a:xfrm>
            <a:off x="838200" y="1458736"/>
            <a:ext cx="10515600" cy="4351338"/>
          </a:xfrm>
        </p:spPr>
        <p:txBody>
          <a:bodyPr vert="horz" lIns="91440" tIns="45720" rIns="91440" bIns="45720" rtlCol="0" anchor="t">
            <a:normAutofit/>
          </a:bodyPr>
          <a:lstStyle/>
          <a:p>
            <a:r>
              <a:rPr lang="en-US" dirty="0">
                <a:ea typeface="+mn-lt"/>
                <a:cs typeface="+mn-lt"/>
                <a:hlinkClick r:id="rId2"/>
              </a:rPr>
              <a:t>15 Essential Filmmaking Techniques Every Filmmaker Should Know | ActionVFX</a:t>
            </a:r>
            <a:endParaRPr lang="en-US"/>
          </a:p>
        </p:txBody>
      </p:sp>
    </p:spTree>
    <p:extLst>
      <p:ext uri="{BB962C8B-B14F-4D97-AF65-F5344CB8AC3E}">
        <p14:creationId xmlns:p14="http://schemas.microsoft.com/office/powerpoint/2010/main" val="2827040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7E9C5-C478-4595-91BB-439A4FE72F8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41E650D-A5D8-4796-AC48-D82500EF951D}"/>
              </a:ext>
            </a:extLst>
          </p:cNvPr>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dirty="0"/>
              <a:t>LOCATIONS AND ASSESSMENTS</a:t>
            </a:r>
          </a:p>
          <a:p>
            <a:pPr algn="ctr"/>
            <a:endParaRPr lang="en-GB" dirty="0"/>
          </a:p>
        </p:txBody>
      </p:sp>
    </p:spTree>
    <p:extLst>
      <p:ext uri="{BB962C8B-B14F-4D97-AF65-F5344CB8AC3E}">
        <p14:creationId xmlns:p14="http://schemas.microsoft.com/office/powerpoint/2010/main" val="1316486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A575-995A-48DE-8F3A-19A0583E9FC4}"/>
              </a:ext>
            </a:extLst>
          </p:cNvPr>
          <p:cNvSpPr>
            <a:spLocks noGrp="1"/>
          </p:cNvSpPr>
          <p:nvPr>
            <p:ph type="title"/>
          </p:nvPr>
        </p:nvSpPr>
        <p:spPr/>
        <p:txBody>
          <a:bodyPr/>
          <a:lstStyle/>
          <a:p>
            <a:r>
              <a:rPr lang="en-GB" dirty="0"/>
              <a:t>Locations outside of college</a:t>
            </a:r>
          </a:p>
        </p:txBody>
      </p:sp>
      <p:sp>
        <p:nvSpPr>
          <p:cNvPr id="3" name="Content Placeholder 2">
            <a:extLst>
              <a:ext uri="{FF2B5EF4-FFF2-40B4-BE49-F238E27FC236}">
                <a16:creationId xmlns:a16="http://schemas.microsoft.com/office/drawing/2014/main" id="{0D68EED7-05D3-43C2-A9D8-B9CFABB5F9BE}"/>
              </a:ext>
            </a:extLst>
          </p:cNvPr>
          <p:cNvSpPr>
            <a:spLocks noGrp="1"/>
          </p:cNvSpPr>
          <p:nvPr>
            <p:ph idx="1"/>
          </p:nvPr>
        </p:nvSpPr>
        <p:spPr/>
        <p:txBody>
          <a:bodyPr vert="horz" lIns="91440" tIns="45720" rIns="91440" bIns="45720" rtlCol="0" anchor="t">
            <a:normAutofit/>
          </a:bodyPr>
          <a:lstStyle/>
          <a:p>
            <a:r>
              <a:rPr lang="en-GB" dirty="0"/>
              <a:t>Sun bridge wells we have been given permission by their manger and we have prepared a risk assessment that I will provide on the next slide which entails the full details of what we will be doing. Sunbridge wells is a local pub located near the other pub Weatherspoon's in Bradford city centre with a very rich history that you can ask about to learn more of how it got to be where it is today. This location is perfect has we have had close connections before with the staff within so getting permission is not going to be an issue.</a:t>
            </a:r>
            <a:endParaRPr lang="en-GB" dirty="0">
              <a:cs typeface="Calibri"/>
            </a:endParaRPr>
          </a:p>
        </p:txBody>
      </p:sp>
    </p:spTree>
    <p:extLst>
      <p:ext uri="{BB962C8B-B14F-4D97-AF65-F5344CB8AC3E}">
        <p14:creationId xmlns:p14="http://schemas.microsoft.com/office/powerpoint/2010/main" val="1290411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F4391-47F1-4DAC-A976-9DAD7E777E37}"/>
              </a:ext>
            </a:extLst>
          </p:cNvPr>
          <p:cNvSpPr>
            <a:spLocks noGrp="1"/>
          </p:cNvSpPr>
          <p:nvPr>
            <p:ph type="title"/>
          </p:nvPr>
        </p:nvSpPr>
        <p:spPr/>
        <p:txBody>
          <a:bodyPr/>
          <a:lstStyle/>
          <a:p>
            <a:r>
              <a:rPr lang="en-GB" dirty="0"/>
              <a:t>RISK ASSESSMENT</a:t>
            </a:r>
          </a:p>
        </p:txBody>
      </p:sp>
      <p:pic>
        <p:nvPicPr>
          <p:cNvPr id="4" name="Content Placeholder 3">
            <a:extLst>
              <a:ext uri="{FF2B5EF4-FFF2-40B4-BE49-F238E27FC236}">
                <a16:creationId xmlns:a16="http://schemas.microsoft.com/office/drawing/2014/main" id="{206E47EE-2CA6-44AD-B370-1FF9BB0D678C}"/>
              </a:ext>
            </a:extLst>
          </p:cNvPr>
          <p:cNvPicPr>
            <a:picLocks noGrp="1" noChangeAspect="1"/>
          </p:cNvPicPr>
          <p:nvPr>
            <p:ph idx="1"/>
          </p:nvPr>
        </p:nvPicPr>
        <p:blipFill>
          <a:blip r:embed="rId2"/>
          <a:stretch>
            <a:fillRect/>
          </a:stretch>
        </p:blipFill>
        <p:spPr>
          <a:xfrm>
            <a:off x="702569" y="1690688"/>
            <a:ext cx="5393431" cy="4351338"/>
          </a:xfrm>
          <a:prstGeom prst="rect">
            <a:avLst/>
          </a:prstGeom>
        </p:spPr>
      </p:pic>
      <p:pic>
        <p:nvPicPr>
          <p:cNvPr id="5" name="Picture 4">
            <a:extLst>
              <a:ext uri="{FF2B5EF4-FFF2-40B4-BE49-F238E27FC236}">
                <a16:creationId xmlns:a16="http://schemas.microsoft.com/office/drawing/2014/main" id="{86C926BD-98DF-417F-9338-552F60030C6E}"/>
              </a:ext>
            </a:extLst>
          </p:cNvPr>
          <p:cNvPicPr>
            <a:picLocks noChangeAspect="1"/>
          </p:cNvPicPr>
          <p:nvPr/>
        </p:nvPicPr>
        <p:blipFill>
          <a:blip r:embed="rId3"/>
          <a:stretch>
            <a:fillRect/>
          </a:stretch>
        </p:blipFill>
        <p:spPr>
          <a:xfrm>
            <a:off x="6601130" y="304800"/>
            <a:ext cx="3838575" cy="6248400"/>
          </a:xfrm>
          <a:prstGeom prst="rect">
            <a:avLst/>
          </a:prstGeom>
        </p:spPr>
      </p:pic>
    </p:spTree>
    <p:extLst>
      <p:ext uri="{BB962C8B-B14F-4D97-AF65-F5344CB8AC3E}">
        <p14:creationId xmlns:p14="http://schemas.microsoft.com/office/powerpoint/2010/main" val="1503383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1538B-FBF1-44BB-AAEB-6EFC6A6B0929}"/>
              </a:ext>
            </a:extLst>
          </p:cNvPr>
          <p:cNvSpPr>
            <a:spLocks noGrp="1"/>
          </p:cNvSpPr>
          <p:nvPr>
            <p:ph type="title"/>
          </p:nvPr>
        </p:nvSpPr>
        <p:spPr/>
        <p:txBody>
          <a:bodyPr/>
          <a:lstStyle/>
          <a:p>
            <a:r>
              <a:rPr lang="en-GB" dirty="0">
                <a:cs typeface="Calibri Light"/>
              </a:rPr>
              <a:t>Why are risk assessments important </a:t>
            </a:r>
            <a:endParaRPr lang="en-GB" dirty="0"/>
          </a:p>
        </p:txBody>
      </p:sp>
      <p:sp>
        <p:nvSpPr>
          <p:cNvPr id="3" name="Content Placeholder 2">
            <a:extLst>
              <a:ext uri="{FF2B5EF4-FFF2-40B4-BE49-F238E27FC236}">
                <a16:creationId xmlns:a16="http://schemas.microsoft.com/office/drawing/2014/main" id="{17A8CCF0-9E63-4354-A204-0D90AAFE6297}"/>
              </a:ext>
            </a:extLst>
          </p:cNvPr>
          <p:cNvSpPr>
            <a:spLocks noGrp="1"/>
          </p:cNvSpPr>
          <p:nvPr>
            <p:ph idx="1"/>
          </p:nvPr>
        </p:nvSpPr>
        <p:spPr/>
        <p:txBody>
          <a:bodyPr vert="horz" lIns="91440" tIns="45720" rIns="91440" bIns="45720" rtlCol="0" anchor="t">
            <a:normAutofit fontScale="92500" lnSpcReduction="10000"/>
          </a:bodyPr>
          <a:lstStyle/>
          <a:p>
            <a:r>
              <a:rPr lang="en-GB" dirty="0">
                <a:cs typeface="Calibri"/>
              </a:rPr>
              <a:t>Risk assessments are a vital part of health and safety and ensuring the employer and or establishment/company you are professional, and you know what you are doing. If we did not have beforehand the likelihood of us being able to film would have been extremely low.</a:t>
            </a:r>
          </a:p>
          <a:p>
            <a:r>
              <a:rPr lang="en-GB" dirty="0">
                <a:cs typeface="Calibri"/>
              </a:rPr>
              <a:t>Without a risk assessment you are shown as your first impression as weak and incompetent as a company who will just wing it and hope for the best but with proper preparation you can avoid tragedies such as:</a:t>
            </a:r>
          </a:p>
          <a:p>
            <a:r>
              <a:rPr lang="en-GB" dirty="0">
                <a:cs typeface="Calibri"/>
              </a:rPr>
              <a:t>Injury/death</a:t>
            </a:r>
          </a:p>
          <a:p>
            <a:r>
              <a:rPr lang="en-GB" dirty="0">
                <a:cs typeface="Calibri"/>
              </a:rPr>
              <a:t>Lawsuits</a:t>
            </a:r>
          </a:p>
          <a:p>
            <a:r>
              <a:rPr lang="en-GB" dirty="0">
                <a:cs typeface="Calibri"/>
              </a:rPr>
              <a:t>Liability deductions.</a:t>
            </a:r>
          </a:p>
          <a:p>
            <a:r>
              <a:rPr lang="en-GB" dirty="0">
                <a:cs typeface="Calibri"/>
              </a:rPr>
              <a:t>Confusion</a:t>
            </a:r>
          </a:p>
          <a:p>
            <a:endParaRPr lang="en-GB" dirty="0">
              <a:cs typeface="Calibri"/>
            </a:endParaRPr>
          </a:p>
          <a:p>
            <a:endParaRPr lang="en-GB" dirty="0">
              <a:cs typeface="Calibri"/>
            </a:endParaRPr>
          </a:p>
        </p:txBody>
      </p:sp>
    </p:spTree>
    <p:extLst>
      <p:ext uri="{BB962C8B-B14F-4D97-AF65-F5344CB8AC3E}">
        <p14:creationId xmlns:p14="http://schemas.microsoft.com/office/powerpoint/2010/main" val="205302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BF23A-0A76-E510-9C37-4CE3CAB532DF}"/>
              </a:ext>
            </a:extLst>
          </p:cNvPr>
          <p:cNvSpPr>
            <a:spLocks noGrp="1"/>
          </p:cNvSpPr>
          <p:nvPr>
            <p:ph type="title"/>
          </p:nvPr>
        </p:nvSpPr>
        <p:spPr/>
        <p:txBody>
          <a:bodyPr/>
          <a:lstStyle/>
          <a:p>
            <a:r>
              <a:rPr lang="en-US" dirty="0">
                <a:cs typeface="Calibri Light"/>
              </a:rPr>
              <a:t>With a proper risk assessment, you can..</a:t>
            </a:r>
            <a:endParaRPr lang="en-US">
              <a:cs typeface="Calibri Light" panose="020F0302020204030204"/>
            </a:endParaRPr>
          </a:p>
        </p:txBody>
      </p:sp>
      <p:sp>
        <p:nvSpPr>
          <p:cNvPr id="3" name="Content Placeholder 2">
            <a:extLst>
              <a:ext uri="{FF2B5EF4-FFF2-40B4-BE49-F238E27FC236}">
                <a16:creationId xmlns:a16="http://schemas.microsoft.com/office/drawing/2014/main" id="{96DA2002-047F-A6BB-7FA2-BB25CD1420ED}"/>
              </a:ext>
            </a:extLst>
          </p:cNvPr>
          <p:cNvSpPr>
            <a:spLocks noGrp="1"/>
          </p:cNvSpPr>
          <p:nvPr>
            <p:ph idx="1"/>
          </p:nvPr>
        </p:nvSpPr>
        <p:spPr/>
        <p:txBody>
          <a:bodyPr vert="horz" lIns="91440" tIns="45720" rIns="91440" bIns="45720" rtlCol="0" anchor="t">
            <a:normAutofit lnSpcReduction="10000"/>
          </a:bodyPr>
          <a:lstStyle/>
          <a:p>
            <a:r>
              <a:rPr lang="en-US" dirty="0">
                <a:cs typeface="Calibri"/>
              </a:rPr>
              <a:t>Avoid being sued</a:t>
            </a:r>
          </a:p>
          <a:p>
            <a:r>
              <a:rPr lang="en-US" dirty="0">
                <a:cs typeface="Calibri"/>
              </a:rPr>
              <a:t>Avoid injury and death</a:t>
            </a:r>
          </a:p>
          <a:p>
            <a:r>
              <a:rPr lang="en-US" dirty="0">
                <a:cs typeface="Calibri"/>
              </a:rPr>
              <a:t>Not be made liable</a:t>
            </a:r>
          </a:p>
          <a:p>
            <a:r>
              <a:rPr lang="en-US" dirty="0">
                <a:cs typeface="Calibri"/>
              </a:rPr>
              <a:t>Have more control over the situation</a:t>
            </a:r>
          </a:p>
          <a:p>
            <a:r>
              <a:rPr lang="en-US" dirty="0">
                <a:cs typeface="Calibri"/>
              </a:rPr>
              <a:t>Have agreed terms to work privately</a:t>
            </a:r>
          </a:p>
          <a:p>
            <a:r>
              <a:rPr lang="en-US" dirty="0">
                <a:cs typeface="Calibri"/>
              </a:rPr>
              <a:t>Assure the employer/ lower worries</a:t>
            </a:r>
          </a:p>
          <a:p>
            <a:r>
              <a:rPr lang="en-US" dirty="0">
                <a:cs typeface="Calibri"/>
              </a:rPr>
              <a:t>No interruptions</a:t>
            </a:r>
          </a:p>
          <a:p>
            <a:r>
              <a:rPr lang="en-US" dirty="0">
                <a:cs typeface="Calibri"/>
              </a:rPr>
              <a:t>Clear an area for filming</a:t>
            </a:r>
          </a:p>
          <a:p>
            <a:r>
              <a:rPr lang="en-US" dirty="0">
                <a:cs typeface="Calibri"/>
              </a:rPr>
              <a:t>Rent the location.</a:t>
            </a:r>
          </a:p>
        </p:txBody>
      </p:sp>
    </p:spTree>
    <p:extLst>
      <p:ext uri="{BB962C8B-B14F-4D97-AF65-F5344CB8AC3E}">
        <p14:creationId xmlns:p14="http://schemas.microsoft.com/office/powerpoint/2010/main" val="664996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F10C7-06D3-497D-8365-BB543CE6F481}"/>
              </a:ext>
            </a:extLst>
          </p:cNvPr>
          <p:cNvSpPr>
            <a:spLocks noGrp="1"/>
          </p:cNvSpPr>
          <p:nvPr>
            <p:ph type="title"/>
          </p:nvPr>
        </p:nvSpPr>
        <p:spPr/>
        <p:txBody>
          <a:bodyPr/>
          <a:lstStyle/>
          <a:p>
            <a:r>
              <a:rPr lang="en-GB" dirty="0"/>
              <a:t>MY GROUP</a:t>
            </a:r>
          </a:p>
        </p:txBody>
      </p:sp>
      <p:sp>
        <p:nvSpPr>
          <p:cNvPr id="3" name="Content Placeholder 2">
            <a:extLst>
              <a:ext uri="{FF2B5EF4-FFF2-40B4-BE49-F238E27FC236}">
                <a16:creationId xmlns:a16="http://schemas.microsoft.com/office/drawing/2014/main" id="{B78B446E-D107-45F3-9C89-6BA1FDF56FAC}"/>
              </a:ext>
            </a:extLst>
          </p:cNvPr>
          <p:cNvSpPr>
            <a:spLocks noGrp="1"/>
          </p:cNvSpPr>
          <p:nvPr>
            <p:ph idx="1"/>
          </p:nvPr>
        </p:nvSpPr>
        <p:spPr/>
        <p:txBody>
          <a:bodyPr vert="horz" lIns="91440" tIns="45720" rIns="91440" bIns="45720" rtlCol="0" anchor="t">
            <a:normAutofit/>
          </a:bodyPr>
          <a:lstStyle/>
          <a:p>
            <a:r>
              <a:rPr lang="en-GB" dirty="0"/>
              <a:t>My group is:</a:t>
            </a:r>
          </a:p>
          <a:p>
            <a:r>
              <a:rPr lang="en-GB" dirty="0"/>
              <a:t>Me- script, camera crew, light crew, sound crew</a:t>
            </a:r>
            <a:endParaRPr lang="en-GB" dirty="0">
              <a:cs typeface="Calibri"/>
            </a:endParaRPr>
          </a:p>
          <a:p>
            <a:r>
              <a:rPr lang="en-GB" dirty="0"/>
              <a:t>Olivia- </a:t>
            </a:r>
            <a:r>
              <a:rPr lang="en-GB" dirty="0">
                <a:ea typeface="+mn-lt"/>
                <a:cs typeface="+mn-lt"/>
              </a:rPr>
              <a:t>camera crew, light crew, sound crew, Director</a:t>
            </a:r>
          </a:p>
          <a:p>
            <a:r>
              <a:rPr lang="en-GB" dirty="0"/>
              <a:t>Tyler- script, </a:t>
            </a:r>
            <a:r>
              <a:rPr lang="en-GB" dirty="0">
                <a:ea typeface="+mn-lt"/>
                <a:cs typeface="+mn-lt"/>
              </a:rPr>
              <a:t>camera crew, editor, light crew, sound crew</a:t>
            </a:r>
          </a:p>
          <a:p>
            <a:r>
              <a:rPr lang="en-GB" dirty="0"/>
              <a:t>Oliver: script, </a:t>
            </a:r>
            <a:r>
              <a:rPr lang="en-GB" dirty="0">
                <a:ea typeface="+mn-lt"/>
                <a:cs typeface="+mn-lt"/>
              </a:rPr>
              <a:t>camera crew, light crew, sound crew</a:t>
            </a:r>
          </a:p>
        </p:txBody>
      </p:sp>
    </p:spTree>
    <p:extLst>
      <p:ext uri="{BB962C8B-B14F-4D97-AF65-F5344CB8AC3E}">
        <p14:creationId xmlns:p14="http://schemas.microsoft.com/office/powerpoint/2010/main" val="23833819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30736-741E-9E54-4D92-E543E72F74E8}"/>
              </a:ext>
            </a:extLst>
          </p:cNvPr>
          <p:cNvSpPr>
            <a:spLocks noGrp="1"/>
          </p:cNvSpPr>
          <p:nvPr>
            <p:ph type="title"/>
          </p:nvPr>
        </p:nvSpPr>
        <p:spPr/>
        <p:txBody>
          <a:bodyPr/>
          <a:lstStyle/>
          <a:p>
            <a:r>
              <a:rPr lang="en-US" dirty="0">
                <a:cs typeface="Calibri Light"/>
              </a:rPr>
              <a:t>Location 2: The hallway</a:t>
            </a:r>
          </a:p>
        </p:txBody>
      </p:sp>
      <p:sp>
        <p:nvSpPr>
          <p:cNvPr id="3" name="Content Placeholder 2">
            <a:extLst>
              <a:ext uri="{FF2B5EF4-FFF2-40B4-BE49-F238E27FC236}">
                <a16:creationId xmlns:a16="http://schemas.microsoft.com/office/drawing/2014/main" id="{78CC031B-85D2-64AC-4A68-E7FAF6448FFB}"/>
              </a:ext>
            </a:extLst>
          </p:cNvPr>
          <p:cNvSpPr>
            <a:spLocks noGrp="1"/>
          </p:cNvSpPr>
          <p:nvPr>
            <p:ph idx="1"/>
          </p:nvPr>
        </p:nvSpPr>
        <p:spPr/>
        <p:txBody>
          <a:bodyPr vert="horz" lIns="91440" tIns="45720" rIns="91440" bIns="45720" rtlCol="0" anchor="t">
            <a:normAutofit/>
          </a:bodyPr>
          <a:lstStyle/>
          <a:p>
            <a:r>
              <a:rPr lang="en-US" dirty="0">
                <a:cs typeface="Calibri"/>
              </a:rPr>
              <a:t>The hallway located outside b25 was a place we had previously used for the original splicer that we had never planned to use as our editor accidently deleted the footage which we had to rush to use and get the scene re recorded for when con and wells walk </a:t>
            </a:r>
            <a:r>
              <a:rPr lang="en-US" dirty="0" err="1">
                <a:cs typeface="Calibri"/>
              </a:rPr>
              <a:t>intot</a:t>
            </a:r>
            <a:r>
              <a:rPr lang="en-US" dirty="0">
                <a:cs typeface="Calibri"/>
              </a:rPr>
              <a:t> the station.</a:t>
            </a:r>
            <a:endParaRPr lang="en-US" dirty="0"/>
          </a:p>
        </p:txBody>
      </p:sp>
    </p:spTree>
    <p:extLst>
      <p:ext uri="{BB962C8B-B14F-4D97-AF65-F5344CB8AC3E}">
        <p14:creationId xmlns:p14="http://schemas.microsoft.com/office/powerpoint/2010/main" val="38179386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78B90-E3AF-53DE-9425-EB52D4FB89C3}"/>
              </a:ext>
            </a:extLst>
          </p:cNvPr>
          <p:cNvSpPr>
            <a:spLocks noGrp="1"/>
          </p:cNvSpPr>
          <p:nvPr>
            <p:ph type="title"/>
          </p:nvPr>
        </p:nvSpPr>
        <p:spPr/>
        <p:txBody>
          <a:bodyPr/>
          <a:lstStyle/>
          <a:p>
            <a:r>
              <a:rPr lang="en-US" dirty="0">
                <a:cs typeface="Calibri Light"/>
              </a:rPr>
              <a:t>Location 3: A33 music room</a:t>
            </a:r>
            <a:endParaRPr lang="en-US" dirty="0"/>
          </a:p>
        </p:txBody>
      </p:sp>
      <p:sp>
        <p:nvSpPr>
          <p:cNvPr id="3" name="Content Placeholder 2">
            <a:extLst>
              <a:ext uri="{FF2B5EF4-FFF2-40B4-BE49-F238E27FC236}">
                <a16:creationId xmlns:a16="http://schemas.microsoft.com/office/drawing/2014/main" id="{34566F0C-E540-56F5-6020-80AB11DC9D9E}"/>
              </a:ext>
            </a:extLst>
          </p:cNvPr>
          <p:cNvSpPr>
            <a:spLocks noGrp="1"/>
          </p:cNvSpPr>
          <p:nvPr>
            <p:ph idx="1"/>
          </p:nvPr>
        </p:nvSpPr>
        <p:spPr/>
        <p:txBody>
          <a:bodyPr vert="horz" lIns="91440" tIns="45720" rIns="91440" bIns="45720" rtlCol="0" anchor="t">
            <a:normAutofit/>
          </a:bodyPr>
          <a:lstStyle/>
          <a:p>
            <a:r>
              <a:rPr lang="en-US" dirty="0">
                <a:cs typeface="Calibri"/>
              </a:rPr>
              <a:t>This room was perfect for Olivia (sarge) to look through and then leave the interrogation room as the killer asks her to leave if wells wants anything out of him at all. Recording and getting permission was super easy with getting asked permission from Michael our tutor when he asked for us</a:t>
            </a:r>
            <a:endParaRPr lang="en-US" dirty="0"/>
          </a:p>
        </p:txBody>
      </p:sp>
    </p:spTree>
    <p:extLst>
      <p:ext uri="{BB962C8B-B14F-4D97-AF65-F5344CB8AC3E}">
        <p14:creationId xmlns:p14="http://schemas.microsoft.com/office/powerpoint/2010/main" val="4032473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4498-CEB6-21B2-98C1-167C3B1B3311}"/>
              </a:ext>
            </a:extLst>
          </p:cNvPr>
          <p:cNvSpPr>
            <a:spLocks noGrp="1"/>
          </p:cNvSpPr>
          <p:nvPr>
            <p:ph type="title"/>
          </p:nvPr>
        </p:nvSpPr>
        <p:spPr/>
        <p:txBody>
          <a:bodyPr/>
          <a:lstStyle/>
          <a:p>
            <a:r>
              <a:rPr lang="en-US" dirty="0">
                <a:cs typeface="Calibri Light"/>
              </a:rPr>
              <a:t>Location 4: mezz floor</a:t>
            </a:r>
            <a:endParaRPr lang="en-US" dirty="0"/>
          </a:p>
        </p:txBody>
      </p:sp>
      <p:sp>
        <p:nvSpPr>
          <p:cNvPr id="3" name="Content Placeholder 2">
            <a:extLst>
              <a:ext uri="{FF2B5EF4-FFF2-40B4-BE49-F238E27FC236}">
                <a16:creationId xmlns:a16="http://schemas.microsoft.com/office/drawing/2014/main" id="{2C458BA7-004E-834A-0F19-DF03B8FB8FF8}"/>
              </a:ext>
            </a:extLst>
          </p:cNvPr>
          <p:cNvSpPr>
            <a:spLocks noGrp="1"/>
          </p:cNvSpPr>
          <p:nvPr>
            <p:ph idx="1"/>
          </p:nvPr>
        </p:nvSpPr>
        <p:spPr/>
        <p:txBody>
          <a:bodyPr vert="horz" lIns="91440" tIns="45720" rIns="91440" bIns="45720" rtlCol="0" anchor="t">
            <a:normAutofit/>
          </a:bodyPr>
          <a:lstStyle/>
          <a:p>
            <a:r>
              <a:rPr lang="en-US" dirty="0">
                <a:cs typeface="Calibri"/>
              </a:rPr>
              <a:t>The mezz floor is meant to be a staff only room within the college. However, with trust granted for our team we were allowed to record. We used a desks chairs and an old laptop found as the set, and we got everything done with minimal interruption and we </a:t>
            </a:r>
            <a:r>
              <a:rPr lang="en-US" dirty="0" err="1">
                <a:cs typeface="Calibri"/>
              </a:rPr>
              <a:t>politley</a:t>
            </a:r>
            <a:r>
              <a:rPr lang="en-US" dirty="0">
                <a:cs typeface="Calibri"/>
              </a:rPr>
              <a:t> sent everyone on their way when needed.</a:t>
            </a:r>
            <a:endParaRPr lang="en-US" dirty="0"/>
          </a:p>
        </p:txBody>
      </p:sp>
    </p:spTree>
    <p:extLst>
      <p:ext uri="{BB962C8B-B14F-4D97-AF65-F5344CB8AC3E}">
        <p14:creationId xmlns:p14="http://schemas.microsoft.com/office/powerpoint/2010/main" val="34330465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6FBDA-91C6-9B64-DCC2-252BBB78ADDD}"/>
              </a:ext>
            </a:extLst>
          </p:cNvPr>
          <p:cNvSpPr>
            <a:spLocks noGrp="1"/>
          </p:cNvSpPr>
          <p:nvPr>
            <p:ph type="title"/>
          </p:nvPr>
        </p:nvSpPr>
        <p:spPr/>
        <p:txBody>
          <a:bodyPr/>
          <a:lstStyle/>
          <a:p>
            <a:r>
              <a:rPr lang="en-US" dirty="0">
                <a:cs typeface="Calibri Light"/>
              </a:rPr>
              <a:t>Location 5: C21C bathrooms</a:t>
            </a:r>
            <a:endParaRPr lang="en-US" dirty="0"/>
          </a:p>
        </p:txBody>
      </p:sp>
      <p:sp>
        <p:nvSpPr>
          <p:cNvPr id="3" name="Content Placeholder 2">
            <a:extLst>
              <a:ext uri="{FF2B5EF4-FFF2-40B4-BE49-F238E27FC236}">
                <a16:creationId xmlns:a16="http://schemas.microsoft.com/office/drawing/2014/main" id="{D6BA50C5-BA8B-6958-F45F-B0D809A088A4}"/>
              </a:ext>
            </a:extLst>
          </p:cNvPr>
          <p:cNvSpPr>
            <a:spLocks noGrp="1"/>
          </p:cNvSpPr>
          <p:nvPr>
            <p:ph idx="1"/>
          </p:nvPr>
        </p:nvSpPr>
        <p:spPr/>
        <p:txBody>
          <a:bodyPr vert="horz" lIns="91440" tIns="45720" rIns="91440" bIns="45720" rtlCol="0" anchor="t">
            <a:normAutofit/>
          </a:bodyPr>
          <a:lstStyle/>
          <a:p>
            <a:r>
              <a:rPr lang="en-US" dirty="0">
                <a:cs typeface="Calibri"/>
              </a:rPr>
              <a:t>The scream scene. Where inspector wells loses his mind. This was by far the hardest place to record smoothly as we had </a:t>
            </a:r>
            <a:r>
              <a:rPr lang="en-US" dirty="0" err="1">
                <a:cs typeface="Calibri"/>
              </a:rPr>
              <a:t>multipul</a:t>
            </a:r>
            <a:r>
              <a:rPr lang="en-US" dirty="0">
                <a:cs typeface="Calibri"/>
              </a:rPr>
              <a:t> retakes as we were disturbing the class next door by mistake but we got it done. We needed this space as it is the only one we could find that wasn’t commonly used </a:t>
            </a:r>
            <a:endParaRPr lang="en-US" dirty="0"/>
          </a:p>
        </p:txBody>
      </p:sp>
    </p:spTree>
    <p:extLst>
      <p:ext uri="{BB962C8B-B14F-4D97-AF65-F5344CB8AC3E}">
        <p14:creationId xmlns:p14="http://schemas.microsoft.com/office/powerpoint/2010/main" val="18409447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89757-4B82-915C-0FD3-19ACDF45C201}"/>
              </a:ext>
            </a:extLst>
          </p:cNvPr>
          <p:cNvSpPr>
            <a:spLocks noGrp="1"/>
          </p:cNvSpPr>
          <p:nvPr>
            <p:ph type="title"/>
          </p:nvPr>
        </p:nvSpPr>
        <p:spPr/>
        <p:txBody>
          <a:bodyPr/>
          <a:lstStyle/>
          <a:p>
            <a:r>
              <a:rPr lang="en-US" dirty="0">
                <a:cs typeface="Calibri Light"/>
              </a:rPr>
              <a:t>Location 6: Outside the cafeteria </a:t>
            </a:r>
            <a:endParaRPr lang="en-US" dirty="0"/>
          </a:p>
        </p:txBody>
      </p:sp>
      <p:sp>
        <p:nvSpPr>
          <p:cNvPr id="3" name="Content Placeholder 2">
            <a:extLst>
              <a:ext uri="{FF2B5EF4-FFF2-40B4-BE49-F238E27FC236}">
                <a16:creationId xmlns:a16="http://schemas.microsoft.com/office/drawing/2014/main" id="{4CC2E572-CBD4-4BC8-8071-E36F98817A92}"/>
              </a:ext>
            </a:extLst>
          </p:cNvPr>
          <p:cNvSpPr>
            <a:spLocks noGrp="1"/>
          </p:cNvSpPr>
          <p:nvPr>
            <p:ph idx="1"/>
          </p:nvPr>
        </p:nvSpPr>
        <p:spPr/>
        <p:txBody>
          <a:bodyPr vert="horz" lIns="91440" tIns="45720" rIns="91440" bIns="45720" rtlCol="0" anchor="t">
            <a:normAutofit/>
          </a:bodyPr>
          <a:lstStyle/>
          <a:p>
            <a:r>
              <a:rPr lang="en-US" dirty="0">
                <a:cs typeface="Calibri"/>
              </a:rPr>
              <a:t>The place old splicer is killed and where wells becomes splicer and finds the mask. This was a very high-risk place to film as a lot of civilians were around. The floor was horrible and very unpleasant to sit upon when filming and was not comfortable at all and required sanitizing </a:t>
            </a:r>
            <a:r>
              <a:rPr lang="en-US" dirty="0" err="1">
                <a:cs typeface="Calibri"/>
              </a:rPr>
              <a:t>fo</a:t>
            </a:r>
            <a:r>
              <a:rPr lang="en-US" dirty="0">
                <a:cs typeface="Calibri"/>
              </a:rPr>
              <a:t> me after as the smell on my hands was awful. There was lots of sharp objects around Aswell which was very bad </a:t>
            </a:r>
            <a:endParaRPr lang="en-US" dirty="0"/>
          </a:p>
        </p:txBody>
      </p:sp>
    </p:spTree>
    <p:extLst>
      <p:ext uri="{BB962C8B-B14F-4D97-AF65-F5344CB8AC3E}">
        <p14:creationId xmlns:p14="http://schemas.microsoft.com/office/powerpoint/2010/main" val="3063897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3C5AAE-7FF4-2BE0-76E6-EA9018AC468B}"/>
              </a:ext>
            </a:extLst>
          </p:cNvPr>
          <p:cNvSpPr>
            <a:spLocks noGrp="1"/>
          </p:cNvSpPr>
          <p:nvPr>
            <p:ph type="title"/>
          </p:nvPr>
        </p:nvSpPr>
        <p:spPr>
          <a:xfrm>
            <a:off x="6234865" y="568517"/>
            <a:ext cx="5248221" cy="1067209"/>
          </a:xfrm>
        </p:spPr>
        <p:txBody>
          <a:bodyPr>
            <a:normAutofit/>
          </a:bodyPr>
          <a:lstStyle/>
          <a:p>
            <a:r>
              <a:rPr lang="en-US">
                <a:solidFill>
                  <a:schemeClr val="bg1"/>
                </a:solidFill>
                <a:cs typeface="Calibri Light"/>
              </a:rPr>
              <a:t>Equipment used</a:t>
            </a:r>
          </a:p>
        </p:txBody>
      </p:sp>
      <p:pic>
        <p:nvPicPr>
          <p:cNvPr id="4" name="Picture 4" descr="A picture containing text, indoor&#10;&#10;Description automatically generated">
            <a:extLst>
              <a:ext uri="{FF2B5EF4-FFF2-40B4-BE49-F238E27FC236}">
                <a16:creationId xmlns:a16="http://schemas.microsoft.com/office/drawing/2014/main" id="{9F7671F8-E0F1-F226-D838-2BEFAD0F6824}"/>
              </a:ext>
            </a:extLst>
          </p:cNvPr>
          <p:cNvPicPr>
            <a:picLocks noChangeAspect="1"/>
          </p:cNvPicPr>
          <p:nvPr/>
        </p:nvPicPr>
        <p:blipFill rotWithShape="1">
          <a:blip r:embed="rId2"/>
          <a:srcRect r="1" b="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8" name="Group 17">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9" name="Freeform: Shape 18">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8" name="Content Placeholder 7">
            <a:extLst>
              <a:ext uri="{FF2B5EF4-FFF2-40B4-BE49-F238E27FC236}">
                <a16:creationId xmlns:a16="http://schemas.microsoft.com/office/drawing/2014/main" id="{34ADA2FF-7A21-F244-4055-8FAD7E42F35C}"/>
              </a:ext>
            </a:extLst>
          </p:cNvPr>
          <p:cNvSpPr>
            <a:spLocks noGrp="1"/>
          </p:cNvSpPr>
          <p:nvPr>
            <p:ph idx="1"/>
          </p:nvPr>
        </p:nvSpPr>
        <p:spPr>
          <a:xfrm>
            <a:off x="6234868" y="1820369"/>
            <a:ext cx="5217173" cy="4351338"/>
          </a:xfrm>
        </p:spPr>
        <p:txBody>
          <a:bodyPr vert="horz" lIns="91440" tIns="45720" rIns="91440" bIns="45720" rtlCol="0" anchor="t">
            <a:normAutofit/>
          </a:bodyPr>
          <a:lstStyle/>
          <a:p>
            <a:r>
              <a:rPr lang="en-US" dirty="0">
                <a:solidFill>
                  <a:schemeClr val="bg1"/>
                </a:solidFill>
                <a:cs typeface="Calibri"/>
              </a:rPr>
              <a:t>A basic ring light that we utilized in </a:t>
            </a:r>
            <a:r>
              <a:rPr lang="en-US" dirty="0" err="1">
                <a:solidFill>
                  <a:schemeClr val="bg1"/>
                </a:solidFill>
                <a:cs typeface="Calibri"/>
              </a:rPr>
              <a:t>sunbridgewells</a:t>
            </a:r>
            <a:r>
              <a:rPr lang="en-US" dirty="0">
                <a:solidFill>
                  <a:schemeClr val="bg1"/>
                </a:solidFill>
                <a:cs typeface="Calibri"/>
              </a:rPr>
              <a:t> to get the right lighting </a:t>
            </a:r>
            <a:endParaRPr lang="en-US" dirty="0">
              <a:solidFill>
                <a:schemeClr val="bg1"/>
              </a:solidFill>
            </a:endParaRPr>
          </a:p>
        </p:txBody>
      </p:sp>
      <p:grpSp>
        <p:nvGrpSpPr>
          <p:cNvPr id="22"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3" name="Freeform: Shape 22">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625332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DA1C7F-6A81-6032-D91A-28203DD1D56B}"/>
              </a:ext>
            </a:extLst>
          </p:cNvPr>
          <p:cNvSpPr>
            <a:spLocks noGrp="1"/>
          </p:cNvSpPr>
          <p:nvPr>
            <p:ph type="title"/>
          </p:nvPr>
        </p:nvSpPr>
        <p:spPr>
          <a:xfrm>
            <a:off x="6234865" y="568517"/>
            <a:ext cx="5248221" cy="1067209"/>
          </a:xfrm>
        </p:spPr>
        <p:txBody>
          <a:bodyPr>
            <a:normAutofit/>
          </a:bodyPr>
          <a:lstStyle/>
          <a:p>
            <a:r>
              <a:rPr lang="en-US" dirty="0">
                <a:solidFill>
                  <a:schemeClr val="bg1"/>
                </a:solidFill>
                <a:cs typeface="Calibri Light"/>
              </a:rPr>
              <a:t>Sound mic</a:t>
            </a:r>
            <a:endParaRPr lang="en-US" dirty="0">
              <a:solidFill>
                <a:schemeClr val="bg1"/>
              </a:solidFill>
            </a:endParaRPr>
          </a:p>
        </p:txBody>
      </p:sp>
      <p:pic>
        <p:nvPicPr>
          <p:cNvPr id="4" name="Picture 4" descr="Text, whiteboard&#10;&#10;Description automatically generated">
            <a:extLst>
              <a:ext uri="{FF2B5EF4-FFF2-40B4-BE49-F238E27FC236}">
                <a16:creationId xmlns:a16="http://schemas.microsoft.com/office/drawing/2014/main" id="{2071714B-6CB2-ADB4-5BC1-382B870DB7D4}"/>
              </a:ext>
            </a:extLst>
          </p:cNvPr>
          <p:cNvPicPr>
            <a:picLocks noChangeAspect="1"/>
          </p:cNvPicPr>
          <p:nvPr/>
        </p:nvPicPr>
        <p:blipFill rotWithShape="1">
          <a:blip r:embed="rId2"/>
          <a:srcRect t="3698" r="1" b="3526"/>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3" name="Group 12">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4" name="Freeform: Shape 13">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8" name="Content Placeholder 7">
            <a:extLst>
              <a:ext uri="{FF2B5EF4-FFF2-40B4-BE49-F238E27FC236}">
                <a16:creationId xmlns:a16="http://schemas.microsoft.com/office/drawing/2014/main" id="{89325F54-C9E0-AAFC-EF9C-04175A41DD87}"/>
              </a:ext>
            </a:extLst>
          </p:cNvPr>
          <p:cNvSpPr>
            <a:spLocks noGrp="1"/>
          </p:cNvSpPr>
          <p:nvPr>
            <p:ph idx="1"/>
          </p:nvPr>
        </p:nvSpPr>
        <p:spPr>
          <a:xfrm>
            <a:off x="6234868" y="1820369"/>
            <a:ext cx="5217173" cy="4351338"/>
          </a:xfrm>
        </p:spPr>
        <p:txBody>
          <a:bodyPr>
            <a:normAutofit/>
          </a:bodyPr>
          <a:lstStyle/>
          <a:p>
            <a:endParaRPr lang="en-US">
              <a:solidFill>
                <a:schemeClr val="bg1"/>
              </a:solidFill>
            </a:endParaRPr>
          </a:p>
        </p:txBody>
      </p:sp>
      <p:grpSp>
        <p:nvGrpSpPr>
          <p:cNvPr id="17"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8" name="Freeform: Shape 17">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6275200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82426D7-8733-6C5F-16CE-0809F87810A5}"/>
              </a:ext>
            </a:extLst>
          </p:cNvPr>
          <p:cNvPicPr>
            <a:picLocks noChangeAspect="1"/>
          </p:cNvPicPr>
          <p:nvPr/>
        </p:nvPicPr>
        <p:blipFill rotWithShape="1">
          <a:blip r:embed="rId2"/>
          <a:srcRect r="422" b="1"/>
          <a:stretch/>
        </p:blipFill>
        <p:spPr>
          <a:xfrm>
            <a:off x="5511589" y="523804"/>
            <a:ext cx="6680411" cy="5696039"/>
          </a:xfrm>
          <a:custGeom>
            <a:avLst/>
            <a:gdLst/>
            <a:ahLst/>
            <a:cxnLst/>
            <a:rect l="l" t="t" r="r" b="b"/>
            <a:pathLst>
              <a:path w="6680411" h="5696039">
                <a:moveTo>
                  <a:pt x="3592766" y="0"/>
                </a:moveTo>
                <a:lnTo>
                  <a:pt x="4718262" y="0"/>
                </a:lnTo>
                <a:lnTo>
                  <a:pt x="4718262" y="2"/>
                </a:lnTo>
                <a:lnTo>
                  <a:pt x="6680411" y="2"/>
                </a:lnTo>
                <a:lnTo>
                  <a:pt x="6680411" y="5696022"/>
                </a:lnTo>
                <a:lnTo>
                  <a:pt x="3888773" y="5696022"/>
                </a:lnTo>
                <a:lnTo>
                  <a:pt x="3888773" y="5696039"/>
                </a:lnTo>
                <a:lnTo>
                  <a:pt x="0" y="5696039"/>
                </a:lnTo>
                <a:lnTo>
                  <a:pt x="2763278" y="19"/>
                </a:lnTo>
                <a:lnTo>
                  <a:pt x="3447183" y="19"/>
                </a:lnTo>
                <a:lnTo>
                  <a:pt x="3447183" y="2"/>
                </a:lnTo>
                <a:lnTo>
                  <a:pt x="3592765" y="2"/>
                </a:lnTo>
                <a:close/>
              </a:path>
            </a:pathLst>
          </a:custGeom>
        </p:spPr>
      </p:pic>
      <p:sp>
        <p:nvSpPr>
          <p:cNvPr id="13" name="Freeform: Shape 12">
            <a:extLst>
              <a:ext uri="{FF2B5EF4-FFF2-40B4-BE49-F238E27FC236}">
                <a16:creationId xmlns:a16="http://schemas.microsoft.com/office/drawing/2014/main" id="{206E9F47-DC46-4A02-B5DB-26B56C39C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3805"/>
            <a:ext cx="780044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8DA8E978-9EBF-BE8A-78BB-11E4DDF7B704}"/>
              </a:ext>
            </a:extLst>
          </p:cNvPr>
          <p:cNvSpPr>
            <a:spLocks noGrp="1"/>
          </p:cNvSpPr>
          <p:nvPr>
            <p:ph type="title"/>
          </p:nvPr>
        </p:nvSpPr>
        <p:spPr>
          <a:xfrm>
            <a:off x="841247" y="914400"/>
            <a:ext cx="5111877" cy="1095375"/>
          </a:xfrm>
        </p:spPr>
        <p:txBody>
          <a:bodyPr anchor="ctr">
            <a:normAutofit/>
          </a:bodyPr>
          <a:lstStyle/>
          <a:p>
            <a:r>
              <a:rPr lang="en-US" dirty="0">
                <a:solidFill>
                  <a:srgbClr val="FFFFFF"/>
                </a:solidFill>
                <a:cs typeface="Calibri Light"/>
              </a:rPr>
              <a:t>Camera to film.</a:t>
            </a:r>
            <a:endParaRPr lang="en-US" dirty="0">
              <a:solidFill>
                <a:srgbClr val="FFFFFF"/>
              </a:solidFill>
            </a:endParaRPr>
          </a:p>
        </p:txBody>
      </p:sp>
      <p:sp>
        <p:nvSpPr>
          <p:cNvPr id="15" name="Content Placeholder 7">
            <a:extLst>
              <a:ext uri="{FF2B5EF4-FFF2-40B4-BE49-F238E27FC236}">
                <a16:creationId xmlns:a16="http://schemas.microsoft.com/office/drawing/2014/main" id="{B1D57D54-4B89-CC28-3079-7800B5660575}"/>
              </a:ext>
            </a:extLst>
          </p:cNvPr>
          <p:cNvSpPr>
            <a:spLocks noGrp="1"/>
          </p:cNvSpPr>
          <p:nvPr>
            <p:ph idx="1"/>
          </p:nvPr>
        </p:nvSpPr>
        <p:spPr>
          <a:xfrm>
            <a:off x="841248" y="2333625"/>
            <a:ext cx="4378452" cy="3543300"/>
          </a:xfrm>
        </p:spPr>
        <p:txBody>
          <a:bodyPr anchor="t">
            <a:normAutofit/>
          </a:bodyPr>
          <a:lstStyle/>
          <a:p>
            <a:endParaRPr lang="en-US" sz="2000">
              <a:solidFill>
                <a:srgbClr val="FFFFFF"/>
              </a:solidFill>
            </a:endParaRPr>
          </a:p>
        </p:txBody>
      </p:sp>
    </p:spTree>
    <p:extLst>
      <p:ext uri="{BB962C8B-B14F-4D97-AF65-F5344CB8AC3E}">
        <p14:creationId xmlns:p14="http://schemas.microsoft.com/office/powerpoint/2010/main" val="2872011837"/>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6D8D-EF8F-6A7F-A2F8-8693A40895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5F6B57E-9BCD-D24A-41DB-559E5630680E}"/>
              </a:ext>
            </a:extLst>
          </p:cNvPr>
          <p:cNvSpPr>
            <a:spLocks noGrp="1"/>
          </p:cNvSpPr>
          <p:nvPr>
            <p:ph idx="1"/>
          </p:nvPr>
        </p:nvSpPr>
        <p:spPr>
          <a:xfrm>
            <a:off x="569259" y="4102661"/>
            <a:ext cx="10515600" cy="4351338"/>
          </a:xfrm>
        </p:spPr>
        <p:txBody>
          <a:bodyPr>
            <a:normAutofit/>
          </a:bodyPr>
          <a:lstStyle/>
          <a:p>
            <a:pPr algn="ctr"/>
            <a:r>
              <a:rPr lang="en-GB" sz="6000"/>
              <a:t>Rehershal photos</a:t>
            </a:r>
            <a:endParaRPr lang="en-US" sz="6000"/>
          </a:p>
        </p:txBody>
      </p:sp>
    </p:spTree>
    <p:extLst>
      <p:ext uri="{BB962C8B-B14F-4D97-AF65-F5344CB8AC3E}">
        <p14:creationId xmlns:p14="http://schemas.microsoft.com/office/powerpoint/2010/main" val="7551261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49C3-BD67-97E6-0175-98F04DD6CE6A}"/>
              </a:ext>
            </a:extLst>
          </p:cNvPr>
          <p:cNvSpPr>
            <a:spLocks noGrp="1"/>
          </p:cNvSpPr>
          <p:nvPr>
            <p:ph type="title"/>
          </p:nvPr>
        </p:nvSpPr>
        <p:spPr/>
        <p:txBody>
          <a:bodyPr/>
          <a:lstStyle/>
          <a:p>
            <a:r>
              <a:rPr lang="en-US" dirty="0">
                <a:cs typeface="Calibri Light"/>
              </a:rPr>
              <a:t>Sunbridge wells behind the scenes 56-58</a:t>
            </a:r>
            <a:endParaRPr lang="en-US" dirty="0"/>
          </a:p>
        </p:txBody>
      </p:sp>
      <p:pic>
        <p:nvPicPr>
          <p:cNvPr id="7" name="Picture 7">
            <a:extLst>
              <a:ext uri="{FF2B5EF4-FFF2-40B4-BE49-F238E27FC236}">
                <a16:creationId xmlns:a16="http://schemas.microsoft.com/office/drawing/2014/main" id="{E1A94990-40E9-2EDB-3EBA-E5826FDB78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9514" y="1825625"/>
            <a:ext cx="7632972" cy="4351338"/>
          </a:xfrm>
        </p:spPr>
      </p:pic>
    </p:spTree>
    <p:extLst>
      <p:ext uri="{BB962C8B-B14F-4D97-AF65-F5344CB8AC3E}">
        <p14:creationId xmlns:p14="http://schemas.microsoft.com/office/powerpoint/2010/main" val="4236817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9708-7D69-47AF-A1ED-F28E7542828A}"/>
              </a:ext>
            </a:extLst>
          </p:cNvPr>
          <p:cNvSpPr>
            <a:spLocks noGrp="1"/>
          </p:cNvSpPr>
          <p:nvPr>
            <p:ph type="title"/>
          </p:nvPr>
        </p:nvSpPr>
        <p:spPr/>
        <p:txBody>
          <a:bodyPr/>
          <a:lstStyle/>
          <a:p>
            <a:r>
              <a:rPr lang="en-GB" dirty="0"/>
              <a:t>WHAT IS THE AIM OF THIS PROJECT</a:t>
            </a:r>
          </a:p>
        </p:txBody>
      </p:sp>
      <p:sp>
        <p:nvSpPr>
          <p:cNvPr id="3" name="Content Placeholder 2">
            <a:extLst>
              <a:ext uri="{FF2B5EF4-FFF2-40B4-BE49-F238E27FC236}">
                <a16:creationId xmlns:a16="http://schemas.microsoft.com/office/drawing/2014/main" id="{9943BB82-7DF2-481B-A82B-3D5B0C078EA4}"/>
              </a:ext>
            </a:extLst>
          </p:cNvPr>
          <p:cNvSpPr>
            <a:spLocks noGrp="1"/>
          </p:cNvSpPr>
          <p:nvPr>
            <p:ph idx="1"/>
          </p:nvPr>
        </p:nvSpPr>
        <p:spPr/>
        <p:txBody>
          <a:bodyPr/>
          <a:lstStyle/>
          <a:p>
            <a:r>
              <a:rPr lang="en-GB" dirty="0"/>
              <a:t>The aim of this project is realistically a last chance to have the creative and stress free freedom before our last major project (FMP) with despite the small turn around of under a month as the official starting date was 05/02/2023 which means we have just under a month to have everything done. </a:t>
            </a:r>
          </a:p>
          <a:p>
            <a:r>
              <a:rPr lang="en-GB" dirty="0"/>
              <a:t>The aim is also to make it so we have a rough idea of what to do for the FMP so we know what we are doing and are prepared to lead so we wont be left behind and we can start to plan straight away as early as day 0 </a:t>
            </a:r>
          </a:p>
        </p:txBody>
      </p:sp>
    </p:spTree>
    <p:extLst>
      <p:ext uri="{BB962C8B-B14F-4D97-AF65-F5344CB8AC3E}">
        <p14:creationId xmlns:p14="http://schemas.microsoft.com/office/powerpoint/2010/main" val="10759782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64770-E7E8-C2E0-53E3-7059EFF1E069}"/>
              </a:ext>
            </a:extLst>
          </p:cNvPr>
          <p:cNvSpPr>
            <a:spLocks noGrp="1"/>
          </p:cNvSpPr>
          <p:nvPr>
            <p:ph type="title"/>
          </p:nvPr>
        </p:nvSpPr>
        <p:spPr/>
        <p:txBody>
          <a:bodyPr/>
          <a:lstStyle/>
          <a:p>
            <a:endParaRPr lang="en-US"/>
          </a:p>
        </p:txBody>
      </p:sp>
      <p:pic>
        <p:nvPicPr>
          <p:cNvPr id="7" name="Picture 7">
            <a:extLst>
              <a:ext uri="{FF2B5EF4-FFF2-40B4-BE49-F238E27FC236}">
                <a16:creationId xmlns:a16="http://schemas.microsoft.com/office/drawing/2014/main" id="{9D8CF425-14A6-B603-46C0-1521627E12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4059" y="1825625"/>
            <a:ext cx="7203881" cy="4351338"/>
          </a:xfrm>
        </p:spPr>
      </p:pic>
    </p:spTree>
    <p:extLst>
      <p:ext uri="{BB962C8B-B14F-4D97-AF65-F5344CB8AC3E}">
        <p14:creationId xmlns:p14="http://schemas.microsoft.com/office/powerpoint/2010/main" val="13550821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C30DE-AD96-CBAF-CB3A-F0BF741C6CEE}"/>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11675597-77FC-6FD1-D4FD-928973B3F3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0602" y="1825625"/>
            <a:ext cx="7330795" cy="4351338"/>
          </a:xfrm>
        </p:spPr>
      </p:pic>
    </p:spTree>
    <p:extLst>
      <p:ext uri="{BB962C8B-B14F-4D97-AF65-F5344CB8AC3E}">
        <p14:creationId xmlns:p14="http://schemas.microsoft.com/office/powerpoint/2010/main" val="4280768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7C2B-06CD-2997-6241-84162FF3666C}"/>
              </a:ext>
            </a:extLst>
          </p:cNvPr>
          <p:cNvSpPr>
            <a:spLocks noGrp="1"/>
          </p:cNvSpPr>
          <p:nvPr>
            <p:ph type="title"/>
          </p:nvPr>
        </p:nvSpPr>
        <p:spPr/>
        <p:txBody>
          <a:bodyPr/>
          <a:lstStyle/>
          <a:p>
            <a:r>
              <a:rPr lang="en-US" dirty="0">
                <a:cs typeface="Calibri Light"/>
              </a:rPr>
              <a:t>What is going on in these photos 59-61</a:t>
            </a:r>
            <a:endParaRPr lang="en-US" dirty="0"/>
          </a:p>
        </p:txBody>
      </p:sp>
      <p:sp>
        <p:nvSpPr>
          <p:cNvPr id="3" name="Content Placeholder 2">
            <a:extLst>
              <a:ext uri="{FF2B5EF4-FFF2-40B4-BE49-F238E27FC236}">
                <a16:creationId xmlns:a16="http://schemas.microsoft.com/office/drawing/2014/main" id="{307C1C92-8482-2489-45AD-69655BECD70D}"/>
              </a:ext>
            </a:extLst>
          </p:cNvPr>
          <p:cNvSpPr>
            <a:spLocks noGrp="1"/>
          </p:cNvSpPr>
          <p:nvPr>
            <p:ph idx="1"/>
          </p:nvPr>
        </p:nvSpPr>
        <p:spPr/>
        <p:txBody>
          <a:bodyPr vert="horz" lIns="91440" tIns="45720" rIns="91440" bIns="45720" rtlCol="0" anchor="t">
            <a:normAutofit/>
          </a:bodyPr>
          <a:lstStyle/>
          <a:p>
            <a:r>
              <a:rPr lang="en-US" dirty="0">
                <a:cs typeface="Calibri"/>
              </a:rPr>
              <a:t>In these photos Tyler and ollie are discussing shots with the bartender Alex and going through potential shots on how they walk in and receive their drinks, many theory shots were taken (unfortunately lost) of them walking in as seen in photo 61 if they should walk in together or simultaneously but it was eventually agreed on them walking in together.</a:t>
            </a:r>
            <a:endParaRPr lang="en-US" dirty="0" err="1"/>
          </a:p>
        </p:txBody>
      </p:sp>
    </p:spTree>
    <p:extLst>
      <p:ext uri="{BB962C8B-B14F-4D97-AF65-F5344CB8AC3E}">
        <p14:creationId xmlns:p14="http://schemas.microsoft.com/office/powerpoint/2010/main" val="28141432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2884-EF44-457E-F21E-05C749D676FE}"/>
              </a:ext>
            </a:extLst>
          </p:cNvPr>
          <p:cNvSpPr>
            <a:spLocks noGrp="1"/>
          </p:cNvSpPr>
          <p:nvPr>
            <p:ph type="title"/>
          </p:nvPr>
        </p:nvSpPr>
        <p:spPr/>
        <p:txBody>
          <a:bodyPr/>
          <a:lstStyle/>
          <a:p>
            <a:r>
              <a:rPr lang="en-US" dirty="0">
                <a:cs typeface="Calibri Light"/>
              </a:rPr>
              <a:t>Behind the college 59-63</a:t>
            </a:r>
            <a:endParaRPr lang="en-US" dirty="0"/>
          </a:p>
        </p:txBody>
      </p:sp>
      <p:pic>
        <p:nvPicPr>
          <p:cNvPr id="8" name="Picture 8">
            <a:extLst>
              <a:ext uri="{FF2B5EF4-FFF2-40B4-BE49-F238E27FC236}">
                <a16:creationId xmlns:a16="http://schemas.microsoft.com/office/drawing/2014/main" id="{8EF71210-013B-6E8F-6024-32484CECA6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3588" y="1690688"/>
            <a:ext cx="6478658" cy="4351338"/>
          </a:xfrm>
        </p:spPr>
      </p:pic>
    </p:spTree>
    <p:extLst>
      <p:ext uri="{BB962C8B-B14F-4D97-AF65-F5344CB8AC3E}">
        <p14:creationId xmlns:p14="http://schemas.microsoft.com/office/powerpoint/2010/main" val="28848253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64786-3723-848A-27D8-FE50E9631022}"/>
              </a:ext>
            </a:extLst>
          </p:cNvPr>
          <p:cNvSpPr>
            <a:spLocks noGrp="1"/>
          </p:cNvSpPr>
          <p:nvPr>
            <p:ph type="title"/>
          </p:nvPr>
        </p:nvSpPr>
        <p:spPr/>
        <p:txBody>
          <a:bodyPr/>
          <a:lstStyle/>
          <a:p>
            <a:endParaRPr lang="en-US"/>
          </a:p>
        </p:txBody>
      </p:sp>
      <p:pic>
        <p:nvPicPr>
          <p:cNvPr id="7" name="Picture 7">
            <a:extLst>
              <a:ext uri="{FF2B5EF4-FFF2-40B4-BE49-F238E27FC236}">
                <a16:creationId xmlns:a16="http://schemas.microsoft.com/office/drawing/2014/main" id="{1E534B2D-8016-29BE-B007-B615B804B9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7298" y="1825625"/>
            <a:ext cx="7137403" cy="4351338"/>
          </a:xfrm>
        </p:spPr>
      </p:pic>
    </p:spTree>
    <p:extLst>
      <p:ext uri="{BB962C8B-B14F-4D97-AF65-F5344CB8AC3E}">
        <p14:creationId xmlns:p14="http://schemas.microsoft.com/office/powerpoint/2010/main" val="10051194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E6A7D-FDB3-4D3D-7C5C-6BDFC6DF482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89320E13-1996-B1FB-0DE3-288EB6BF31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5147" y="1825625"/>
            <a:ext cx="6901705" cy="4351338"/>
          </a:xfrm>
        </p:spPr>
      </p:pic>
    </p:spTree>
    <p:extLst>
      <p:ext uri="{BB962C8B-B14F-4D97-AF65-F5344CB8AC3E}">
        <p14:creationId xmlns:p14="http://schemas.microsoft.com/office/powerpoint/2010/main" val="3456187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C5001-CB5D-8EF6-CAD4-F7570FD066F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73AD2AD0-51DA-B5F4-6F7E-54355A4ECF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6581" y="1825625"/>
            <a:ext cx="7058837" cy="4351338"/>
          </a:xfrm>
        </p:spPr>
      </p:pic>
    </p:spTree>
    <p:extLst>
      <p:ext uri="{BB962C8B-B14F-4D97-AF65-F5344CB8AC3E}">
        <p14:creationId xmlns:p14="http://schemas.microsoft.com/office/powerpoint/2010/main" val="29739998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E4EA-A869-501E-8EBB-7702829F4EF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25A48F88-DA48-B156-7528-4DD7A4FE1A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7182" y="1825625"/>
            <a:ext cx="9357635" cy="4351338"/>
          </a:xfrm>
        </p:spPr>
      </p:pic>
    </p:spTree>
    <p:extLst>
      <p:ext uri="{BB962C8B-B14F-4D97-AF65-F5344CB8AC3E}">
        <p14:creationId xmlns:p14="http://schemas.microsoft.com/office/powerpoint/2010/main" val="17460452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950C4-5D8F-A012-3EC5-9FC2700D6BEC}"/>
              </a:ext>
            </a:extLst>
          </p:cNvPr>
          <p:cNvSpPr>
            <a:spLocks noGrp="1"/>
          </p:cNvSpPr>
          <p:nvPr>
            <p:ph type="title"/>
          </p:nvPr>
        </p:nvSpPr>
        <p:spPr/>
        <p:txBody>
          <a:bodyPr/>
          <a:lstStyle/>
          <a:p>
            <a:r>
              <a:rPr lang="en-US" dirty="0">
                <a:cs typeface="Calibri Light"/>
              </a:rPr>
              <a:t>What is happening  63-67</a:t>
            </a:r>
            <a:endParaRPr lang="en-US" dirty="0"/>
          </a:p>
        </p:txBody>
      </p:sp>
      <p:sp>
        <p:nvSpPr>
          <p:cNvPr id="3" name="Content Placeholder 2">
            <a:extLst>
              <a:ext uri="{FF2B5EF4-FFF2-40B4-BE49-F238E27FC236}">
                <a16:creationId xmlns:a16="http://schemas.microsoft.com/office/drawing/2014/main" id="{F04E56AF-7268-7A66-5D36-0F8F7A0E5F53}"/>
              </a:ext>
            </a:extLst>
          </p:cNvPr>
          <p:cNvSpPr>
            <a:spLocks noGrp="1"/>
          </p:cNvSpPr>
          <p:nvPr>
            <p:ph idx="1"/>
          </p:nvPr>
        </p:nvSpPr>
        <p:spPr/>
        <p:txBody>
          <a:bodyPr vert="horz" lIns="91440" tIns="45720" rIns="91440" bIns="45720" rtlCol="0" anchor="t">
            <a:normAutofit/>
          </a:bodyPr>
          <a:lstStyle/>
          <a:p>
            <a:r>
              <a:rPr lang="en-US" dirty="0">
                <a:cs typeface="Calibri"/>
              </a:rPr>
              <a:t>We went over many crafting sessions to get these shots right. Experimenting with me being dragged in pic 66, and Tyler lifting the mask after killing me in 64-65. It wasn’t easy to know what we wanted and there was a lot of deleted footage and retakes which helped us decide what we wanted as its such a vital part of the film. Discussions carried on for a very long while to get what we wanted and we took many different set re designs to get the shot we needed </a:t>
            </a:r>
            <a:endParaRPr lang="en-US" dirty="0"/>
          </a:p>
        </p:txBody>
      </p:sp>
    </p:spTree>
    <p:extLst>
      <p:ext uri="{BB962C8B-B14F-4D97-AF65-F5344CB8AC3E}">
        <p14:creationId xmlns:p14="http://schemas.microsoft.com/office/powerpoint/2010/main" val="3741387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DF543-2D0B-3FE8-BDC3-6D20988E5DCC}"/>
              </a:ext>
            </a:extLst>
          </p:cNvPr>
          <p:cNvSpPr>
            <a:spLocks noGrp="1"/>
          </p:cNvSpPr>
          <p:nvPr>
            <p:ph type="title"/>
          </p:nvPr>
        </p:nvSpPr>
        <p:spPr/>
        <p:txBody>
          <a:bodyPr/>
          <a:lstStyle/>
          <a:p>
            <a:r>
              <a:rPr lang="en-US" dirty="0">
                <a:cs typeface="Calibri Light"/>
              </a:rPr>
              <a:t>Mezz floor 64-69</a:t>
            </a:r>
            <a:endParaRPr lang="en-US" dirty="0"/>
          </a:p>
        </p:txBody>
      </p:sp>
      <p:pic>
        <p:nvPicPr>
          <p:cNvPr id="4" name="Picture 4">
            <a:extLst>
              <a:ext uri="{FF2B5EF4-FFF2-40B4-BE49-F238E27FC236}">
                <a16:creationId xmlns:a16="http://schemas.microsoft.com/office/drawing/2014/main" id="{BDF4E98B-978C-8723-88F8-C40CAF765F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0563" y="1825625"/>
            <a:ext cx="6230874" cy="4351338"/>
          </a:xfrm>
        </p:spPr>
      </p:pic>
    </p:spTree>
    <p:extLst>
      <p:ext uri="{BB962C8B-B14F-4D97-AF65-F5344CB8AC3E}">
        <p14:creationId xmlns:p14="http://schemas.microsoft.com/office/powerpoint/2010/main" val="452583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0598-32A8-4D9D-9D9F-D44316C44378}"/>
              </a:ext>
            </a:extLst>
          </p:cNvPr>
          <p:cNvSpPr>
            <a:spLocks noGrp="1"/>
          </p:cNvSpPr>
          <p:nvPr>
            <p:ph type="title"/>
          </p:nvPr>
        </p:nvSpPr>
        <p:spPr/>
        <p:txBody>
          <a:bodyPr/>
          <a:lstStyle/>
          <a:p>
            <a:r>
              <a:rPr lang="en-GB" dirty="0"/>
              <a:t>What am I excited about?</a:t>
            </a:r>
          </a:p>
        </p:txBody>
      </p:sp>
      <p:sp>
        <p:nvSpPr>
          <p:cNvPr id="3" name="Content Placeholder 2">
            <a:extLst>
              <a:ext uri="{FF2B5EF4-FFF2-40B4-BE49-F238E27FC236}">
                <a16:creationId xmlns:a16="http://schemas.microsoft.com/office/drawing/2014/main" id="{5941DC29-9959-4635-A555-E13AC0BA1188}"/>
              </a:ext>
            </a:extLst>
          </p:cNvPr>
          <p:cNvSpPr>
            <a:spLocks noGrp="1"/>
          </p:cNvSpPr>
          <p:nvPr>
            <p:ph idx="1"/>
          </p:nvPr>
        </p:nvSpPr>
        <p:spPr/>
        <p:txBody>
          <a:bodyPr/>
          <a:lstStyle/>
          <a:p>
            <a:r>
              <a:rPr lang="en-GB" dirty="0"/>
              <a:t>I think the possibilities are almost endless and that intrigues me to the highest level. I know the entire process with be a laugh with my friends and no matter the end result I should be able to enjoy it to its fullest as last year was very enjoyable when we partnered with the creative media team.</a:t>
            </a:r>
          </a:p>
          <a:p>
            <a:r>
              <a:rPr lang="en-GB" dirty="0"/>
              <a:t>I am sincerely hoping that I enjoy this process as well, it has been a while since the last thing I have done during my time here that I liked doing from start to finish so my hope this time is high </a:t>
            </a:r>
          </a:p>
        </p:txBody>
      </p:sp>
    </p:spTree>
    <p:extLst>
      <p:ext uri="{BB962C8B-B14F-4D97-AF65-F5344CB8AC3E}">
        <p14:creationId xmlns:p14="http://schemas.microsoft.com/office/powerpoint/2010/main" val="11922461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73708-61B8-E1F8-09C3-42CD0B10D672}"/>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76CAB4EF-9956-9CE6-BADC-0178789264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9885" y="1825625"/>
            <a:ext cx="7252230" cy="4351338"/>
          </a:xfrm>
        </p:spPr>
      </p:pic>
    </p:spTree>
    <p:extLst>
      <p:ext uri="{BB962C8B-B14F-4D97-AF65-F5344CB8AC3E}">
        <p14:creationId xmlns:p14="http://schemas.microsoft.com/office/powerpoint/2010/main" val="34189594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2608-45FA-43A9-6857-7A27AF4A5362}"/>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AF0C41F6-92D1-1CD7-A9C9-4A9D282C0A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9757" y="1825625"/>
            <a:ext cx="6732486" cy="4351338"/>
          </a:xfrm>
        </p:spPr>
      </p:pic>
    </p:spTree>
    <p:extLst>
      <p:ext uri="{BB962C8B-B14F-4D97-AF65-F5344CB8AC3E}">
        <p14:creationId xmlns:p14="http://schemas.microsoft.com/office/powerpoint/2010/main" val="25884019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8FC3E-1248-C598-77EA-327C2AD94CE7}"/>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A9574CBB-E23C-90E2-2149-D75F23D862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2561" y="1825625"/>
            <a:ext cx="6786878" cy="4351338"/>
          </a:xfrm>
        </p:spPr>
      </p:pic>
    </p:spTree>
    <p:extLst>
      <p:ext uri="{BB962C8B-B14F-4D97-AF65-F5344CB8AC3E}">
        <p14:creationId xmlns:p14="http://schemas.microsoft.com/office/powerpoint/2010/main" val="6306135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DFD8E-2865-2AFA-223F-E0D6CED57BE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1AC8F55-1513-9948-82A6-20093A9934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5864" y="1825625"/>
            <a:ext cx="6980271" cy="4351338"/>
          </a:xfrm>
        </p:spPr>
      </p:pic>
    </p:spTree>
    <p:extLst>
      <p:ext uri="{BB962C8B-B14F-4D97-AF65-F5344CB8AC3E}">
        <p14:creationId xmlns:p14="http://schemas.microsoft.com/office/powerpoint/2010/main" val="16470172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4E8E1-0EF2-EF63-B02E-5387870287B7}"/>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D0D68141-97C3-9296-C12A-8BBE163B0E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4776" y="1825625"/>
            <a:ext cx="7282447" cy="4351338"/>
          </a:xfrm>
        </p:spPr>
      </p:pic>
    </p:spTree>
    <p:extLst>
      <p:ext uri="{BB962C8B-B14F-4D97-AF65-F5344CB8AC3E}">
        <p14:creationId xmlns:p14="http://schemas.microsoft.com/office/powerpoint/2010/main" val="25554308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F3E2D-026C-93CA-D336-C874DE88FD6C}"/>
              </a:ext>
            </a:extLst>
          </p:cNvPr>
          <p:cNvSpPr>
            <a:spLocks noGrp="1"/>
          </p:cNvSpPr>
          <p:nvPr>
            <p:ph type="title"/>
          </p:nvPr>
        </p:nvSpPr>
        <p:spPr/>
        <p:txBody>
          <a:bodyPr/>
          <a:lstStyle/>
          <a:p>
            <a:r>
              <a:rPr lang="en-US" dirty="0">
                <a:cs typeface="Calibri Light"/>
              </a:rPr>
              <a:t>What is happening 69-74</a:t>
            </a:r>
            <a:endParaRPr lang="en-US" dirty="0"/>
          </a:p>
        </p:txBody>
      </p:sp>
      <p:sp>
        <p:nvSpPr>
          <p:cNvPr id="3" name="Content Placeholder 2">
            <a:extLst>
              <a:ext uri="{FF2B5EF4-FFF2-40B4-BE49-F238E27FC236}">
                <a16:creationId xmlns:a16="http://schemas.microsoft.com/office/drawing/2014/main" id="{192B21F9-4633-D548-5ADA-0EF3165F8FE2}"/>
              </a:ext>
            </a:extLst>
          </p:cNvPr>
          <p:cNvSpPr>
            <a:spLocks noGrp="1"/>
          </p:cNvSpPr>
          <p:nvPr>
            <p:ph idx="1"/>
          </p:nvPr>
        </p:nvSpPr>
        <p:spPr/>
        <p:txBody>
          <a:bodyPr vert="horz" lIns="91440" tIns="45720" rIns="91440" bIns="45720" rtlCol="0" anchor="t">
            <a:normAutofit/>
          </a:bodyPr>
          <a:lstStyle/>
          <a:p>
            <a:r>
              <a:rPr lang="en-US" dirty="0">
                <a:cs typeface="Calibri"/>
              </a:rPr>
              <a:t>These are some examples of us deciding on shots for the interrogation and setting up the office scene and going through our plentiful options to make this look as good as possible as shown in pic 72,74 and 71 with close ups and wide shots. In pic 70 setting up the Sarge and con scene was easy to do a dolly pan over to get into the shot we got.</a:t>
            </a:r>
          </a:p>
        </p:txBody>
      </p:sp>
    </p:spTree>
    <p:extLst>
      <p:ext uri="{BB962C8B-B14F-4D97-AF65-F5344CB8AC3E}">
        <p14:creationId xmlns:p14="http://schemas.microsoft.com/office/powerpoint/2010/main" val="40726573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BF6D7-7F5A-D4F4-7057-5602577ED31B}"/>
              </a:ext>
            </a:extLst>
          </p:cNvPr>
          <p:cNvSpPr>
            <a:spLocks noGrp="1"/>
          </p:cNvSpPr>
          <p:nvPr>
            <p:ph type="title"/>
          </p:nvPr>
        </p:nvSpPr>
        <p:spPr/>
        <p:txBody>
          <a:bodyPr/>
          <a:lstStyle/>
          <a:p>
            <a:r>
              <a:rPr lang="en-GB"/>
              <a:t>THE FINISHED PRODUCT!</a:t>
            </a:r>
            <a:endParaRPr lang="en-US"/>
          </a:p>
        </p:txBody>
      </p:sp>
      <p:sp>
        <p:nvSpPr>
          <p:cNvPr id="3" name="Content Placeholder 2">
            <a:extLst>
              <a:ext uri="{FF2B5EF4-FFF2-40B4-BE49-F238E27FC236}">
                <a16:creationId xmlns:a16="http://schemas.microsoft.com/office/drawing/2014/main" id="{E5CDEF7C-39E8-E9F3-6DC2-C877183D0197}"/>
              </a:ext>
            </a:extLst>
          </p:cNvPr>
          <p:cNvSpPr>
            <a:spLocks noGrp="1"/>
          </p:cNvSpPr>
          <p:nvPr>
            <p:ph idx="1"/>
          </p:nvPr>
        </p:nvSpPr>
        <p:spPr/>
        <p:txBody>
          <a:bodyPr/>
          <a:lstStyle/>
          <a:p>
            <a:r>
              <a:rPr lang="en-GB">
                <a:hlinkClick r:id="rId2"/>
              </a:rPr>
              <a:t>https://www.youtube.com/watch?v=oYvpeXtCdy8</a:t>
            </a:r>
            <a:endParaRPr lang="en-GB"/>
          </a:p>
          <a:p>
            <a:r>
              <a:rPr lang="en-GB"/>
              <a:t>Duration: 11mins and 29 seconds.</a:t>
            </a:r>
          </a:p>
          <a:p>
            <a:r>
              <a:rPr lang="en-GB"/>
              <a:t>Inspector wells: a splicer story</a:t>
            </a:r>
            <a:endParaRPr lang="en-US"/>
          </a:p>
        </p:txBody>
      </p:sp>
    </p:spTree>
    <p:extLst>
      <p:ext uri="{BB962C8B-B14F-4D97-AF65-F5344CB8AC3E}">
        <p14:creationId xmlns:p14="http://schemas.microsoft.com/office/powerpoint/2010/main" val="107241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2D82F-FC4E-4E70-BAAA-50248501666D}"/>
              </a:ext>
            </a:extLst>
          </p:cNvPr>
          <p:cNvSpPr>
            <a:spLocks noGrp="1"/>
          </p:cNvSpPr>
          <p:nvPr>
            <p:ph type="title"/>
          </p:nvPr>
        </p:nvSpPr>
        <p:spPr/>
        <p:txBody>
          <a:bodyPr/>
          <a:lstStyle/>
          <a:p>
            <a:r>
              <a:rPr lang="en-GB" dirty="0"/>
              <a:t>Am I nervous..</a:t>
            </a:r>
          </a:p>
        </p:txBody>
      </p:sp>
      <p:sp>
        <p:nvSpPr>
          <p:cNvPr id="3" name="Content Placeholder 2">
            <a:extLst>
              <a:ext uri="{FF2B5EF4-FFF2-40B4-BE49-F238E27FC236}">
                <a16:creationId xmlns:a16="http://schemas.microsoft.com/office/drawing/2014/main" id="{2700E650-50CF-4539-8005-F06E20F4CAE5}"/>
              </a:ext>
            </a:extLst>
          </p:cNvPr>
          <p:cNvSpPr>
            <a:spLocks noGrp="1"/>
          </p:cNvSpPr>
          <p:nvPr>
            <p:ph idx="1"/>
          </p:nvPr>
        </p:nvSpPr>
        <p:spPr/>
        <p:txBody>
          <a:bodyPr/>
          <a:lstStyle/>
          <a:p>
            <a:r>
              <a:rPr lang="en-GB" dirty="0"/>
              <a:t>Yes and no, about the project as a whole I know I have a reliable team that can we can push through and put on a good show so I am not concerned about that aspect. However, due to the current situation of writing this at 14:46pm on the 05/02/2023 the on going rail strikes across the UK are really limiting our ability to meet up and get scenes recorded/rehearsed  in real time which can lead to some quite interesting and potentially critical problems in the later run as for example the performance day something could cause Tyler and Oliver not to show and we would be in a very serious predicament </a:t>
            </a:r>
          </a:p>
        </p:txBody>
      </p:sp>
    </p:spTree>
    <p:extLst>
      <p:ext uri="{BB962C8B-B14F-4D97-AF65-F5344CB8AC3E}">
        <p14:creationId xmlns:p14="http://schemas.microsoft.com/office/powerpoint/2010/main" val="104842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A792-9DA0-4A12-8B98-C733E8D83D5B}"/>
              </a:ext>
            </a:extLst>
          </p:cNvPr>
          <p:cNvSpPr>
            <a:spLocks noGrp="1"/>
          </p:cNvSpPr>
          <p:nvPr>
            <p:ph type="title"/>
          </p:nvPr>
        </p:nvSpPr>
        <p:spPr/>
        <p:txBody>
          <a:bodyPr/>
          <a:lstStyle/>
          <a:p>
            <a:r>
              <a:rPr lang="en-GB" dirty="0"/>
              <a:t>WHAT SKILLS WILL WE GAIN</a:t>
            </a:r>
          </a:p>
        </p:txBody>
      </p:sp>
      <p:sp>
        <p:nvSpPr>
          <p:cNvPr id="3" name="Content Placeholder 2">
            <a:extLst>
              <a:ext uri="{FF2B5EF4-FFF2-40B4-BE49-F238E27FC236}">
                <a16:creationId xmlns:a16="http://schemas.microsoft.com/office/drawing/2014/main" id="{9A067481-0C35-4E0A-9F0A-2623C0C16F7B}"/>
              </a:ext>
            </a:extLst>
          </p:cNvPr>
          <p:cNvSpPr>
            <a:spLocks noGrp="1"/>
          </p:cNvSpPr>
          <p:nvPr>
            <p:ph idx="1"/>
          </p:nvPr>
        </p:nvSpPr>
        <p:spPr/>
        <p:txBody>
          <a:bodyPr/>
          <a:lstStyle/>
          <a:p>
            <a:r>
              <a:rPr lang="en-GB" dirty="0"/>
              <a:t>Independence</a:t>
            </a:r>
          </a:p>
          <a:p>
            <a:r>
              <a:rPr lang="en-GB" dirty="0"/>
              <a:t>Leadership</a:t>
            </a:r>
          </a:p>
          <a:p>
            <a:r>
              <a:rPr lang="en-GB" dirty="0"/>
              <a:t>Coordination skills</a:t>
            </a:r>
          </a:p>
          <a:p>
            <a:r>
              <a:rPr lang="en-GB" dirty="0"/>
              <a:t>Stage-management</a:t>
            </a:r>
          </a:p>
          <a:p>
            <a:r>
              <a:rPr lang="en-GB" dirty="0"/>
              <a:t>Time management</a:t>
            </a:r>
          </a:p>
          <a:p>
            <a:r>
              <a:rPr lang="en-GB" dirty="0"/>
              <a:t>Much needed lighting experience</a:t>
            </a:r>
          </a:p>
          <a:p>
            <a:r>
              <a:rPr lang="en-GB" dirty="0"/>
              <a:t>Directing skills </a:t>
            </a:r>
          </a:p>
          <a:p>
            <a:r>
              <a:rPr lang="en-GB" dirty="0"/>
              <a:t>Set/ sound/ costume making experience </a:t>
            </a:r>
          </a:p>
          <a:p>
            <a:endParaRPr lang="en-GB" dirty="0"/>
          </a:p>
        </p:txBody>
      </p:sp>
    </p:spTree>
    <p:extLst>
      <p:ext uri="{BB962C8B-B14F-4D97-AF65-F5344CB8AC3E}">
        <p14:creationId xmlns:p14="http://schemas.microsoft.com/office/powerpoint/2010/main" val="937223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1485</Words>
  <Application>Microsoft Office PowerPoint</Application>
  <PresentationFormat>Widescreen</PresentationFormat>
  <Paragraphs>105</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Project 3 scrapbook creative task due date: 03/02/2023 Alexander Hammond level 3 year 2 </vt:lpstr>
      <vt:lpstr>Table of contents</vt:lpstr>
      <vt:lpstr>PowerPoint Presentation</vt:lpstr>
      <vt:lpstr>WHAT IS THE PROJECT</vt:lpstr>
      <vt:lpstr>MY GROUP</vt:lpstr>
      <vt:lpstr>WHAT IS THE AIM OF THIS PROJECT</vt:lpstr>
      <vt:lpstr>What am I excited about?</vt:lpstr>
      <vt:lpstr>Am I nervous..</vt:lpstr>
      <vt:lpstr>WHAT SKILLS WILL WE GAIN</vt:lpstr>
      <vt:lpstr>PowerPoint Presentation</vt:lpstr>
      <vt:lpstr>INITIAL PROBLEMS (solutions on some slides listed)</vt:lpstr>
      <vt:lpstr>Current train strike info. (Dec to may 11th)</vt:lpstr>
      <vt:lpstr>What the last couple of days have been looking like.</vt:lpstr>
      <vt:lpstr>What do I know this causes?</vt:lpstr>
      <vt:lpstr>What can we do?</vt:lpstr>
      <vt:lpstr>Our current position 05/01/2023</vt:lpstr>
      <vt:lpstr>To do list 05/01/2023</vt:lpstr>
      <vt:lpstr>The train strike aftermath</vt:lpstr>
      <vt:lpstr>Bibliography (p&amp;s) </vt:lpstr>
      <vt:lpstr>PowerPoint Presentation</vt:lpstr>
      <vt:lpstr>INITIAL IDEAS PUT THROUGH</vt:lpstr>
      <vt:lpstr>FINAL CONCEPT</vt:lpstr>
      <vt:lpstr>THE SCRIPT BREAKDOWN</vt:lpstr>
      <vt:lpstr>Scene 2</vt:lpstr>
      <vt:lpstr>PowerPoint Presentation</vt:lpstr>
      <vt:lpstr>Scene 3</vt:lpstr>
      <vt:lpstr>Scene 4:</vt:lpstr>
      <vt:lpstr>Scene 5 (finale)</vt:lpstr>
      <vt:lpstr>The characters.</vt:lpstr>
      <vt:lpstr>The original splicer.</vt:lpstr>
      <vt:lpstr>My personal Inspiration for the splicer. </vt:lpstr>
      <vt:lpstr>Inspector wells</vt:lpstr>
      <vt:lpstr>Detective Constance</vt:lpstr>
      <vt:lpstr>Seargent (sarge)</vt:lpstr>
      <vt:lpstr> </vt:lpstr>
      <vt:lpstr>Filming techniques</vt:lpstr>
      <vt:lpstr>panning</vt:lpstr>
      <vt:lpstr>PowerPoint Presentation</vt:lpstr>
      <vt:lpstr>Dolly and trucking.</vt:lpstr>
      <vt:lpstr>PowerPoint Presentation</vt:lpstr>
      <vt:lpstr>Dutch angle</vt:lpstr>
      <vt:lpstr>LOW KEY LIGHTING</vt:lpstr>
      <vt:lpstr>Key low lighting</vt:lpstr>
      <vt:lpstr>SLIDES 36-39 SOURCED FROM</vt:lpstr>
      <vt:lpstr>PowerPoint Presentation</vt:lpstr>
      <vt:lpstr>Locations outside of college</vt:lpstr>
      <vt:lpstr>RISK ASSESSMENT</vt:lpstr>
      <vt:lpstr>Why are risk assessments important </vt:lpstr>
      <vt:lpstr>With a proper risk assessment, you can..</vt:lpstr>
      <vt:lpstr>Location 2: The hallway</vt:lpstr>
      <vt:lpstr>Location 3: A33 music room</vt:lpstr>
      <vt:lpstr>Location 4: mezz floor</vt:lpstr>
      <vt:lpstr>Location 5: C21C bathrooms</vt:lpstr>
      <vt:lpstr>Location 6: Outside the cafeteria </vt:lpstr>
      <vt:lpstr>Equipment used</vt:lpstr>
      <vt:lpstr>Sound mic</vt:lpstr>
      <vt:lpstr>Camera to film.</vt:lpstr>
      <vt:lpstr>PowerPoint Presentation</vt:lpstr>
      <vt:lpstr>Sunbridge wells behind the scenes 56-58</vt:lpstr>
      <vt:lpstr>PowerPoint Presentation</vt:lpstr>
      <vt:lpstr>PowerPoint Presentation</vt:lpstr>
      <vt:lpstr>What is going on in these photos 59-61</vt:lpstr>
      <vt:lpstr>Behind the college 59-63</vt:lpstr>
      <vt:lpstr>PowerPoint Presentation</vt:lpstr>
      <vt:lpstr>PowerPoint Presentation</vt:lpstr>
      <vt:lpstr>PowerPoint Presentation</vt:lpstr>
      <vt:lpstr>PowerPoint Presentation</vt:lpstr>
      <vt:lpstr>What is happening  63-67</vt:lpstr>
      <vt:lpstr>Mezz floor 64-69</vt:lpstr>
      <vt:lpstr>PowerPoint Presentation</vt:lpstr>
      <vt:lpstr>PowerPoint Presentation</vt:lpstr>
      <vt:lpstr>PowerPoint Presentation</vt:lpstr>
      <vt:lpstr>PowerPoint Presentation</vt:lpstr>
      <vt:lpstr>PowerPoint Presentation</vt:lpstr>
      <vt:lpstr>What is happening 69-74</vt:lpstr>
      <vt:lpstr>THE FINISHED PRODUCT!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3 scrapbook creative task due date: 03/02/2023</dc:title>
  <dc:creator>Alexander Hammond (Student)</dc:creator>
  <cp:lastModifiedBy>Alexander Hammond</cp:lastModifiedBy>
  <cp:revision>888</cp:revision>
  <dcterms:created xsi:type="dcterms:W3CDTF">2023-01-05T13:56:13Z</dcterms:created>
  <dcterms:modified xsi:type="dcterms:W3CDTF">2023-02-03T13:02:30Z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563c6a-300f-4098-af31-1ce1e953b556_Enabled">
    <vt:lpwstr>true</vt:lpwstr>
  </property>
  <property fmtid="{D5CDD505-2E9C-101B-9397-08002B2CF9AE}" pid="3" name="MSIP_Label_d8563c6a-300f-4098-af31-1ce1e953b556_SetDate">
    <vt:lpwstr>2023-01-19T13:53:25Z</vt:lpwstr>
  </property>
  <property fmtid="{D5CDD505-2E9C-101B-9397-08002B2CF9AE}" pid="4" name="MSIP_Label_d8563c6a-300f-4098-af31-1ce1e953b556_Method">
    <vt:lpwstr>Standard</vt:lpwstr>
  </property>
  <property fmtid="{D5CDD505-2E9C-101B-9397-08002B2CF9AE}" pid="5" name="MSIP_Label_d8563c6a-300f-4098-af31-1ce1e953b556_Name">
    <vt:lpwstr>d8563c6a-300f-4098-af31-1ce1e953b556</vt:lpwstr>
  </property>
  <property fmtid="{D5CDD505-2E9C-101B-9397-08002B2CF9AE}" pid="6" name="MSIP_Label_d8563c6a-300f-4098-af31-1ce1e953b556_SiteId">
    <vt:lpwstr>7bb100ec-e732-4118-95a0-fc3858eb3a5e</vt:lpwstr>
  </property>
  <property fmtid="{D5CDD505-2E9C-101B-9397-08002B2CF9AE}" pid="7" name="MSIP_Label_d8563c6a-300f-4098-af31-1ce1e953b556_ActionId">
    <vt:lpwstr>6ba86cb6-277d-4588-985b-025582939d9f</vt:lpwstr>
  </property>
  <property fmtid="{D5CDD505-2E9C-101B-9397-08002B2CF9AE}" pid="8" name="MSIP_Label_d8563c6a-300f-4098-af31-1ce1e953b556_ContentBits">
    <vt:lpwstr>0</vt:lpwstr>
  </property>
</Properties>
</file>