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4"/>
  </p:sldMasterIdLst>
  <p:sldIdLst>
    <p:sldId id="263" r:id="rId5"/>
    <p:sldId id="256" r:id="rId6"/>
    <p:sldId id="257" r:id="rId7"/>
    <p:sldId id="264" r:id="rId8"/>
    <p:sldId id="266" r:id="rId9"/>
    <p:sldId id="259" r:id="rId10"/>
    <p:sldId id="260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2" r:id="rId24"/>
    <p:sldId id="284" r:id="rId25"/>
    <p:sldId id="289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11F08-EFB4-4E88-9B40-3DAC10591C13}" v="1" dt="2021-10-12T13:24:04.084"/>
    <p1510:client id="{1BE5B37B-AD11-4F45-8B18-3ED1EE4631CB}" v="81" dt="2021-10-12T13:27:46.215"/>
    <p1510:client id="{15071F77-BF11-4800-9D9B-250A10FE9482}" v="4" dt="2021-10-12T13:14:41.553"/>
    <p1510:client id="{71AB1F69-4C94-4BDD-BCCF-E5E527DD8BBA}" v="7" dt="2021-10-12T09:51:48.535"/>
    <p1510:client id="{07683144-4AE8-4688-893E-D009A47789BA}" v="32" dt="2021-10-12T09:49:47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679"/>
  </p:normalViewPr>
  <p:slideViewPr>
    <p:cSldViewPr snapToGrid="0">
      <p:cViewPr varScale="1">
        <p:scale>
          <a:sx n="216" d="100"/>
          <a:sy n="216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yaal Qazi (Student)" userId="8b215684-ad94-41ab-b448-71231180ff28" providerId="ADAL" clId="{AFE0187F-CF39-AA4D-8C3D-231CA78A52A7}"/>
    <pc:docChg chg="custSel modSld sldOrd">
      <pc:chgData name="Daniyaal Qazi (Student)" userId="8b215684-ad94-41ab-b448-71231180ff28" providerId="ADAL" clId="{AFE0187F-CF39-AA4D-8C3D-231CA78A52A7}" dt="2021-10-12T13:12:10.563" v="1"/>
      <pc:docMkLst>
        <pc:docMk/>
      </pc:docMkLst>
      <pc:sldChg chg="modSp">
        <pc:chgData name="Daniyaal Qazi (Student)" userId="8b215684-ad94-41ab-b448-71231180ff28" providerId="ADAL" clId="{AFE0187F-CF39-AA4D-8C3D-231CA78A52A7}" dt="2021-10-12T13:11:38.702" v="0" actId="27636"/>
        <pc:sldMkLst>
          <pc:docMk/>
          <pc:sldMk cId="4138652564" sldId="259"/>
        </pc:sldMkLst>
        <pc:spChg chg="mod">
          <ac:chgData name="Daniyaal Qazi (Student)" userId="8b215684-ad94-41ab-b448-71231180ff28" providerId="ADAL" clId="{AFE0187F-CF39-AA4D-8C3D-231CA78A52A7}" dt="2021-10-12T13:11:38.702" v="0" actId="27636"/>
          <ac:spMkLst>
            <pc:docMk/>
            <pc:sldMk cId="4138652564" sldId="259"/>
            <ac:spMk id="3" creationId="{D27DAE7A-D09C-4B9C-9AAB-88BC5A3ABE5A}"/>
          </ac:spMkLst>
        </pc:spChg>
      </pc:sldChg>
      <pc:sldChg chg="ord">
        <pc:chgData name="Daniyaal Qazi (Student)" userId="8b215684-ad94-41ab-b448-71231180ff28" providerId="ADAL" clId="{AFE0187F-CF39-AA4D-8C3D-231CA78A52A7}" dt="2021-10-12T13:12:10.563" v="1"/>
        <pc:sldMkLst>
          <pc:docMk/>
          <pc:sldMk cId="4021089810" sldId="263"/>
        </pc:sldMkLst>
      </pc:sldChg>
    </pc:docChg>
  </pc:docChgLst>
  <pc:docChgLst>
    <pc:chgData name="Rahim Qayum (Student)" userId="S::10627087@bradfordcollege.ac.uk::7c7828c8-8878-417b-a7a7-f173d2120b6a" providerId="AD" clId="Web-{07683144-4AE8-4688-893E-D009A47789BA}"/>
    <pc:docChg chg="modSld">
      <pc:chgData name="Rahim Qayum (Student)" userId="S::10627087@bradfordcollege.ac.uk::7c7828c8-8878-417b-a7a7-f173d2120b6a" providerId="AD" clId="Web-{07683144-4AE8-4688-893E-D009A47789BA}" dt="2021-10-12T09:49:47.404" v="31" actId="20577"/>
      <pc:docMkLst>
        <pc:docMk/>
      </pc:docMkLst>
      <pc:sldChg chg="modSp">
        <pc:chgData name="Rahim Qayum (Student)" userId="S::10627087@bradfordcollege.ac.uk::7c7828c8-8878-417b-a7a7-f173d2120b6a" providerId="AD" clId="Web-{07683144-4AE8-4688-893E-D009A47789BA}" dt="2021-10-12T09:49:47.404" v="31" actId="20577"/>
        <pc:sldMkLst>
          <pc:docMk/>
          <pc:sldMk cId="2673082438" sldId="257"/>
        </pc:sldMkLst>
        <pc:spChg chg="mod">
          <ac:chgData name="Rahim Qayum (Student)" userId="S::10627087@bradfordcollege.ac.uk::7c7828c8-8878-417b-a7a7-f173d2120b6a" providerId="AD" clId="Web-{07683144-4AE8-4688-893E-D009A47789BA}" dt="2021-10-12T09:49:47.404" v="31" actId="20577"/>
          <ac:spMkLst>
            <pc:docMk/>
            <pc:sldMk cId="2673082438" sldId="257"/>
            <ac:spMk id="3" creationId="{9730DDFA-C78A-4F29-9554-20E015276F3A}"/>
          </ac:spMkLst>
        </pc:spChg>
      </pc:sldChg>
    </pc:docChg>
  </pc:docChgLst>
  <pc:docChgLst>
    <pc:chgData name="Rahim Qayum (Student)" userId="S::10627087@bradfordcollege.ac.uk::7c7828c8-8878-417b-a7a7-f173d2120b6a" providerId="AD" clId="Web-{15071F77-BF11-4800-9D9B-250A10FE9482}"/>
    <pc:docChg chg="modSld">
      <pc:chgData name="Rahim Qayum (Student)" userId="S::10627087@bradfordcollege.ac.uk::7c7828c8-8878-417b-a7a7-f173d2120b6a" providerId="AD" clId="Web-{15071F77-BF11-4800-9D9B-250A10FE9482}" dt="2021-10-12T13:14:41.553" v="3" actId="20577"/>
      <pc:docMkLst>
        <pc:docMk/>
      </pc:docMkLst>
      <pc:sldChg chg="modSp">
        <pc:chgData name="Rahim Qayum (Student)" userId="S::10627087@bradfordcollege.ac.uk::7c7828c8-8878-417b-a7a7-f173d2120b6a" providerId="AD" clId="Web-{15071F77-BF11-4800-9D9B-250A10FE9482}" dt="2021-10-12T13:14:41.553" v="3" actId="20577"/>
        <pc:sldMkLst>
          <pc:docMk/>
          <pc:sldMk cId="2473669890" sldId="256"/>
        </pc:sldMkLst>
        <pc:spChg chg="mod">
          <ac:chgData name="Rahim Qayum (Student)" userId="S::10627087@bradfordcollege.ac.uk::7c7828c8-8878-417b-a7a7-f173d2120b6a" providerId="AD" clId="Web-{15071F77-BF11-4800-9D9B-250A10FE9482}" dt="2021-10-12T13:14:41.553" v="3" actId="20577"/>
          <ac:spMkLst>
            <pc:docMk/>
            <pc:sldMk cId="2473669890" sldId="256"/>
            <ac:spMk id="3" creationId="{C58091E1-06D3-44DB-8231-81EFB553320B}"/>
          </ac:spMkLst>
        </pc:spChg>
      </pc:sldChg>
    </pc:docChg>
  </pc:docChgLst>
  <pc:docChgLst>
    <pc:chgData name="Joshua Scott (Student)" userId="S::10653090@bradfordcollege.ac.uk::367d3529-0a2d-46f8-bb37-f8c11df451d4" providerId="AD" clId="Web-{1BE5B37B-AD11-4F45-8B18-3ED1EE4631CB}"/>
    <pc:docChg chg="modSld">
      <pc:chgData name="Joshua Scott (Student)" userId="S::10653090@bradfordcollege.ac.uk::367d3529-0a2d-46f8-bb37-f8c11df451d4" providerId="AD" clId="Web-{1BE5B37B-AD11-4F45-8B18-3ED1EE4631CB}" dt="2021-10-12T13:27:46.215" v="80" actId="1076"/>
      <pc:docMkLst>
        <pc:docMk/>
      </pc:docMkLst>
      <pc:sldChg chg="modSp">
        <pc:chgData name="Joshua Scott (Student)" userId="S::10653090@bradfordcollege.ac.uk::367d3529-0a2d-46f8-bb37-f8c11df451d4" providerId="AD" clId="Web-{1BE5B37B-AD11-4F45-8B18-3ED1EE4631CB}" dt="2021-10-12T13:27:46.215" v="80" actId="1076"/>
        <pc:sldMkLst>
          <pc:docMk/>
          <pc:sldMk cId="2473669890" sldId="256"/>
        </pc:sldMkLst>
        <pc:spChg chg="mod">
          <ac:chgData name="Joshua Scott (Student)" userId="S::10653090@bradfordcollege.ac.uk::367d3529-0a2d-46f8-bb37-f8c11df451d4" providerId="AD" clId="Web-{1BE5B37B-AD11-4F45-8B18-3ED1EE4631CB}" dt="2021-10-12T13:27:46.215" v="80" actId="1076"/>
          <ac:spMkLst>
            <pc:docMk/>
            <pc:sldMk cId="2473669890" sldId="256"/>
            <ac:spMk id="3" creationId="{C58091E1-06D3-44DB-8231-81EFB553320B}"/>
          </ac:spMkLst>
        </pc:spChg>
      </pc:sldChg>
    </pc:docChg>
  </pc:docChgLst>
  <pc:docChgLst>
    <pc:chgData name="Charlie Pullan (Student)" userId="S::10636685@bradfordcollege.ac.uk::60c4daaf-eda6-41aa-a74d-c3a9c084c421" providerId="AD" clId="Web-{24611F08-EFB4-4E88-9B40-3DAC10591C13}"/>
    <pc:docChg chg="modSld">
      <pc:chgData name="Charlie Pullan (Student)" userId="S::10636685@bradfordcollege.ac.uk::60c4daaf-eda6-41aa-a74d-c3a9c084c421" providerId="AD" clId="Web-{24611F08-EFB4-4E88-9B40-3DAC10591C13}" dt="2021-10-12T13:24:04.084" v="0"/>
      <pc:docMkLst>
        <pc:docMk/>
      </pc:docMkLst>
      <pc:sldChg chg="addSp">
        <pc:chgData name="Charlie Pullan (Student)" userId="S::10636685@bradfordcollege.ac.uk::60c4daaf-eda6-41aa-a74d-c3a9c084c421" providerId="AD" clId="Web-{24611F08-EFB4-4E88-9B40-3DAC10591C13}" dt="2021-10-12T13:24:04.084" v="0"/>
        <pc:sldMkLst>
          <pc:docMk/>
          <pc:sldMk cId="4021089810" sldId="263"/>
        </pc:sldMkLst>
        <pc:spChg chg="add">
          <ac:chgData name="Charlie Pullan (Student)" userId="S::10636685@bradfordcollege.ac.uk::60c4daaf-eda6-41aa-a74d-c3a9c084c421" providerId="AD" clId="Web-{24611F08-EFB4-4E88-9B40-3DAC10591C13}" dt="2021-10-12T13:24:04.084" v="0"/>
          <ac:spMkLst>
            <pc:docMk/>
            <pc:sldMk cId="4021089810" sldId="263"/>
            <ac:spMk id="4" creationId="{F3338307-C010-40CD-9FA2-6353ADF84151}"/>
          </ac:spMkLst>
        </pc:spChg>
      </pc:sldChg>
    </pc:docChg>
  </pc:docChgLst>
  <pc:docChgLst>
    <pc:chgData name="Cameron Briggs (Student)" userId="S::10610039@bradfordcollege.ac.uk::d0bfe4e9-8537-40e1-b5c9-a004c0ac54f1" providerId="AD" clId="Web-{71AB1F69-4C94-4BDD-BCCF-E5E527DD8BBA}"/>
    <pc:docChg chg="modSld">
      <pc:chgData name="Cameron Briggs (Student)" userId="S::10610039@bradfordcollege.ac.uk::d0bfe4e9-8537-40e1-b5c9-a004c0ac54f1" providerId="AD" clId="Web-{71AB1F69-4C94-4BDD-BCCF-E5E527DD8BBA}" dt="2021-10-12T09:51:48.535" v="5" actId="20577"/>
      <pc:docMkLst>
        <pc:docMk/>
      </pc:docMkLst>
      <pc:sldChg chg="modSp">
        <pc:chgData name="Cameron Briggs (Student)" userId="S::10610039@bradfordcollege.ac.uk::d0bfe4e9-8537-40e1-b5c9-a004c0ac54f1" providerId="AD" clId="Web-{71AB1F69-4C94-4BDD-BCCF-E5E527DD8BBA}" dt="2021-10-12T09:51:48.535" v="5" actId="20577"/>
        <pc:sldMkLst>
          <pc:docMk/>
          <pc:sldMk cId="2673082438" sldId="257"/>
        </pc:sldMkLst>
        <pc:spChg chg="mod">
          <ac:chgData name="Cameron Briggs (Student)" userId="S::10610039@bradfordcollege.ac.uk::d0bfe4e9-8537-40e1-b5c9-a004c0ac54f1" providerId="AD" clId="Web-{71AB1F69-4C94-4BDD-BCCF-E5E527DD8BBA}" dt="2021-10-12T09:51:42.410" v="4" actId="20577"/>
          <ac:spMkLst>
            <pc:docMk/>
            <pc:sldMk cId="2673082438" sldId="257"/>
            <ac:spMk id="2" creationId="{F9F66AB8-C6FE-46DF-95B7-515AB09FF0FC}"/>
          </ac:spMkLst>
        </pc:spChg>
        <pc:spChg chg="mod">
          <ac:chgData name="Cameron Briggs (Student)" userId="S::10610039@bradfordcollege.ac.uk::d0bfe4e9-8537-40e1-b5c9-a004c0ac54f1" providerId="AD" clId="Web-{71AB1F69-4C94-4BDD-BCCF-E5E527DD8BBA}" dt="2021-10-12T09:51:48.535" v="5" actId="20577"/>
          <ac:spMkLst>
            <pc:docMk/>
            <pc:sldMk cId="2673082438" sldId="257"/>
            <ac:spMk id="3" creationId="{9730DDFA-C78A-4F29-9554-20E015276F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7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2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95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6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3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6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0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2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2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5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6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4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0595FD-E311-4797-8EE9-294B78FBD6F4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9201-1058-43BB-9ECB-3CDEB3E6B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29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.sutton@bradfordcollege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0834-A2BB-41F3-A259-5FE98209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23612-08CE-4AE7-AD1C-7791FE8C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 Guidance – UAL Diploma 2021 - 2022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38307-C010-40CD-9FA2-6353ADF8415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2108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09D1-46B0-465A-95B9-EB54528A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Research - Second-hand information that </a:t>
            </a:r>
            <a:r>
              <a:rPr lang="en-GB" sz="28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analyzes</a:t>
            </a:r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describes, or evaluates primary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DC57D-1B3B-4037-8CB6-CD024FDF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54664"/>
            <a:ext cx="8596668" cy="34866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posts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Documentaries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B7C4-5524-4D8C-8BD2-906226BC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 - Sources that identify, index, or consolidate primary and secondary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399E-6186-4780-8642-67FFBA6E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33773"/>
            <a:ext cx="8596668" cy="3307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Encyclopaedias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Almanacs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EAEA-4369-4991-B389-CD555A3C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Reflective 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172A-A592-4517-BFBE-0D4AD2BE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‘It is not sufficient to have an experience in order to learn. Without reflecting on this experience it may quickly be forgotten, or its learning potential lost.’ (Gibbs, 1988, p9)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1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18A-70E6-4445-80E1-0EE72403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consider when reflecting on a session of project.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79E2A-7E6D-4B88-92D9-51BD8512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02" y="1432874"/>
            <a:ext cx="8596668" cy="50704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endParaRPr lang="en-GB"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What did I learn? </a:t>
            </a:r>
          </a:p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What went well? </a:t>
            </a:r>
          </a:p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What could I have done better? </a:t>
            </a:r>
          </a:p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What are the long-term implications?</a:t>
            </a:r>
          </a:p>
        </p:txBody>
      </p:sp>
    </p:spTree>
    <p:extLst>
      <p:ext uri="{BB962C8B-B14F-4D97-AF65-F5344CB8AC3E}">
        <p14:creationId xmlns:p14="http://schemas.microsoft.com/office/powerpoint/2010/main" val="337503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1FDE-A211-4015-9CB8-4638B180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1C630B-D77C-40EE-9F8A-4299ED41F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468" y="399592"/>
            <a:ext cx="8519430" cy="5137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65E46-141D-4C5E-BF97-CC541BE5326F}"/>
              </a:ext>
            </a:extLst>
          </p:cNvPr>
          <p:cNvSpPr/>
          <p:nvPr/>
        </p:nvSpPr>
        <p:spPr>
          <a:xfrm>
            <a:off x="677334" y="5537200"/>
            <a:ext cx="811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Reflection before, during and after a learning process (Schön, 1983)</a:t>
            </a:r>
          </a:p>
        </p:txBody>
      </p:sp>
    </p:spTree>
    <p:extLst>
      <p:ext uri="{BB962C8B-B14F-4D97-AF65-F5344CB8AC3E}">
        <p14:creationId xmlns:p14="http://schemas.microsoft.com/office/powerpoint/2010/main" val="49927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41F9A-2FEF-4AEC-80D0-85C68AE7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1C1256-B1FC-41EA-98B2-BA5F0C0CD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" y="344301"/>
            <a:ext cx="8672660" cy="61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7D8A-8BF7-400B-9D00-473D9CA4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D350-44CC-4A51-B103-02F91DF2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581"/>
            <a:ext cx="8596668" cy="4570781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progress has been made?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learnt from the project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skills have you developed?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the desired project objectives achieved?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4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302B-173B-4569-8601-18C33DEA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270E-958E-4942-A076-A14E59F3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66" y="2064470"/>
            <a:ext cx="8596668" cy="3304916"/>
          </a:xfrm>
        </p:spPr>
        <p:txBody>
          <a:bodyPr>
            <a:norm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Is every team member satisfied with the result?</a:t>
            </a:r>
          </a:p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What could have been done better?</a:t>
            </a:r>
          </a:p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What would you do differently next time?</a:t>
            </a:r>
          </a:p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Set smart targets for the next project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7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4426-3387-4435-BAC7-402A5BA4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</a:t>
            </a:r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6722-2836-40CA-9DE0-1A504FDDA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6887"/>
            <a:ext cx="8596668" cy="4674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viva evaluation is a change to evaluate the overall process in a verbal capacity as a group. You will be given a range of questions to discuss on camera to contribute towards your overall digital submission. This always takes place at the end of the production process. </a:t>
            </a:r>
          </a:p>
        </p:txBody>
      </p:sp>
    </p:spTree>
    <p:extLst>
      <p:ext uri="{BB962C8B-B14F-4D97-AF65-F5344CB8AC3E}">
        <p14:creationId xmlns:p14="http://schemas.microsoft.com/office/powerpoint/2010/main" val="323262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51E8-6A18-4B82-AE2D-6CD6E82F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Scrapbook Guidance – Hints and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CAB8-1A50-46B6-8C14-8DCC3DED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7591"/>
            <a:ext cx="8596668" cy="3996965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All scrapbooks should be submitted in PowerPoint format. If you would like to use include drawings, sketches etc then please photograph these and embed them into your scrapbooks. </a:t>
            </a:r>
          </a:p>
          <a:p>
            <a:pPr marL="457200" indent="-457200">
              <a:buAutoNum type="arabicParenR"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3" charset="2"/>
              <a:buAutoNum type="arabicParenR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You must follow Harvard Referencing processes and include this in your all of your submissions. This is an essential requirement at this level. </a:t>
            </a:r>
          </a:p>
          <a:p>
            <a:pPr marL="457200" indent="-457200">
              <a:buAutoNum type="arabicParenR"/>
            </a:pP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29A1-BFD2-4463-AAA1-AF80563F5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092" y="867267"/>
            <a:ext cx="7766936" cy="1357460"/>
          </a:xfrm>
        </p:spPr>
        <p:txBody>
          <a:bodyPr/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cover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091E1-06D3-44DB-8231-81EFB5533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8086" y="2548090"/>
            <a:ext cx="6392595" cy="227255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Halima begum</a:t>
            </a:r>
            <a:endParaRPr lang="en-US" dirty="0">
              <a:solidFill>
                <a:schemeClr val="tx1"/>
              </a:solidFill>
              <a:latin typeface="Century Gothic"/>
              <a:cs typeface="Arial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/>
                <a:cs typeface="Arial"/>
              </a:rPr>
              <a:t>Creative media</a:t>
            </a:r>
            <a:endParaRPr lang="en-GB" sz="3600" b="1" dirty="0">
              <a:solidFill>
                <a:schemeClr val="tx1"/>
              </a:solidFill>
              <a:latin typeface="Century Gothic"/>
              <a:cs typeface="Arial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/>
                <a:cs typeface="Arial"/>
              </a:rPr>
              <a:t>Level 2</a:t>
            </a:r>
            <a:endParaRPr lang="en-GB" b="1" dirty="0">
              <a:solidFill>
                <a:schemeClr val="tx1"/>
              </a:solidFill>
              <a:latin typeface="Century Gothic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/>
                <a:cs typeface="Arial"/>
              </a:rPr>
              <a:t>Pringles TV ad</a:t>
            </a:r>
            <a:endParaRPr lang="en-GB" b="1" dirty="0">
              <a:solidFill>
                <a:schemeClr val="tx1"/>
              </a:solidFill>
              <a:latin typeface="Century 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CFED-D8CF-41BD-B7FC-1C70533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Scrapbook Guidance – Hints and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AE76-0C84-4C4A-A536-E24C90A08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Meet all deadlines – Late submission without a pre-arranged extension will result in your not receiving feedback and simply a grade. Uncommunicated failure to submit your work may result in the withdrawal from your course. </a:t>
            </a:r>
          </a:p>
          <a:p>
            <a:pPr marL="0" indent="0">
              <a:buNone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4) Plagiarism – If work is expected to be plagiarised, you will be taken through the disciplinary process which may result in your losing your place on the course. </a:t>
            </a:r>
          </a:p>
          <a:p>
            <a:pPr marL="0" indent="0">
              <a:buNone/>
            </a:pP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7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CBC6-A9E1-42A6-92AD-18546510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CED4-406B-4019-B719-FB0BD586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313"/>
            <a:ext cx="8596668" cy="4665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</a:rPr>
              <a:t>An Actor Prepares by Constantin Stanislavski 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</a:rPr>
              <a:t>Stanislavski: An Introduction- Jean Benedetti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</a:rPr>
              <a:t>Impro by Keith Johnstone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</a:rPr>
              <a:t>Plays One- John Godber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of False by David Mamet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Know to be True- Andrew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Bovell</a:t>
            </a:r>
            <a:endPara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 Brecht Toolkit- Stephen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UnwinTrue</a:t>
            </a: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False by David Mamet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Know to be True- Andrew </a:t>
            </a:r>
            <a:r>
              <a:rPr lang="en-GB" sz="20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Bovell</a:t>
            </a:r>
            <a:endParaRPr lang="en-GB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 Brecht Toolkit- Stephen Unwin</a:t>
            </a:r>
          </a:p>
          <a:p>
            <a:pPr marL="0" indent="0">
              <a:buNone/>
            </a:pPr>
            <a:endParaRPr lang="en-GB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800" b="1">
              <a:solidFill>
                <a:schemeClr val="tx1"/>
              </a:solidFill>
            </a:endParaRPr>
          </a:p>
          <a:p>
            <a:endParaRPr lang="en-GB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0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3A10-E56D-4C91-A83D-6C762E9F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D249-B8A2-422F-BDAF-E011B00C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5F4E8-6359-450A-8119-F278429C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95546"/>
            <a:ext cx="9855961" cy="58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AAA2-66B3-427E-BBA5-CE7EA9CE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55" y="609600"/>
            <a:ext cx="8596668" cy="1320800"/>
          </a:xfrm>
        </p:spPr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en-GB" b="1" u="sng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2FD4-15BC-4E8B-A9DA-4F019D9C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Carry out a piece of reflective writing on your overall rehearsal experience so far. Use the guidance given to support you with this. </a:t>
            </a:r>
          </a:p>
          <a:p>
            <a:pPr marL="0" indent="0" fontAlgn="base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Start to put together your scrapbook for the purpose of assessment using the given guidance to support you. </a:t>
            </a:r>
          </a:p>
        </p:txBody>
      </p:sp>
    </p:spTree>
    <p:extLst>
      <p:ext uri="{BB962C8B-B14F-4D97-AF65-F5344CB8AC3E}">
        <p14:creationId xmlns:p14="http://schemas.microsoft.com/office/powerpoint/2010/main" val="258853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C878-59EF-4310-B29B-C4F552D4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B1B6-26AF-4FC4-82D5-C96E9356E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54145"/>
            <a:ext cx="8596668" cy="528721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Submit your scrapbook on Tuesday 12</a:t>
            </a:r>
            <a:r>
              <a:rPr lang="en-GB" sz="2600" b="1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September for feedback to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s.sutton@bradfordcollege.ac.uk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buNone/>
            </a:pPr>
            <a:endParaRPr lang="en-GB" sz="2600" b="1"/>
          </a:p>
          <a:p>
            <a:pPr marL="0" indent="0" fontAlgn="base">
              <a:buNone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Please note – I am looking at your work in progress, I am not expecting perfection at this stage. </a:t>
            </a:r>
          </a:p>
          <a:p>
            <a:pPr marL="0" indent="0" fontAlgn="base">
              <a:buNone/>
            </a:pP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Please direct all scrapbook questions to 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s.sutton@bradfordcollege.ac.uk</a:t>
            </a:r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 or contact me on Teams – Sara Sutton </a:t>
            </a:r>
            <a:endParaRPr lang="en-GB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6AB8-C6FE-46DF-95B7-515AB09F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>
                <a:solidFill>
                  <a:schemeClr val="tx1"/>
                </a:solidFill>
                <a:latin typeface="Arial"/>
                <a:cs typeface="Arial"/>
              </a:rPr>
              <a:t>Contents Page (suggested content)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0DDFA-C78A-4F29-9554-20E01527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4696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</a:t>
            </a:r>
          </a:p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en-GB" sz="2800" b="1">
                <a:solidFill>
                  <a:schemeClr val="tx1"/>
                </a:solidFill>
                <a:latin typeface="Arial"/>
                <a:cs typeface="Arial"/>
              </a:rPr>
              <a:t>How I have used my research your</a:t>
            </a:r>
            <a:endParaRPr lang="en-GB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reflections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8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235D-8DE3-4BA4-8C1B-4A861E96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Page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2CF1-3A98-4C5C-8FD7-76500A37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899"/>
            <a:ext cx="8596668" cy="4740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examples – this list is not extensive, please be creative in how you evidence your contribution and efforts for your project.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and designs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Boards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Ideas and designs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Ideas and designs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Ideas and designs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  <a:p>
            <a:pPr marL="0" indent="0">
              <a:buNone/>
            </a:pP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0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118E-D508-471D-A525-AA56B3C4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8FA14-8943-45A3-A1AE-759382D0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7399"/>
            <a:ext cx="8596668" cy="4353964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 Information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Tutor </a:t>
            </a:r>
            <a:r>
              <a:rPr lang="en-GB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peer </a:t>
            </a:r>
            <a:r>
              <a:rPr lang="en-GB" sz="2400" b="1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direction / verbal feedback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Photographs 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conclusion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from production meetings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list/bibliography (Harvard reference) </a:t>
            </a:r>
          </a:p>
          <a:p>
            <a:endParaRPr lang="en-GB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1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1A67-800B-4D78-A523-003034A2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6479"/>
            <a:ext cx="8596668" cy="1320800"/>
          </a:xfrm>
        </p:spPr>
        <p:txBody>
          <a:bodyPr>
            <a:normAutofit/>
          </a:bodyPr>
          <a:lstStyle/>
          <a:p>
            <a: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AE7A-D09C-4B9C-9AAB-88BC5A3A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70961"/>
            <a:ext cx="8596668" cy="504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/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circumstances that form the setting for an event, statement, or idea, and in terms of which it can be fully understood.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proposals need to be considered in the context of new European directives“</a:t>
            </a:r>
          </a:p>
          <a:p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Affairs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5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6047-13DB-4441-BD6E-83E221EB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67D1-6F11-4C9E-905B-197506D2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8924"/>
            <a:ext cx="8596668" cy="50794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</a:p>
          <a:p>
            <a:pPr marL="0" indent="0">
              <a:buNone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Relationship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D869-F9B3-4F79-8C3A-CD2F2B98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872"/>
          </a:xfrm>
        </p:spPr>
        <p:txBody>
          <a:bodyPr>
            <a:normAutofit fontScale="90000"/>
          </a:bodyPr>
          <a:lstStyle/>
          <a:p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C130E-32C1-4827-ABF1-68339E61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Factors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 Factors </a:t>
            </a:r>
          </a:p>
          <a:p>
            <a:r>
              <a:rPr lang="en-GB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Factors </a:t>
            </a:r>
          </a:p>
        </p:txBody>
      </p:sp>
    </p:spTree>
    <p:extLst>
      <p:ext uri="{BB962C8B-B14F-4D97-AF65-F5344CB8AC3E}">
        <p14:creationId xmlns:p14="http://schemas.microsoft.com/office/powerpoint/2010/main" val="211724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CFD7-6801-4C4D-A9D9-3F9EE422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9109"/>
            <a:ext cx="8596668" cy="1065229"/>
          </a:xfrm>
        </p:spPr>
        <p:txBody>
          <a:bodyPr>
            <a:noAutofit/>
          </a:bodyPr>
          <a:lstStyle/>
          <a:p>
            <a: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Evidence </a:t>
            </a:r>
            <a:b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Research </a:t>
            </a:r>
            <a:r>
              <a:rPr lang="en-GB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First-hand evidence giving you direct access to your research topic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77A2-CA43-41A5-9BE0-C11B24DD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54284"/>
            <a:ext cx="8596668" cy="299388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EE0DAD-2B34-4FFE-BC37-6A9D75C4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44881"/>
              </p:ext>
            </p:extLst>
          </p:nvPr>
        </p:nvGraphicFramePr>
        <p:xfrm>
          <a:off x="677863" y="1857080"/>
          <a:ext cx="7947663" cy="4694549"/>
        </p:xfrm>
        <a:graphic>
          <a:graphicData uri="http://schemas.openxmlformats.org/drawingml/2006/table">
            <a:tbl>
              <a:tblPr/>
              <a:tblGrid>
                <a:gridCol w="3922772">
                  <a:extLst>
                    <a:ext uri="{9D8B030D-6E8A-4147-A177-3AD203B41FA5}">
                      <a16:colId xmlns:a16="http://schemas.microsoft.com/office/drawing/2014/main" val="1056030719"/>
                    </a:ext>
                  </a:extLst>
                </a:gridCol>
                <a:gridCol w="4024891">
                  <a:extLst>
                    <a:ext uri="{9D8B030D-6E8A-4147-A177-3AD203B41FA5}">
                      <a16:colId xmlns:a16="http://schemas.microsoft.com/office/drawing/2014/main" val="2337212034"/>
                    </a:ext>
                  </a:extLst>
                </a:gridCol>
              </a:tblGrid>
              <a:tr h="4694549">
                <a:tc>
                  <a:txBody>
                    <a:bodyPr/>
                    <a:lstStyle/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Statistical results 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Newspapers 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Magazines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 of diary entries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Photographs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 clips 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Speeches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Interviews</a:t>
                      </a:r>
                    </a:p>
                    <a:p>
                      <a:pPr marL="571500" indent="-571500" fontAlgn="t">
                        <a:buFont typeface="Arial" panose="020B0604020202020204" pitchFamily="34" charset="0"/>
                        <a:buChar char="•"/>
                      </a:pPr>
                      <a:endParaRPr lang="en-GB" sz="2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endParaRPr lang="en-GB" sz="36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F4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5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8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0402630495E4A8870C6F4978CE569" ma:contentTypeVersion="8" ma:contentTypeDescription="Create a new document." ma:contentTypeScope="" ma:versionID="275cca4453a46c2a721bdca14377b62d">
  <xsd:schema xmlns:xsd="http://www.w3.org/2001/XMLSchema" xmlns:xs="http://www.w3.org/2001/XMLSchema" xmlns:p="http://schemas.microsoft.com/office/2006/metadata/properties" xmlns:ns2="ce1cb795-a779-47c4-8ccf-6d9d6abe33c4" targetNamespace="http://schemas.microsoft.com/office/2006/metadata/properties" ma:root="true" ma:fieldsID="db07afa79e7b97c1e9c6b2ea05820842" ns2:_="">
    <xsd:import namespace="ce1cb795-a779-47c4-8ccf-6d9d6abe3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cb795-a779-47c4-8ccf-6d9d6abe3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23A6B-FE06-4D76-88D8-989026889A71}">
  <ds:schemaRefs>
    <ds:schemaRef ds:uri="ce1cb795-a779-47c4-8ccf-6d9d6abe33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454ED8-519D-4FAC-BBEF-A19133814C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7D0B5-F518-4546-AF8F-9B979AA37D56}">
  <ds:schemaRefs>
    <ds:schemaRef ds:uri="ce1cb795-a779-47c4-8ccf-6d9d6abe33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{8D25C4EC-73FE-6F45-88EB-4F8D186CA791}tf10001062</Template>
  <TotalTime>0</TotalTime>
  <Words>768</Words>
  <Application>Microsoft Macintosh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   </vt:lpstr>
      <vt:lpstr>Front cover   </vt:lpstr>
      <vt:lpstr>Contents Page (suggested content)</vt:lpstr>
      <vt:lpstr>Contents Page Continued </vt:lpstr>
      <vt:lpstr>Planning Evidence </vt:lpstr>
      <vt:lpstr>Context: </vt:lpstr>
      <vt:lpstr> </vt:lpstr>
      <vt:lpstr> </vt:lpstr>
      <vt:lpstr>Research Evidence  Primary Research – First-hand evidence giving you direct access to your research topic </vt:lpstr>
      <vt:lpstr>Secondary Research - Second-hand information that analyzes, describes, or evaluates primary sources</vt:lpstr>
      <vt:lpstr>Tertiary - Sources that identify, index, or consolidate primary and secondary sources</vt:lpstr>
      <vt:lpstr>Reflective Writing </vt:lpstr>
      <vt:lpstr>Questions to consider when reflecting on a session of project. </vt:lpstr>
      <vt:lpstr> </vt:lpstr>
      <vt:lpstr> </vt:lpstr>
      <vt:lpstr>Evaluation </vt:lpstr>
      <vt:lpstr>Evaluation Continued</vt:lpstr>
      <vt:lpstr>VIVA </vt:lpstr>
      <vt:lpstr>Scrapbook Guidance – Hints and suggestions</vt:lpstr>
      <vt:lpstr>Scrapbook Guidance – Hints and suggestions</vt:lpstr>
      <vt:lpstr>Suggested Reading </vt:lpstr>
      <vt:lpstr> </vt:lpstr>
      <vt:lpstr>HOMEWORK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Liam Illingworth</dc:title>
  <dc:creator>Sara Sutton</dc:creator>
  <cp:lastModifiedBy>Sheikh Begum (Student)</cp:lastModifiedBy>
  <cp:revision>2</cp:revision>
  <dcterms:created xsi:type="dcterms:W3CDTF">2021-01-28T12:14:22Z</dcterms:created>
  <dcterms:modified xsi:type="dcterms:W3CDTF">2021-10-12T13:54:48Z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0x01010072E0402630495E4A8870C6F4978CE569</vt:lpwstr>
  </property>
</Properties>
</file>