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A029D-9100-A49D-7AAF-812A51B6B124}" v="26" dt="2022-03-16T13:58:54.474"/>
    <p1510:client id="{BAA8E2B9-E7C4-5235-439D-5A09D32C78F3}" v="12" dt="2022-03-16T12:12:35.541"/>
    <p1510:client id="{3A5B38B9-116E-4A7B-A870-D4E4D10A9827}" v="49" dt="2022-03-16T13:50:13.186"/>
    <p1510:client id="{F5796D46-7346-B55D-FB28-7AD95049A170}" v="139" dt="2022-03-17T10:06:13.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5"/>
    <p:restoredTop sz="94682"/>
  </p:normalViewPr>
  <p:slideViewPr>
    <p:cSldViewPr snapToGrid="0" snapToObjects="1">
      <p:cViewPr varScale="1">
        <p:scale>
          <a:sx n="103" d="100"/>
          <a:sy n="103" d="100"/>
        </p:scale>
        <p:origin x="13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B0CA6ED-D16D-4546-A901-5064FF93B321}"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360924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205207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124875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6B54302-E0DA-5F44-9767-D615C924099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1930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45619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B0CA6ED-D16D-4546-A901-5064FF93B321}"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423513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CB0CA6ED-D16D-4546-A901-5064FF93B321}"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344279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0CA6ED-D16D-4546-A901-5064FF93B321}"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1192153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B0CA6ED-D16D-4546-A901-5064FF93B321}" type="datetimeFigureOut">
              <a:rPr lang="en-US" smtClean="0"/>
              <a:t>3/17/2022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6B54302-E0DA-5F44-9767-D615C9240993}" type="slidenum">
              <a:rPr lang="en-US" smtClean="0"/>
              <a:t>‹#›</a:t>
            </a:fld>
            <a:endParaRPr lang="en-US"/>
          </a:p>
        </p:txBody>
      </p:sp>
    </p:spTree>
    <p:extLst>
      <p:ext uri="{BB962C8B-B14F-4D97-AF65-F5344CB8AC3E}">
        <p14:creationId xmlns:p14="http://schemas.microsoft.com/office/powerpoint/2010/main" val="123346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B0CA6ED-D16D-4546-A901-5064FF93B321}"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288707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0CA6ED-D16D-4546-A901-5064FF93B321}"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38924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334024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B0CA6ED-D16D-4546-A901-5064FF93B321}"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108969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B0CA6ED-D16D-4546-A901-5064FF93B321}"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58783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B0CA6ED-D16D-4546-A901-5064FF93B321}"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145585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271233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B0CA6ED-D16D-4546-A901-5064FF93B321}"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54302-E0DA-5F44-9767-D615C9240993}" type="slidenum">
              <a:rPr lang="en-US" smtClean="0"/>
              <a:t>‹#›</a:t>
            </a:fld>
            <a:endParaRPr lang="en-US"/>
          </a:p>
        </p:txBody>
      </p:sp>
    </p:spTree>
    <p:extLst>
      <p:ext uri="{BB962C8B-B14F-4D97-AF65-F5344CB8AC3E}">
        <p14:creationId xmlns:p14="http://schemas.microsoft.com/office/powerpoint/2010/main" val="275277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0CA6ED-D16D-4546-A901-5064FF93B321}" type="datetimeFigureOut">
              <a:rPr lang="en-US" smtClean="0"/>
              <a:t>3/17/2022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B54302-E0DA-5F44-9767-D615C9240993}" type="slidenum">
              <a:rPr lang="en-US" smtClean="0"/>
              <a:t>‹#›</a:t>
            </a:fld>
            <a:endParaRPr lang="en-US"/>
          </a:p>
        </p:txBody>
      </p:sp>
    </p:spTree>
    <p:extLst>
      <p:ext uri="{BB962C8B-B14F-4D97-AF65-F5344CB8AC3E}">
        <p14:creationId xmlns:p14="http://schemas.microsoft.com/office/powerpoint/2010/main" val="187539360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DAB8-1F18-BE43-93A3-2AF7C99E001E}"/>
              </a:ext>
            </a:extLst>
          </p:cNvPr>
          <p:cNvSpPr>
            <a:spLocks noGrp="1"/>
          </p:cNvSpPr>
          <p:nvPr>
            <p:ph type="ctrTitle"/>
          </p:nvPr>
        </p:nvSpPr>
        <p:spPr>
          <a:xfrm>
            <a:off x="-1889883" y="2720617"/>
            <a:ext cx="8144134" cy="1373070"/>
          </a:xfrm>
        </p:spPr>
        <p:txBody>
          <a:bodyPr/>
          <a:lstStyle/>
          <a:p>
            <a:r>
              <a:rPr lang="en-GB" dirty="0"/>
              <a:t>Doppelgänger</a:t>
            </a:r>
            <a:endParaRPr lang="en-US" dirty="0"/>
          </a:p>
        </p:txBody>
      </p:sp>
      <p:pic>
        <p:nvPicPr>
          <p:cNvPr id="4" name="Picture 3">
            <a:extLst>
              <a:ext uri="{FF2B5EF4-FFF2-40B4-BE49-F238E27FC236}">
                <a16:creationId xmlns:a16="http://schemas.microsoft.com/office/drawing/2014/main" id="{A490123F-ED33-5C4E-8B10-706C5383A2EB}"/>
              </a:ext>
            </a:extLst>
          </p:cNvPr>
          <p:cNvPicPr>
            <a:picLocks noChangeAspect="1"/>
          </p:cNvPicPr>
          <p:nvPr/>
        </p:nvPicPr>
        <p:blipFill>
          <a:blip r:embed="rId2"/>
          <a:stretch>
            <a:fillRect/>
          </a:stretch>
        </p:blipFill>
        <p:spPr>
          <a:xfrm>
            <a:off x="6755443" y="-21848"/>
            <a:ext cx="5436557" cy="6858000"/>
          </a:xfrm>
          <a:prstGeom prst="rect">
            <a:avLst/>
          </a:prstGeom>
        </p:spPr>
      </p:pic>
      <p:pic>
        <p:nvPicPr>
          <p:cNvPr id="7" name="Picture 6">
            <a:extLst>
              <a:ext uri="{FF2B5EF4-FFF2-40B4-BE49-F238E27FC236}">
                <a16:creationId xmlns:a16="http://schemas.microsoft.com/office/drawing/2014/main" id="{F9F9B20B-4304-924F-B29F-FC1192128545}"/>
              </a:ext>
            </a:extLst>
          </p:cNvPr>
          <p:cNvPicPr>
            <a:picLocks noChangeAspect="1"/>
          </p:cNvPicPr>
          <p:nvPr/>
        </p:nvPicPr>
        <p:blipFill>
          <a:blip r:embed="rId3"/>
          <a:stretch>
            <a:fillRect/>
          </a:stretch>
        </p:blipFill>
        <p:spPr>
          <a:xfrm>
            <a:off x="1987036" y="395624"/>
            <a:ext cx="3079235" cy="2006016"/>
          </a:xfrm>
          <a:prstGeom prst="rect">
            <a:avLst/>
          </a:prstGeom>
        </p:spPr>
      </p:pic>
    </p:spTree>
    <p:extLst>
      <p:ext uri="{BB962C8B-B14F-4D97-AF65-F5344CB8AC3E}">
        <p14:creationId xmlns:p14="http://schemas.microsoft.com/office/powerpoint/2010/main" val="297717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E1F2-972D-D946-BE89-6CF032B8EEEF}"/>
              </a:ext>
            </a:extLst>
          </p:cNvPr>
          <p:cNvSpPr>
            <a:spLocks noGrp="1"/>
          </p:cNvSpPr>
          <p:nvPr>
            <p:ph type="title"/>
          </p:nvPr>
        </p:nvSpPr>
        <p:spPr/>
        <p:txBody>
          <a:bodyPr/>
          <a:lstStyle/>
          <a:p>
            <a:r>
              <a:rPr lang="en-GB" b="1" dirty="0">
                <a:latin typeface="Bernard MT Condensed" panose="02050806060905020404" pitchFamily="18" charset="77"/>
              </a:rPr>
              <a:t>Technical coding</a:t>
            </a:r>
            <a:endParaRPr lang="en-US" dirty="0">
              <a:latin typeface="Bernard MT Condensed" panose="02050806060905020404" pitchFamily="18" charset="77"/>
            </a:endParaRPr>
          </a:p>
        </p:txBody>
      </p:sp>
      <p:sp>
        <p:nvSpPr>
          <p:cNvPr id="3" name="Content Placeholder 2">
            <a:extLst>
              <a:ext uri="{FF2B5EF4-FFF2-40B4-BE49-F238E27FC236}">
                <a16:creationId xmlns:a16="http://schemas.microsoft.com/office/drawing/2014/main" id="{2BA5A691-D2EC-7149-AEB0-AF63D791FA4A}"/>
              </a:ext>
            </a:extLst>
          </p:cNvPr>
          <p:cNvSpPr>
            <a:spLocks noGrp="1"/>
          </p:cNvSpPr>
          <p:nvPr>
            <p:ph idx="1"/>
          </p:nvPr>
        </p:nvSpPr>
        <p:spPr/>
        <p:txBody>
          <a:bodyPr/>
          <a:lstStyle/>
          <a:p>
            <a:r>
              <a:rPr lang="en-GB" dirty="0"/>
              <a:t>There are going to be a lot of different camera angles, such as a low. There’s another close up shot of Annas boots walking down a long white hallway. When Anna starts running there will be a tracking shot, this is where the camera follows the character from behind or when the character moves forwards, in which case in my film the camera will be following Anna from behind whiles she's running.</a:t>
            </a:r>
            <a:endParaRPr lang="en-US" dirty="0"/>
          </a:p>
        </p:txBody>
      </p:sp>
    </p:spTree>
    <p:extLst>
      <p:ext uri="{BB962C8B-B14F-4D97-AF65-F5344CB8AC3E}">
        <p14:creationId xmlns:p14="http://schemas.microsoft.com/office/powerpoint/2010/main" val="132377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7A4D-57D6-6C43-8A7F-D62E91FE8947}"/>
              </a:ext>
            </a:extLst>
          </p:cNvPr>
          <p:cNvSpPr>
            <a:spLocks noGrp="1"/>
          </p:cNvSpPr>
          <p:nvPr>
            <p:ph type="title"/>
          </p:nvPr>
        </p:nvSpPr>
        <p:spPr/>
        <p:txBody>
          <a:bodyPr/>
          <a:lstStyle/>
          <a:p>
            <a:r>
              <a:rPr lang="en-US" dirty="0">
                <a:latin typeface="Bernard MT Condensed" panose="02050806060905020404" pitchFamily="18" charset="77"/>
              </a:rPr>
              <a:t>Audience</a:t>
            </a:r>
            <a:r>
              <a:rPr lang="en-US" dirty="0"/>
              <a:t> </a:t>
            </a:r>
          </a:p>
        </p:txBody>
      </p:sp>
      <p:sp>
        <p:nvSpPr>
          <p:cNvPr id="3" name="Content Placeholder 2">
            <a:extLst>
              <a:ext uri="{FF2B5EF4-FFF2-40B4-BE49-F238E27FC236}">
                <a16:creationId xmlns:a16="http://schemas.microsoft.com/office/drawing/2014/main" id="{A84E1E87-BC82-2043-B626-54C9A2C5651E}"/>
              </a:ext>
            </a:extLst>
          </p:cNvPr>
          <p:cNvSpPr>
            <a:spLocks noGrp="1"/>
          </p:cNvSpPr>
          <p:nvPr>
            <p:ph idx="1"/>
          </p:nvPr>
        </p:nvSpPr>
        <p:spPr>
          <a:xfrm>
            <a:off x="488935" y="2895073"/>
            <a:ext cx="8548577" cy="3599316"/>
          </a:xfrm>
        </p:spPr>
        <p:txBody>
          <a:bodyPr vert="horz" lIns="91440" tIns="45720" rIns="91440" bIns="45720" rtlCol="0" anchor="t">
            <a:normAutofit/>
          </a:bodyPr>
          <a:lstStyle/>
          <a:p>
            <a:r>
              <a:rPr lang="en-US" dirty="0"/>
              <a:t>For this project my short film is mostly aimed for children between 12-15, the reason for this is because the</a:t>
            </a:r>
            <a:r>
              <a:rPr lang="en-GB" dirty="0"/>
              <a:t> Doppelgänger tales are mostly for preteens , I also made few changed to my story line to fit the pg. 12 such as </a:t>
            </a:r>
          </a:p>
          <a:p>
            <a:endParaRPr lang="en-GB" dirty="0"/>
          </a:p>
          <a:p>
            <a:pPr marL="0" indent="0">
              <a:buNone/>
            </a:pPr>
            <a:r>
              <a:rPr lang="en-GB" dirty="0"/>
              <a:t>No gore </a:t>
            </a:r>
          </a:p>
          <a:p>
            <a:pPr marL="0" indent="0">
              <a:buNone/>
            </a:pPr>
            <a:r>
              <a:rPr lang="en-GB" dirty="0"/>
              <a:t>No fake knives props</a:t>
            </a:r>
          </a:p>
        </p:txBody>
      </p:sp>
      <p:pic>
        <p:nvPicPr>
          <p:cNvPr id="5" name="Picture 4">
            <a:extLst>
              <a:ext uri="{FF2B5EF4-FFF2-40B4-BE49-F238E27FC236}">
                <a16:creationId xmlns:a16="http://schemas.microsoft.com/office/drawing/2014/main" id="{71B0DD1D-B299-2E46-B600-5A6010EB63AD}"/>
              </a:ext>
            </a:extLst>
          </p:cNvPr>
          <p:cNvPicPr>
            <a:picLocks noChangeAspect="1"/>
          </p:cNvPicPr>
          <p:nvPr/>
        </p:nvPicPr>
        <p:blipFill>
          <a:blip r:embed="rId2"/>
          <a:stretch>
            <a:fillRect/>
          </a:stretch>
        </p:blipFill>
        <p:spPr>
          <a:xfrm>
            <a:off x="9228898" y="2895073"/>
            <a:ext cx="2637533" cy="2637533"/>
          </a:xfrm>
          <a:prstGeom prst="rect">
            <a:avLst/>
          </a:prstGeom>
        </p:spPr>
      </p:pic>
    </p:spTree>
    <p:extLst>
      <p:ext uri="{BB962C8B-B14F-4D97-AF65-F5344CB8AC3E}">
        <p14:creationId xmlns:p14="http://schemas.microsoft.com/office/powerpoint/2010/main" val="294032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190B-00AD-8B42-8542-E730559A9485}"/>
              </a:ext>
            </a:extLst>
          </p:cNvPr>
          <p:cNvSpPr>
            <a:spLocks noGrp="1"/>
          </p:cNvSpPr>
          <p:nvPr>
            <p:ph type="title"/>
          </p:nvPr>
        </p:nvSpPr>
        <p:spPr/>
        <p:txBody>
          <a:bodyPr/>
          <a:lstStyle/>
          <a:p>
            <a:r>
              <a:rPr lang="en-US" dirty="0">
                <a:latin typeface="Bernard MT Condensed" panose="02050806060905020404" pitchFamily="18" charset="77"/>
              </a:rPr>
              <a:t>Challenges</a:t>
            </a:r>
            <a:r>
              <a:rPr lang="en-US" dirty="0"/>
              <a:t> </a:t>
            </a:r>
          </a:p>
        </p:txBody>
      </p:sp>
      <p:sp>
        <p:nvSpPr>
          <p:cNvPr id="3" name="Content Placeholder 2">
            <a:extLst>
              <a:ext uri="{FF2B5EF4-FFF2-40B4-BE49-F238E27FC236}">
                <a16:creationId xmlns:a16="http://schemas.microsoft.com/office/drawing/2014/main" id="{CBE30B52-EC29-1148-B134-5B9AFBED580B}"/>
              </a:ext>
            </a:extLst>
          </p:cNvPr>
          <p:cNvSpPr>
            <a:spLocks noGrp="1"/>
          </p:cNvSpPr>
          <p:nvPr>
            <p:ph idx="1"/>
          </p:nvPr>
        </p:nvSpPr>
        <p:spPr/>
        <p:txBody>
          <a:bodyPr>
            <a:normAutofit/>
          </a:bodyPr>
          <a:lstStyle/>
          <a:p>
            <a:pPr marL="0" indent="0">
              <a:buNone/>
            </a:pPr>
            <a:r>
              <a:rPr lang="en-GB" dirty="0"/>
              <a:t>For this project I will have certain scenes in my film where the reflection of the protagonist is doing different actions to what the protagonist is doing. I know how to create and edit this part however the only problem is that the timings of their actions sometimes doesn't work out well, for example in one of the scenes I want to create a scene where the character is washing her face but the reflection just stares at her then the reflection resumes and continues to do what the person is doing, if I don't do this perfectly the tings will be off. In order not to mess the timings off I will be counting in my head and keeping the actions to the bare minimum.</a:t>
            </a:r>
            <a:endParaRPr lang="en-US" dirty="0"/>
          </a:p>
        </p:txBody>
      </p:sp>
    </p:spTree>
    <p:extLst>
      <p:ext uri="{BB962C8B-B14F-4D97-AF65-F5344CB8AC3E}">
        <p14:creationId xmlns:p14="http://schemas.microsoft.com/office/powerpoint/2010/main" val="128935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A46A-949F-4FBF-A786-AEB2D6EE43B3}"/>
              </a:ext>
            </a:extLst>
          </p:cNvPr>
          <p:cNvSpPr>
            <a:spLocks noGrp="1"/>
          </p:cNvSpPr>
          <p:nvPr>
            <p:ph type="title"/>
          </p:nvPr>
        </p:nvSpPr>
        <p:spPr/>
        <p:txBody>
          <a:bodyPr/>
          <a:lstStyle/>
          <a:p>
            <a:r>
              <a:rPr lang="en-US" dirty="0">
                <a:latin typeface="Bernard MT Condensed"/>
                <a:ea typeface="+mj-lt"/>
                <a:cs typeface="+mj-lt"/>
              </a:rPr>
              <a:t>Audio coding</a:t>
            </a:r>
            <a:r>
              <a:rPr lang="en-US" dirty="0">
                <a:ea typeface="+mj-lt"/>
                <a:cs typeface="+mj-lt"/>
              </a:rPr>
              <a:t> </a:t>
            </a:r>
            <a:endParaRPr lang="en-US" dirty="0"/>
          </a:p>
        </p:txBody>
      </p:sp>
      <p:sp>
        <p:nvSpPr>
          <p:cNvPr id="3" name="Content Placeholder 2">
            <a:extLst>
              <a:ext uri="{FF2B5EF4-FFF2-40B4-BE49-F238E27FC236}">
                <a16:creationId xmlns:a16="http://schemas.microsoft.com/office/drawing/2014/main" id="{CF29773B-F0B8-4E5C-B306-C20A0A0CE6C2}"/>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Since this whole short film expresses feelings thought body language since there will be no dialogue the audio/song will have to be specific to support the characters emotion </a:t>
            </a:r>
            <a:endParaRPr lang="en-US"/>
          </a:p>
          <a:p>
            <a:endParaRPr lang="en-US" dirty="0"/>
          </a:p>
        </p:txBody>
      </p:sp>
    </p:spTree>
    <p:extLst>
      <p:ext uri="{BB962C8B-B14F-4D97-AF65-F5344CB8AC3E}">
        <p14:creationId xmlns:p14="http://schemas.microsoft.com/office/powerpoint/2010/main" val="398725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DC2F-5E99-4C7D-9439-97BD1C2A09E2}"/>
              </a:ext>
            </a:extLst>
          </p:cNvPr>
          <p:cNvSpPr>
            <a:spLocks noGrp="1"/>
          </p:cNvSpPr>
          <p:nvPr>
            <p:ph type="title"/>
          </p:nvPr>
        </p:nvSpPr>
        <p:spPr/>
        <p:txBody>
          <a:bodyPr/>
          <a:lstStyle/>
          <a:p>
            <a:r>
              <a:rPr lang="en-US" dirty="0">
                <a:latin typeface="Bernard MT Condensed"/>
                <a:ea typeface="+mj-lt"/>
                <a:cs typeface="+mj-lt"/>
              </a:rPr>
              <a:t>Narrative</a:t>
            </a:r>
            <a:r>
              <a:rPr lang="en-US" dirty="0">
                <a:ea typeface="+mj-lt"/>
                <a:cs typeface="+mj-lt"/>
              </a:rPr>
              <a:t> </a:t>
            </a:r>
          </a:p>
        </p:txBody>
      </p:sp>
      <p:sp>
        <p:nvSpPr>
          <p:cNvPr id="3" name="Content Placeholder 2">
            <a:extLst>
              <a:ext uri="{FF2B5EF4-FFF2-40B4-BE49-F238E27FC236}">
                <a16:creationId xmlns:a16="http://schemas.microsoft.com/office/drawing/2014/main" id="{3891D376-E11E-4228-856F-40733C3BD50B}"/>
              </a:ext>
            </a:extLst>
          </p:cNvPr>
          <p:cNvSpPr>
            <a:spLocks noGrp="1"/>
          </p:cNvSpPr>
          <p:nvPr>
            <p:ph idx="1"/>
          </p:nvPr>
        </p:nvSpPr>
        <p:spPr/>
        <p:txBody>
          <a:bodyPr vert="horz" lIns="91440" tIns="45720" rIns="91440" bIns="45720" rtlCol="0" anchor="t">
            <a:normAutofit/>
          </a:bodyPr>
          <a:lstStyle/>
          <a:p>
            <a:r>
              <a:rPr lang="en-US" dirty="0">
                <a:ea typeface="+mn-lt"/>
                <a:cs typeface="+mn-lt"/>
              </a:rPr>
              <a:t>My narrative for my film idea is linear, this is because everything that happens in my film is going to be in chronological order</a:t>
            </a:r>
            <a:endParaRPr lang="en-US"/>
          </a:p>
          <a:p>
            <a:endParaRPr lang="en-US" dirty="0"/>
          </a:p>
        </p:txBody>
      </p:sp>
    </p:spTree>
    <p:extLst>
      <p:ext uri="{BB962C8B-B14F-4D97-AF65-F5344CB8AC3E}">
        <p14:creationId xmlns:p14="http://schemas.microsoft.com/office/powerpoint/2010/main" val="113145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ED69-051B-4281-AFCB-DFE9E1C620F9}"/>
              </a:ext>
            </a:extLst>
          </p:cNvPr>
          <p:cNvSpPr>
            <a:spLocks noGrp="1"/>
          </p:cNvSpPr>
          <p:nvPr>
            <p:ph type="title"/>
          </p:nvPr>
        </p:nvSpPr>
        <p:spPr/>
        <p:txBody>
          <a:bodyPr/>
          <a:lstStyle/>
          <a:p>
            <a:r>
              <a:rPr lang="en-US" dirty="0">
                <a:latin typeface="Bernard MT Condensed"/>
              </a:rPr>
              <a:t>Influences </a:t>
            </a:r>
          </a:p>
        </p:txBody>
      </p:sp>
      <p:graphicFrame>
        <p:nvGraphicFramePr>
          <p:cNvPr id="5" name="Content Placeholder 4">
            <a:extLst>
              <a:ext uri="{FF2B5EF4-FFF2-40B4-BE49-F238E27FC236}">
                <a16:creationId xmlns:a16="http://schemas.microsoft.com/office/drawing/2014/main" id="{82B77855-3638-4146-9070-9FACC605E0D1}"/>
              </a:ext>
            </a:extLst>
          </p:cNvPr>
          <p:cNvGraphicFramePr>
            <a:graphicFrameLocks noGrp="1"/>
          </p:cNvGraphicFramePr>
          <p:nvPr>
            <p:ph idx="1"/>
            <p:extLst>
              <p:ext uri="{D42A27DB-BD31-4B8C-83A1-F6EECF244321}">
                <p14:modId xmlns:p14="http://schemas.microsoft.com/office/powerpoint/2010/main" val="1269549965"/>
              </p:ext>
            </p:extLst>
          </p:nvPr>
        </p:nvGraphicFramePr>
        <p:xfrm>
          <a:off x="681038" y="2336800"/>
          <a:ext cx="9613900" cy="640080"/>
        </p:xfrm>
        <a:graphic>
          <a:graphicData uri="http://schemas.openxmlformats.org/drawingml/2006/table">
            <a:tbl>
              <a:tblPr firstRow="1" bandRow="1">
                <a:tableStyleId>{5C22544A-7EE6-4342-B048-85BDC9FD1C3A}</a:tableStyleId>
              </a:tblPr>
              <a:tblGrid>
                <a:gridCol w="9613900">
                  <a:extLst>
                    <a:ext uri="{9D8B030D-6E8A-4147-A177-3AD203B41FA5}">
                      <a16:colId xmlns:a16="http://schemas.microsoft.com/office/drawing/2014/main" val="873605360"/>
                    </a:ext>
                  </a:extLst>
                </a:gridCol>
              </a:tblGrid>
              <a:tr h="0">
                <a:tc>
                  <a:txBody>
                    <a:bodyPr/>
                    <a:lstStyle/>
                    <a:p>
                      <a:pPr algn="l" latinLnBrk="0"/>
                      <a:r>
                        <a:rPr lang="en-US" dirty="0">
                          <a:effectLst/>
                        </a:rPr>
                        <a:t> I was inspired by the Germans myths and the Brothers Grimm this made me think of a story line and make it seem </a:t>
                      </a:r>
                      <a:r>
                        <a:rPr lang="en-US" dirty="0" err="1">
                          <a:effectLst/>
                        </a:rPr>
                        <a:t>abit</a:t>
                      </a:r>
                      <a:r>
                        <a:rPr lang="en-US" dirty="0">
                          <a:effectLst/>
                        </a:rPr>
                        <a:t> twisted and dark but also peg</a:t>
                      </a:r>
                      <a:endParaRPr lang="en-US" b="0" dirty="0">
                        <a:effectLst/>
                      </a:endParaRPr>
                    </a:p>
                  </a:txBody>
                  <a:tcPr anchor="ctr"/>
                </a:tc>
                <a:extLst>
                  <a:ext uri="{0D108BD9-81ED-4DB2-BD59-A6C34878D82A}">
                    <a16:rowId xmlns:a16="http://schemas.microsoft.com/office/drawing/2014/main" val="2320454337"/>
                  </a:ext>
                </a:extLst>
              </a:tr>
            </a:tbl>
          </a:graphicData>
        </a:graphic>
      </p:graphicFrame>
      <p:pic>
        <p:nvPicPr>
          <p:cNvPr id="6" name="Picture 6">
            <a:extLst>
              <a:ext uri="{FF2B5EF4-FFF2-40B4-BE49-F238E27FC236}">
                <a16:creationId xmlns:a16="http://schemas.microsoft.com/office/drawing/2014/main" id="{8F554595-33DF-46D8-B141-9810CC824098}"/>
              </a:ext>
            </a:extLst>
          </p:cNvPr>
          <p:cNvPicPr>
            <a:picLocks noChangeAspect="1"/>
          </p:cNvPicPr>
          <p:nvPr/>
        </p:nvPicPr>
        <p:blipFill>
          <a:blip r:embed="rId2"/>
          <a:stretch>
            <a:fillRect/>
          </a:stretch>
        </p:blipFill>
        <p:spPr>
          <a:xfrm>
            <a:off x="8968866" y="4143555"/>
            <a:ext cx="2219325" cy="2057400"/>
          </a:xfrm>
          <a:prstGeom prst="rect">
            <a:avLst/>
          </a:prstGeom>
        </p:spPr>
      </p:pic>
    </p:spTree>
    <p:extLst>
      <p:ext uri="{BB962C8B-B14F-4D97-AF65-F5344CB8AC3E}">
        <p14:creationId xmlns:p14="http://schemas.microsoft.com/office/powerpoint/2010/main" val="179920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62FA-A501-4EDC-B10E-3F7842620BD5}"/>
              </a:ext>
            </a:extLst>
          </p:cNvPr>
          <p:cNvSpPr>
            <a:spLocks noGrp="1"/>
          </p:cNvSpPr>
          <p:nvPr>
            <p:ph type="title"/>
          </p:nvPr>
        </p:nvSpPr>
        <p:spPr/>
        <p:txBody>
          <a:bodyPr/>
          <a:lstStyle/>
          <a:p>
            <a:r>
              <a:rPr lang="en-US" dirty="0">
                <a:latin typeface="Bernard MT Condensed"/>
              </a:rPr>
              <a:t>Skills and knowledge </a:t>
            </a:r>
          </a:p>
        </p:txBody>
      </p:sp>
      <p:sp>
        <p:nvSpPr>
          <p:cNvPr id="3" name="Content Placeholder 2">
            <a:extLst>
              <a:ext uri="{FF2B5EF4-FFF2-40B4-BE49-F238E27FC236}">
                <a16:creationId xmlns:a16="http://schemas.microsoft.com/office/drawing/2014/main" id="{80F16A4C-BAD5-4699-9B13-07D6CE7CF016}"/>
              </a:ext>
            </a:extLst>
          </p:cNvPr>
          <p:cNvSpPr>
            <a:spLocks noGrp="1"/>
          </p:cNvSpPr>
          <p:nvPr>
            <p:ph idx="1"/>
          </p:nvPr>
        </p:nvSpPr>
        <p:spPr/>
        <p:txBody>
          <a:bodyPr vert="horz" lIns="91440" tIns="45720" rIns="91440" bIns="45720" rtlCol="0" anchor="t">
            <a:normAutofit/>
          </a:bodyPr>
          <a:lstStyle/>
          <a:p>
            <a:r>
              <a:rPr lang="en-US" dirty="0"/>
              <a:t>One of my skills is drawing </a:t>
            </a:r>
            <a:endParaRPr lang="en-US"/>
          </a:p>
          <a:p>
            <a:endParaRPr lang="en-US" dirty="0"/>
          </a:p>
          <a:p>
            <a:r>
              <a:rPr lang="en-US" dirty="0"/>
              <a:t>therefore, I will be applying that skill to my FMP</a:t>
            </a:r>
            <a:endParaRPr lang="en-US"/>
          </a:p>
          <a:p>
            <a:endParaRPr lang="en-US" dirty="0"/>
          </a:p>
          <a:p>
            <a:r>
              <a:rPr lang="en-US" dirty="0"/>
              <a:t>Editing </a:t>
            </a:r>
          </a:p>
          <a:p>
            <a:endParaRPr lang="en-US" dirty="0"/>
          </a:p>
          <a:p>
            <a:r>
              <a:rPr lang="en-US" dirty="0"/>
              <a:t>Applying it to my </a:t>
            </a:r>
            <a:r>
              <a:rPr lang="en-US" dirty="0" err="1"/>
              <a:t>fmp</a:t>
            </a:r>
            <a:r>
              <a:rPr lang="en-US" dirty="0"/>
              <a:t> </a:t>
            </a:r>
          </a:p>
          <a:p>
            <a:endParaRPr lang="en-US" dirty="0"/>
          </a:p>
          <a:p>
            <a:endParaRPr lang="en-US" dirty="0"/>
          </a:p>
          <a:p>
            <a:endParaRPr lang="en-US" dirty="0"/>
          </a:p>
        </p:txBody>
      </p:sp>
      <p:pic>
        <p:nvPicPr>
          <p:cNvPr id="4" name="Picture 4">
            <a:extLst>
              <a:ext uri="{FF2B5EF4-FFF2-40B4-BE49-F238E27FC236}">
                <a16:creationId xmlns:a16="http://schemas.microsoft.com/office/drawing/2014/main" id="{982FD026-08E1-4693-BF9E-626C70BD4D1A}"/>
              </a:ext>
            </a:extLst>
          </p:cNvPr>
          <p:cNvPicPr>
            <a:picLocks noChangeAspect="1"/>
          </p:cNvPicPr>
          <p:nvPr/>
        </p:nvPicPr>
        <p:blipFill>
          <a:blip r:embed="rId2"/>
          <a:stretch>
            <a:fillRect/>
          </a:stretch>
        </p:blipFill>
        <p:spPr>
          <a:xfrm>
            <a:off x="10399323" y="2238465"/>
            <a:ext cx="1428750" cy="1647825"/>
          </a:xfrm>
          <a:prstGeom prst="rect">
            <a:avLst/>
          </a:prstGeom>
        </p:spPr>
      </p:pic>
    </p:spTree>
    <p:extLst>
      <p:ext uri="{BB962C8B-B14F-4D97-AF65-F5344CB8AC3E}">
        <p14:creationId xmlns:p14="http://schemas.microsoft.com/office/powerpoint/2010/main" val="97369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04F4-9666-480E-8C81-5E2149A15121}"/>
              </a:ext>
            </a:extLst>
          </p:cNvPr>
          <p:cNvSpPr>
            <a:spLocks noGrp="1"/>
          </p:cNvSpPr>
          <p:nvPr>
            <p:ph type="title"/>
          </p:nvPr>
        </p:nvSpPr>
        <p:spPr/>
        <p:txBody>
          <a:bodyPr/>
          <a:lstStyle/>
          <a:p>
            <a:r>
              <a:rPr lang="en-US" dirty="0"/>
              <a:t>Visual aides </a:t>
            </a:r>
          </a:p>
        </p:txBody>
      </p:sp>
      <p:sp>
        <p:nvSpPr>
          <p:cNvPr id="8" name="Content Placeholder 7">
            <a:extLst>
              <a:ext uri="{FF2B5EF4-FFF2-40B4-BE49-F238E27FC236}">
                <a16:creationId xmlns:a16="http://schemas.microsoft.com/office/drawing/2014/main" id="{E89BC09C-8468-4B6E-B4F9-4A34442B662E}"/>
              </a:ext>
            </a:extLst>
          </p:cNvPr>
          <p:cNvSpPr>
            <a:spLocks noGrp="1"/>
          </p:cNvSpPr>
          <p:nvPr>
            <p:ph idx="1"/>
          </p:nvPr>
        </p:nvSpPr>
        <p:spPr/>
        <p:txBody>
          <a:bodyPr vert="horz" lIns="91440" tIns="45720" rIns="91440" bIns="45720" rtlCol="0" anchor="t">
            <a:normAutofit/>
          </a:bodyPr>
          <a:lstStyle/>
          <a:p>
            <a:r>
              <a:rPr lang="en-US" dirty="0"/>
              <a:t>Black eyed children urban legend stories/	</a:t>
            </a:r>
          </a:p>
          <a:p>
            <a:endParaRPr lang="en-US" dirty="0"/>
          </a:p>
        </p:txBody>
      </p:sp>
      <p:pic>
        <p:nvPicPr>
          <p:cNvPr id="9" name="Picture 9">
            <a:extLst>
              <a:ext uri="{FF2B5EF4-FFF2-40B4-BE49-F238E27FC236}">
                <a16:creationId xmlns:a16="http://schemas.microsoft.com/office/drawing/2014/main" id="{E97B9233-D81F-425F-98B9-16170646D761}"/>
              </a:ext>
            </a:extLst>
          </p:cNvPr>
          <p:cNvPicPr>
            <a:picLocks noChangeAspect="1"/>
          </p:cNvPicPr>
          <p:nvPr/>
        </p:nvPicPr>
        <p:blipFill>
          <a:blip r:embed="rId2"/>
          <a:stretch>
            <a:fillRect/>
          </a:stretch>
        </p:blipFill>
        <p:spPr>
          <a:xfrm>
            <a:off x="6456784" y="2973335"/>
            <a:ext cx="5054895" cy="3267811"/>
          </a:xfrm>
          <a:prstGeom prst="rect">
            <a:avLst/>
          </a:prstGeom>
        </p:spPr>
      </p:pic>
    </p:spTree>
    <p:extLst>
      <p:ext uri="{BB962C8B-B14F-4D97-AF65-F5344CB8AC3E}">
        <p14:creationId xmlns:p14="http://schemas.microsoft.com/office/powerpoint/2010/main" val="158885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B649-8677-0041-9853-26D4180A8815}"/>
              </a:ext>
            </a:extLst>
          </p:cNvPr>
          <p:cNvSpPr>
            <a:spLocks noGrp="1"/>
          </p:cNvSpPr>
          <p:nvPr>
            <p:ph type="title"/>
          </p:nvPr>
        </p:nvSpPr>
        <p:spPr/>
        <p:txBody>
          <a:bodyPr/>
          <a:lstStyle/>
          <a:p>
            <a:r>
              <a:rPr lang="en-US" dirty="0">
                <a:latin typeface="Bernard MT Condensed"/>
              </a:rPr>
              <a:t>Mood board</a:t>
            </a:r>
            <a:endParaRPr lang="en-US" dirty="0" err="1">
              <a:latin typeface="Bernard MT Condensed" panose="02050806060905020404" pitchFamily="18" charset="77"/>
            </a:endParaRPr>
          </a:p>
        </p:txBody>
      </p:sp>
      <p:pic>
        <p:nvPicPr>
          <p:cNvPr id="5" name="Content Placeholder 4">
            <a:extLst>
              <a:ext uri="{FF2B5EF4-FFF2-40B4-BE49-F238E27FC236}">
                <a16:creationId xmlns:a16="http://schemas.microsoft.com/office/drawing/2014/main" id="{B77048F9-1CD8-6846-A34B-23EA81E8A929}"/>
              </a:ext>
            </a:extLst>
          </p:cNvPr>
          <p:cNvPicPr>
            <a:picLocks noGrp="1" noChangeAspect="1"/>
          </p:cNvPicPr>
          <p:nvPr>
            <p:ph idx="1"/>
          </p:nvPr>
        </p:nvPicPr>
        <p:blipFill>
          <a:blip r:embed="rId2"/>
          <a:stretch>
            <a:fillRect/>
          </a:stretch>
        </p:blipFill>
        <p:spPr>
          <a:xfrm>
            <a:off x="2725861" y="2336800"/>
            <a:ext cx="5524254" cy="3598863"/>
          </a:xfrm>
        </p:spPr>
      </p:pic>
    </p:spTree>
    <p:extLst>
      <p:ext uri="{BB962C8B-B14F-4D97-AF65-F5344CB8AC3E}">
        <p14:creationId xmlns:p14="http://schemas.microsoft.com/office/powerpoint/2010/main" val="99764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B94D-E0F4-B041-93CA-F89DD9FB1FE6}"/>
              </a:ext>
            </a:extLst>
          </p:cNvPr>
          <p:cNvSpPr>
            <a:spLocks noGrp="1"/>
          </p:cNvSpPr>
          <p:nvPr>
            <p:ph type="title"/>
          </p:nvPr>
        </p:nvSpPr>
        <p:spPr/>
        <p:txBody>
          <a:bodyPr>
            <a:normAutofit/>
          </a:bodyPr>
          <a:lstStyle/>
          <a:p>
            <a:r>
              <a:rPr lang="en-US" sz="4400" dirty="0">
                <a:latin typeface="Bernard MT Condensed" panose="02050806060905020404" pitchFamily="18" charset="77"/>
              </a:rPr>
              <a:t>Idea </a:t>
            </a:r>
          </a:p>
        </p:txBody>
      </p:sp>
      <p:sp>
        <p:nvSpPr>
          <p:cNvPr id="3" name="Content Placeholder 2">
            <a:extLst>
              <a:ext uri="{FF2B5EF4-FFF2-40B4-BE49-F238E27FC236}">
                <a16:creationId xmlns:a16="http://schemas.microsoft.com/office/drawing/2014/main" id="{1E968B32-4F6A-434C-9EB9-A8238A19EFD0}"/>
              </a:ext>
            </a:extLst>
          </p:cNvPr>
          <p:cNvSpPr>
            <a:spLocks noGrp="1"/>
          </p:cNvSpPr>
          <p:nvPr>
            <p:ph idx="1"/>
          </p:nvPr>
        </p:nvSpPr>
        <p:spPr/>
        <p:txBody>
          <a:bodyPr/>
          <a:lstStyle/>
          <a:p>
            <a:pPr marL="0" indent="0">
              <a:buNone/>
            </a:pPr>
            <a:r>
              <a:rPr lang="en-GB" dirty="0"/>
              <a:t>My idea is to create a short film 3-5 minutes long about a Doppelgänger.</a:t>
            </a:r>
          </a:p>
          <a:p>
            <a:pPr marL="0" indent="0">
              <a:buNone/>
            </a:pPr>
            <a:endParaRPr lang="en-GB" dirty="0"/>
          </a:p>
          <a:p>
            <a:pPr marL="0" indent="0">
              <a:buNone/>
            </a:pPr>
            <a:r>
              <a:rPr lang="en-GB" dirty="0"/>
              <a:t>For this project I will have certain scenes in my film where the reflection of the protagonist is doing different actions to what the protagonist is doing, for example in one of the scenes I want to create a scene where the character is washing her face but the reflection just stares at her then the reflection resumes and continues to do what the person is doing,</a:t>
            </a:r>
          </a:p>
          <a:p>
            <a:pPr marL="0" indent="0">
              <a:buNone/>
            </a:pPr>
            <a:endParaRPr lang="en-US" dirty="0"/>
          </a:p>
        </p:txBody>
      </p:sp>
    </p:spTree>
    <p:extLst>
      <p:ext uri="{BB962C8B-B14F-4D97-AF65-F5344CB8AC3E}">
        <p14:creationId xmlns:p14="http://schemas.microsoft.com/office/powerpoint/2010/main" val="352655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CB9C-28F7-AE49-B053-B244ABA81A07}"/>
              </a:ext>
            </a:extLst>
          </p:cNvPr>
          <p:cNvSpPr>
            <a:spLocks noGrp="1"/>
          </p:cNvSpPr>
          <p:nvPr>
            <p:ph type="title"/>
          </p:nvPr>
        </p:nvSpPr>
        <p:spPr/>
        <p:txBody>
          <a:bodyPr/>
          <a:lstStyle/>
          <a:p>
            <a:r>
              <a:rPr lang="en-US" dirty="0">
                <a:latin typeface="Bernard MT Condensed" panose="02050806060905020404" pitchFamily="18" charset="77"/>
              </a:rPr>
              <a:t>Aims </a:t>
            </a:r>
          </a:p>
        </p:txBody>
      </p:sp>
      <p:sp>
        <p:nvSpPr>
          <p:cNvPr id="3" name="Content Placeholder 2">
            <a:extLst>
              <a:ext uri="{FF2B5EF4-FFF2-40B4-BE49-F238E27FC236}">
                <a16:creationId xmlns:a16="http://schemas.microsoft.com/office/drawing/2014/main" id="{6E9A78CC-8802-0F4F-B149-30B5FA96EF94}"/>
              </a:ext>
            </a:extLst>
          </p:cNvPr>
          <p:cNvSpPr>
            <a:spLocks noGrp="1"/>
          </p:cNvSpPr>
          <p:nvPr>
            <p:ph idx="1"/>
          </p:nvPr>
        </p:nvSpPr>
        <p:spPr/>
        <p:txBody>
          <a:bodyPr/>
          <a:lstStyle/>
          <a:p>
            <a:r>
              <a:rPr lang="en-GB" dirty="0"/>
              <a:t>My aims in this project is to show off how I can combine film and animation together, however in this project the animation is going to be mostly used as effects such as black eyes. I am also looking forward on my story telling , because in this film there is no dialogue I want to make it super clear on what is going on just by their actions.</a:t>
            </a:r>
            <a:endParaRPr lang="en-US" dirty="0"/>
          </a:p>
        </p:txBody>
      </p:sp>
      <p:pic>
        <p:nvPicPr>
          <p:cNvPr id="5" name="Picture 4">
            <a:extLst>
              <a:ext uri="{FF2B5EF4-FFF2-40B4-BE49-F238E27FC236}">
                <a16:creationId xmlns:a16="http://schemas.microsoft.com/office/drawing/2014/main" id="{70BA843F-E596-B24B-9253-93807A00F4A4}"/>
              </a:ext>
            </a:extLst>
          </p:cNvPr>
          <p:cNvPicPr>
            <a:picLocks noChangeAspect="1"/>
          </p:cNvPicPr>
          <p:nvPr/>
        </p:nvPicPr>
        <p:blipFill>
          <a:blip r:embed="rId2"/>
          <a:stretch>
            <a:fillRect/>
          </a:stretch>
        </p:blipFill>
        <p:spPr>
          <a:xfrm>
            <a:off x="9596721" y="4039286"/>
            <a:ext cx="2595279" cy="2818714"/>
          </a:xfrm>
          <a:prstGeom prst="rect">
            <a:avLst/>
          </a:prstGeom>
        </p:spPr>
      </p:pic>
    </p:spTree>
    <p:extLst>
      <p:ext uri="{BB962C8B-B14F-4D97-AF65-F5344CB8AC3E}">
        <p14:creationId xmlns:p14="http://schemas.microsoft.com/office/powerpoint/2010/main" val="390480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E942-7018-184F-8334-17917C5D207C}"/>
              </a:ext>
            </a:extLst>
          </p:cNvPr>
          <p:cNvSpPr>
            <a:spLocks noGrp="1"/>
          </p:cNvSpPr>
          <p:nvPr>
            <p:ph type="title"/>
          </p:nvPr>
        </p:nvSpPr>
        <p:spPr/>
        <p:txBody>
          <a:bodyPr/>
          <a:lstStyle/>
          <a:p>
            <a:r>
              <a:rPr lang="en-US" dirty="0">
                <a:latin typeface="Bernard MT Condensed" panose="02050806060905020404" pitchFamily="18" charset="77"/>
              </a:rPr>
              <a:t>Intentions </a:t>
            </a:r>
          </a:p>
        </p:txBody>
      </p:sp>
      <p:sp>
        <p:nvSpPr>
          <p:cNvPr id="3" name="Content Placeholder 2">
            <a:extLst>
              <a:ext uri="{FF2B5EF4-FFF2-40B4-BE49-F238E27FC236}">
                <a16:creationId xmlns:a16="http://schemas.microsoft.com/office/drawing/2014/main" id="{48D8D726-EFA4-2B41-AAB5-06A758F21CB2}"/>
              </a:ext>
            </a:extLst>
          </p:cNvPr>
          <p:cNvSpPr>
            <a:spLocks noGrp="1"/>
          </p:cNvSpPr>
          <p:nvPr>
            <p:ph idx="1"/>
          </p:nvPr>
        </p:nvSpPr>
        <p:spPr>
          <a:xfrm>
            <a:off x="406228" y="2588911"/>
            <a:ext cx="7116793" cy="3599316"/>
          </a:xfrm>
        </p:spPr>
        <p:txBody>
          <a:bodyPr>
            <a:normAutofit fontScale="92500" lnSpcReduction="10000"/>
          </a:bodyPr>
          <a:lstStyle/>
          <a:p>
            <a:pPr marL="0" indent="0">
              <a:buNone/>
            </a:pPr>
            <a:r>
              <a:rPr lang="en-GB" dirty="0"/>
              <a:t>The client </a:t>
            </a:r>
            <a:r>
              <a:rPr lang="en-GB" dirty="0" err="1"/>
              <a:t>I'am</a:t>
            </a:r>
            <a:r>
              <a:rPr lang="en-GB" dirty="0"/>
              <a:t> working for is Deer Shed who is hosting a festival, the theme of this festival is pocket planet, therefore I decided to create a short horror film, the reason is because all festivals have something scary going on, My intentions for this project is tell a scary myth to the children and make them feel frightened. My goal is to ultimately develop an atmosphere that </a:t>
            </a:r>
            <a:r>
              <a:rPr lang="en-GB" dirty="0" err="1"/>
              <a:t>pu</a:t>
            </a:r>
            <a:r>
              <a:rPr lang="en-GB" dirty="0"/>
              <a:t> The client I'm working for is Deer Shed who is hosting a festival, the theme of this festival is pocket planet, therefore I decided to create a short horror film, the reason is because all festivals have something scary going on.</a:t>
            </a:r>
            <a:endParaRPr lang="en-US" dirty="0"/>
          </a:p>
        </p:txBody>
      </p:sp>
      <p:pic>
        <p:nvPicPr>
          <p:cNvPr id="4" name="Picture 3">
            <a:extLst>
              <a:ext uri="{FF2B5EF4-FFF2-40B4-BE49-F238E27FC236}">
                <a16:creationId xmlns:a16="http://schemas.microsoft.com/office/drawing/2014/main" id="{B1C24F0E-C855-4F47-BABF-C316A3AECAB1}"/>
              </a:ext>
            </a:extLst>
          </p:cNvPr>
          <p:cNvPicPr>
            <a:picLocks noChangeAspect="1"/>
          </p:cNvPicPr>
          <p:nvPr/>
        </p:nvPicPr>
        <p:blipFill>
          <a:blip r:embed="rId2"/>
          <a:stretch>
            <a:fillRect/>
          </a:stretch>
        </p:blipFill>
        <p:spPr>
          <a:xfrm>
            <a:off x="7797114" y="2588911"/>
            <a:ext cx="3988658" cy="3647747"/>
          </a:xfrm>
          <a:prstGeom prst="rect">
            <a:avLst/>
          </a:prstGeom>
        </p:spPr>
      </p:pic>
    </p:spTree>
    <p:extLst>
      <p:ext uri="{BB962C8B-B14F-4D97-AF65-F5344CB8AC3E}">
        <p14:creationId xmlns:p14="http://schemas.microsoft.com/office/powerpoint/2010/main" val="56438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93BE-4592-9C45-BBE6-4C706B6A7B77}"/>
              </a:ext>
            </a:extLst>
          </p:cNvPr>
          <p:cNvSpPr>
            <a:spLocks noGrp="1"/>
          </p:cNvSpPr>
          <p:nvPr>
            <p:ph type="title"/>
          </p:nvPr>
        </p:nvSpPr>
        <p:spPr/>
        <p:txBody>
          <a:bodyPr/>
          <a:lstStyle/>
          <a:p>
            <a:r>
              <a:rPr lang="en-US" dirty="0">
                <a:latin typeface="Bernard MT Condensed" panose="02050806060905020404" pitchFamily="18" charset="77"/>
              </a:rPr>
              <a:t>Conventions </a:t>
            </a:r>
          </a:p>
        </p:txBody>
      </p:sp>
      <p:sp>
        <p:nvSpPr>
          <p:cNvPr id="3" name="Content Placeholder 2">
            <a:extLst>
              <a:ext uri="{FF2B5EF4-FFF2-40B4-BE49-F238E27FC236}">
                <a16:creationId xmlns:a16="http://schemas.microsoft.com/office/drawing/2014/main" id="{980B1F79-84F0-594D-B7BC-007CB703CDDA}"/>
              </a:ext>
            </a:extLst>
          </p:cNvPr>
          <p:cNvSpPr>
            <a:spLocks noGrp="1"/>
          </p:cNvSpPr>
          <p:nvPr>
            <p:ph idx="1"/>
          </p:nvPr>
        </p:nvSpPr>
        <p:spPr>
          <a:xfrm>
            <a:off x="680321" y="2336872"/>
            <a:ext cx="6919084" cy="3767899"/>
          </a:xfrm>
        </p:spPr>
        <p:txBody>
          <a:bodyPr/>
          <a:lstStyle/>
          <a:p>
            <a:pPr marL="0" indent="0">
              <a:buNone/>
            </a:pPr>
            <a:r>
              <a:rPr lang="en-GB" dirty="0"/>
              <a:t>Big houses, wooded landscapes, warehouses, schools, and hospitals are common locations in psychological horror films. These surroundings give the spectator a sense of realism, which heightens their terror. They may often relate to the scenario, allowing them to put themselves in the shoes of the characters, heightening the dread element.</a:t>
            </a:r>
            <a:endParaRPr lang="en-US" dirty="0"/>
          </a:p>
        </p:txBody>
      </p:sp>
      <p:pic>
        <p:nvPicPr>
          <p:cNvPr id="4" name="Picture 3">
            <a:extLst>
              <a:ext uri="{FF2B5EF4-FFF2-40B4-BE49-F238E27FC236}">
                <a16:creationId xmlns:a16="http://schemas.microsoft.com/office/drawing/2014/main" id="{A50FBDEC-D4E7-8244-8BE2-908159C27424}"/>
              </a:ext>
            </a:extLst>
          </p:cNvPr>
          <p:cNvPicPr>
            <a:picLocks noChangeAspect="1"/>
          </p:cNvPicPr>
          <p:nvPr/>
        </p:nvPicPr>
        <p:blipFill>
          <a:blip r:embed="rId2"/>
          <a:stretch>
            <a:fillRect/>
          </a:stretch>
        </p:blipFill>
        <p:spPr>
          <a:xfrm>
            <a:off x="8087385" y="2336873"/>
            <a:ext cx="3276772" cy="4357769"/>
          </a:xfrm>
          <a:prstGeom prst="rect">
            <a:avLst/>
          </a:prstGeom>
        </p:spPr>
      </p:pic>
    </p:spTree>
    <p:extLst>
      <p:ext uri="{BB962C8B-B14F-4D97-AF65-F5344CB8AC3E}">
        <p14:creationId xmlns:p14="http://schemas.microsoft.com/office/powerpoint/2010/main" val="220001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B175-DCD9-D14D-955A-ED76B9D3A96E}"/>
              </a:ext>
            </a:extLst>
          </p:cNvPr>
          <p:cNvSpPr>
            <a:spLocks noGrp="1"/>
          </p:cNvSpPr>
          <p:nvPr>
            <p:ph type="title"/>
          </p:nvPr>
        </p:nvSpPr>
        <p:spPr/>
        <p:txBody>
          <a:bodyPr/>
          <a:lstStyle/>
          <a:p>
            <a:r>
              <a:rPr lang="en-US" dirty="0">
                <a:latin typeface="Bernard MT Condensed" panose="02050806060905020404" pitchFamily="18" charset="77"/>
              </a:rPr>
              <a:t>History how does it link back to pocket planet </a:t>
            </a:r>
          </a:p>
        </p:txBody>
      </p:sp>
      <p:sp>
        <p:nvSpPr>
          <p:cNvPr id="3" name="Content Placeholder 2">
            <a:extLst>
              <a:ext uri="{FF2B5EF4-FFF2-40B4-BE49-F238E27FC236}">
                <a16:creationId xmlns:a16="http://schemas.microsoft.com/office/drawing/2014/main" id="{1F3D0614-34CB-794B-B0C5-73B8E48E76EF}"/>
              </a:ext>
            </a:extLst>
          </p:cNvPr>
          <p:cNvSpPr>
            <a:spLocks noGrp="1"/>
          </p:cNvSpPr>
          <p:nvPr>
            <p:ph idx="1"/>
          </p:nvPr>
        </p:nvSpPr>
        <p:spPr>
          <a:xfrm>
            <a:off x="680321" y="2336873"/>
            <a:ext cx="6177679" cy="3599316"/>
          </a:xfrm>
        </p:spPr>
        <p:txBody>
          <a:bodyPr>
            <a:normAutofit fontScale="85000" lnSpcReduction="10000"/>
          </a:bodyPr>
          <a:lstStyle/>
          <a:p>
            <a:pPr marL="0" indent="0">
              <a:buNone/>
            </a:pPr>
            <a:r>
              <a:rPr lang="en-GB" dirty="0"/>
              <a:t>The doppelgänger was considered an omen or a death sign by the Germans. Some people believe the doppelgänger was an attempt by the ghost to counsel the person they had shadowed, while others believe it was an attempt to confuse them by implanting evil concepts into their minds. They were once thought to be sinister, if not downright malevolent. Seeing a double was thought to be a bad omen. </a:t>
            </a:r>
          </a:p>
          <a:p>
            <a:pPr marL="0" indent="0">
              <a:buNone/>
            </a:pPr>
            <a:endParaRPr lang="en-GB" dirty="0"/>
          </a:p>
          <a:p>
            <a:pPr marL="0" indent="0">
              <a:buNone/>
            </a:pPr>
            <a:r>
              <a:rPr lang="en-GB" dirty="0"/>
              <a:t>This links back to the theme because tales like these get told to their children as a scary story which they believe in.</a:t>
            </a:r>
            <a:endParaRPr lang="en-US" dirty="0"/>
          </a:p>
        </p:txBody>
      </p:sp>
      <p:pic>
        <p:nvPicPr>
          <p:cNvPr id="5" name="Picture 4">
            <a:extLst>
              <a:ext uri="{FF2B5EF4-FFF2-40B4-BE49-F238E27FC236}">
                <a16:creationId xmlns:a16="http://schemas.microsoft.com/office/drawing/2014/main" id="{FC8428A7-315E-964D-96E3-73EE0DFEBA92}"/>
              </a:ext>
            </a:extLst>
          </p:cNvPr>
          <p:cNvPicPr>
            <a:picLocks noChangeAspect="1"/>
          </p:cNvPicPr>
          <p:nvPr/>
        </p:nvPicPr>
        <p:blipFill>
          <a:blip r:embed="rId2"/>
          <a:stretch>
            <a:fillRect/>
          </a:stretch>
        </p:blipFill>
        <p:spPr>
          <a:xfrm>
            <a:off x="7153039" y="2336873"/>
            <a:ext cx="4358640" cy="4108782"/>
          </a:xfrm>
          <a:prstGeom prst="rect">
            <a:avLst/>
          </a:prstGeom>
        </p:spPr>
      </p:pic>
    </p:spTree>
    <p:extLst>
      <p:ext uri="{BB962C8B-B14F-4D97-AF65-F5344CB8AC3E}">
        <p14:creationId xmlns:p14="http://schemas.microsoft.com/office/powerpoint/2010/main" val="428351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78E3-7D5C-FC4B-BCB8-DCDB2B429AE9}"/>
              </a:ext>
            </a:extLst>
          </p:cNvPr>
          <p:cNvSpPr>
            <a:spLocks noGrp="1"/>
          </p:cNvSpPr>
          <p:nvPr>
            <p:ph type="title"/>
          </p:nvPr>
        </p:nvSpPr>
        <p:spPr/>
        <p:txBody>
          <a:bodyPr>
            <a:normAutofit fontScale="90000"/>
          </a:bodyPr>
          <a:lstStyle/>
          <a:p>
            <a:r>
              <a:rPr lang="en-GB" b="1" dirty="0">
                <a:latin typeface="Bernard MT Condensed" panose="02050806060905020404" pitchFamily="18" charset="77"/>
              </a:rPr>
              <a:t>Location/ the equipment I will be needing </a:t>
            </a:r>
            <a:br>
              <a:rPr lang="en-GB" b="1" dirty="0"/>
            </a:br>
            <a:br>
              <a:rPr lang="en-GB" b="1" dirty="0"/>
            </a:br>
            <a:endParaRPr lang="en-US" dirty="0">
              <a:latin typeface="Bernard MT Condensed" panose="02050806060905020404" pitchFamily="18" charset="77"/>
            </a:endParaRPr>
          </a:p>
        </p:txBody>
      </p:sp>
      <p:sp>
        <p:nvSpPr>
          <p:cNvPr id="3" name="Content Placeholder 2">
            <a:extLst>
              <a:ext uri="{FF2B5EF4-FFF2-40B4-BE49-F238E27FC236}">
                <a16:creationId xmlns:a16="http://schemas.microsoft.com/office/drawing/2014/main" id="{D53B5D20-FB07-6E49-9B10-969A48D6BFA9}"/>
              </a:ext>
            </a:extLst>
          </p:cNvPr>
          <p:cNvSpPr>
            <a:spLocks noGrp="1"/>
          </p:cNvSpPr>
          <p:nvPr>
            <p:ph idx="1"/>
          </p:nvPr>
        </p:nvSpPr>
        <p:spPr>
          <a:xfrm>
            <a:off x="680321" y="2336873"/>
            <a:ext cx="6031629" cy="3599316"/>
          </a:xfrm>
        </p:spPr>
        <p:txBody>
          <a:bodyPr/>
          <a:lstStyle/>
          <a:p>
            <a:pPr marL="0" indent="0">
              <a:buNone/>
            </a:pPr>
            <a:r>
              <a:rPr lang="en-GB" dirty="0"/>
              <a:t>The locations I will be recording will be mostly at home and college the reason why I choose these location is because it suites my story line and college/school is one of the conventions</a:t>
            </a:r>
          </a:p>
          <a:p>
            <a:pPr marL="0" indent="0">
              <a:buNone/>
            </a:pPr>
            <a:r>
              <a:rPr lang="en-GB" dirty="0"/>
              <a:t>The equipment I will be needing is cameras, tripod and classmates helping me with some camera angles </a:t>
            </a:r>
          </a:p>
          <a:p>
            <a:endParaRPr lang="en-US" dirty="0"/>
          </a:p>
        </p:txBody>
      </p:sp>
      <p:pic>
        <p:nvPicPr>
          <p:cNvPr id="5" name="Picture 4">
            <a:extLst>
              <a:ext uri="{FF2B5EF4-FFF2-40B4-BE49-F238E27FC236}">
                <a16:creationId xmlns:a16="http://schemas.microsoft.com/office/drawing/2014/main" id="{CAAA59CD-34EA-D442-A3FE-2AB73A7D2B14}"/>
              </a:ext>
            </a:extLst>
          </p:cNvPr>
          <p:cNvPicPr>
            <a:picLocks noChangeAspect="1"/>
          </p:cNvPicPr>
          <p:nvPr/>
        </p:nvPicPr>
        <p:blipFill>
          <a:blip r:embed="rId2"/>
          <a:stretch>
            <a:fillRect/>
          </a:stretch>
        </p:blipFill>
        <p:spPr>
          <a:xfrm>
            <a:off x="9560560" y="4084630"/>
            <a:ext cx="2199202" cy="2561957"/>
          </a:xfrm>
          <a:prstGeom prst="rect">
            <a:avLst/>
          </a:prstGeom>
        </p:spPr>
      </p:pic>
      <p:pic>
        <p:nvPicPr>
          <p:cNvPr id="4" name="Picture 5">
            <a:extLst>
              <a:ext uri="{FF2B5EF4-FFF2-40B4-BE49-F238E27FC236}">
                <a16:creationId xmlns:a16="http://schemas.microsoft.com/office/drawing/2014/main" id="{040BEC93-7A60-43A6-AC38-FBD49D1A7C5A}"/>
              </a:ext>
            </a:extLst>
          </p:cNvPr>
          <p:cNvPicPr>
            <a:picLocks noChangeAspect="1"/>
          </p:cNvPicPr>
          <p:nvPr/>
        </p:nvPicPr>
        <p:blipFill>
          <a:blip r:embed="rId3"/>
          <a:stretch>
            <a:fillRect/>
          </a:stretch>
        </p:blipFill>
        <p:spPr>
          <a:xfrm>
            <a:off x="6712070" y="2639259"/>
            <a:ext cx="3127794" cy="2089878"/>
          </a:xfrm>
          <a:prstGeom prst="rect">
            <a:avLst/>
          </a:prstGeom>
        </p:spPr>
      </p:pic>
    </p:spTree>
    <p:extLst>
      <p:ext uri="{BB962C8B-B14F-4D97-AF65-F5344CB8AC3E}">
        <p14:creationId xmlns:p14="http://schemas.microsoft.com/office/powerpoint/2010/main" val="103195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F9F9-4D81-4D46-9987-761CE7492330}"/>
              </a:ext>
            </a:extLst>
          </p:cNvPr>
          <p:cNvSpPr>
            <a:spLocks noGrp="1"/>
          </p:cNvSpPr>
          <p:nvPr>
            <p:ph type="title"/>
          </p:nvPr>
        </p:nvSpPr>
        <p:spPr/>
        <p:txBody>
          <a:bodyPr/>
          <a:lstStyle/>
          <a:p>
            <a:r>
              <a:rPr lang="en-US" dirty="0">
                <a:latin typeface="Bernard MT Condensed" panose="02050806060905020404" pitchFamily="18" charset="77"/>
              </a:rPr>
              <a:t>Characters</a:t>
            </a:r>
          </a:p>
        </p:txBody>
      </p:sp>
      <p:sp>
        <p:nvSpPr>
          <p:cNvPr id="3" name="Content Placeholder 2">
            <a:extLst>
              <a:ext uri="{FF2B5EF4-FFF2-40B4-BE49-F238E27FC236}">
                <a16:creationId xmlns:a16="http://schemas.microsoft.com/office/drawing/2014/main" id="{BC428215-5B5C-EF4D-90FB-9EC8653A55D8}"/>
              </a:ext>
            </a:extLst>
          </p:cNvPr>
          <p:cNvSpPr>
            <a:spLocks noGrp="1"/>
          </p:cNvSpPr>
          <p:nvPr>
            <p:ph idx="1"/>
          </p:nvPr>
        </p:nvSpPr>
        <p:spPr/>
        <p:txBody>
          <a:bodyPr/>
          <a:lstStyle/>
          <a:p>
            <a:pPr marL="0" indent="0">
              <a:buNone/>
            </a:pPr>
            <a:r>
              <a:rPr lang="en-US" dirty="0"/>
              <a:t>In this story line there is only one character named Anna, there are no other characters beside her</a:t>
            </a:r>
            <a:r>
              <a:rPr lang="en-GB" dirty="0"/>
              <a:t> Doppelgänger</a:t>
            </a:r>
            <a:r>
              <a:rPr lang="en-US" dirty="0"/>
              <a:t> </a:t>
            </a:r>
          </a:p>
        </p:txBody>
      </p:sp>
      <p:pic>
        <p:nvPicPr>
          <p:cNvPr id="4" name="Picture 4">
            <a:extLst>
              <a:ext uri="{FF2B5EF4-FFF2-40B4-BE49-F238E27FC236}">
                <a16:creationId xmlns:a16="http://schemas.microsoft.com/office/drawing/2014/main" id="{C11E73D9-462D-469C-B12E-6C37A1B465C8}"/>
              </a:ext>
            </a:extLst>
          </p:cNvPr>
          <p:cNvPicPr>
            <a:picLocks noChangeAspect="1"/>
          </p:cNvPicPr>
          <p:nvPr/>
        </p:nvPicPr>
        <p:blipFill>
          <a:blip r:embed="rId2"/>
          <a:stretch>
            <a:fillRect/>
          </a:stretch>
        </p:blipFill>
        <p:spPr>
          <a:xfrm>
            <a:off x="9055579" y="4878123"/>
            <a:ext cx="2743200" cy="1623435"/>
          </a:xfrm>
          <a:prstGeom prst="rect">
            <a:avLst/>
          </a:prstGeom>
        </p:spPr>
      </p:pic>
    </p:spTree>
    <p:extLst>
      <p:ext uri="{BB962C8B-B14F-4D97-AF65-F5344CB8AC3E}">
        <p14:creationId xmlns:p14="http://schemas.microsoft.com/office/powerpoint/2010/main" val="327255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64329-A67E-5943-89D9-62695F9C446B}"/>
              </a:ext>
            </a:extLst>
          </p:cNvPr>
          <p:cNvSpPr>
            <a:spLocks noGrp="1"/>
          </p:cNvSpPr>
          <p:nvPr>
            <p:ph type="title"/>
          </p:nvPr>
        </p:nvSpPr>
        <p:spPr/>
        <p:txBody>
          <a:bodyPr/>
          <a:lstStyle/>
          <a:p>
            <a:r>
              <a:rPr lang="en-US" dirty="0">
                <a:latin typeface="Bernard MT Condensed" panose="02050806060905020404" pitchFamily="18" charset="77"/>
              </a:rPr>
              <a:t>Actors </a:t>
            </a:r>
          </a:p>
        </p:txBody>
      </p:sp>
      <p:sp>
        <p:nvSpPr>
          <p:cNvPr id="3" name="Content Placeholder 2">
            <a:extLst>
              <a:ext uri="{FF2B5EF4-FFF2-40B4-BE49-F238E27FC236}">
                <a16:creationId xmlns:a16="http://schemas.microsoft.com/office/drawing/2014/main" id="{59CE5D95-2D96-9249-9627-95E5E069F0C9}"/>
              </a:ext>
            </a:extLst>
          </p:cNvPr>
          <p:cNvSpPr>
            <a:spLocks noGrp="1"/>
          </p:cNvSpPr>
          <p:nvPr>
            <p:ph idx="1"/>
          </p:nvPr>
        </p:nvSpPr>
        <p:spPr/>
        <p:txBody>
          <a:bodyPr/>
          <a:lstStyle/>
          <a:p>
            <a:r>
              <a:rPr lang="en-US" dirty="0"/>
              <a:t>The only characters I will be needing is me, the reason for this is because all my  other classmates are too busy with their own FMP I need ed to change the story line </a:t>
            </a:r>
          </a:p>
          <a:p>
            <a:endParaRPr lang="en-US" dirty="0"/>
          </a:p>
        </p:txBody>
      </p:sp>
    </p:spTree>
    <p:extLst>
      <p:ext uri="{BB962C8B-B14F-4D97-AF65-F5344CB8AC3E}">
        <p14:creationId xmlns:p14="http://schemas.microsoft.com/office/powerpoint/2010/main" val="29338912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{532763A2-591E-A149-8858-AA314E8A6C08}tf10001057</Template>
  <TotalTime>140</TotalTime>
  <Words>983</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Bernard MT Condensed</vt:lpstr>
      <vt:lpstr>Trebuchet MS</vt:lpstr>
      <vt:lpstr>Berlin</vt:lpstr>
      <vt:lpstr>Doppelgänger</vt:lpstr>
      <vt:lpstr>Idea </vt:lpstr>
      <vt:lpstr>Aims </vt:lpstr>
      <vt:lpstr>Intentions </vt:lpstr>
      <vt:lpstr>Conventions </vt:lpstr>
      <vt:lpstr>History how does it link back to pocket planet </vt:lpstr>
      <vt:lpstr>Location/ the equipment I will be needing   </vt:lpstr>
      <vt:lpstr>Characters</vt:lpstr>
      <vt:lpstr>Actors </vt:lpstr>
      <vt:lpstr>Technical coding</vt:lpstr>
      <vt:lpstr>Audience </vt:lpstr>
      <vt:lpstr>Challenges </vt:lpstr>
      <vt:lpstr>Audio coding </vt:lpstr>
      <vt:lpstr>Narrative </vt:lpstr>
      <vt:lpstr>Influences </vt:lpstr>
      <vt:lpstr>Skills and knowledge </vt:lpstr>
      <vt:lpstr>Visual aides </vt:lpstr>
      <vt:lpstr>Mood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Doppelgänger</dc:title>
  <dc:creator>Microsoft Office User</dc:creator>
  <cp:lastModifiedBy>Viktoria Zaludekova (Student)</cp:lastModifiedBy>
  <cp:revision>83</cp:revision>
  <dcterms:created xsi:type="dcterms:W3CDTF">2022-03-16T09:57:37Z</dcterms:created>
  <dcterms:modified xsi:type="dcterms:W3CDTF">2022-03-17T15:00:46Z</dcterms:modified>
</cp:coreProperties>
</file>