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4" r:id="rId5"/>
    <p:sldId id="258" r:id="rId6"/>
    <p:sldId id="260" r:id="rId7"/>
    <p:sldId id="261" r:id="rId8"/>
    <p:sldId id="259"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44"/>
    <p:restoredTop sz="94681"/>
  </p:normalViewPr>
  <p:slideViewPr>
    <p:cSldViewPr snapToGrid="0">
      <p:cViewPr varScale="1">
        <p:scale>
          <a:sx n="82" d="100"/>
          <a:sy n="82" d="100"/>
        </p:scale>
        <p:origin x="11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B4E81-DFA6-FAF3-EBC2-023FA6231F2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19097A0-F903-25B6-A5A3-A6B4AF147F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5E41C1C-2F29-4B7C-A3BD-6038991FA0A4}"/>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5" name="Footer Placeholder 4">
            <a:extLst>
              <a:ext uri="{FF2B5EF4-FFF2-40B4-BE49-F238E27FC236}">
                <a16:creationId xmlns:a16="http://schemas.microsoft.com/office/drawing/2014/main" id="{57CCECA9-A26A-BF56-C4BD-89735158C4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BBEB00-9AAD-C482-E2D6-DB5AD8968269}"/>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332864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52917-92D8-BFCA-919E-77C060D0F90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26E6FA0-569C-3560-5552-7069E8D7A31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9A6996-AC45-8538-C6B8-2457D301565E}"/>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5" name="Footer Placeholder 4">
            <a:extLst>
              <a:ext uri="{FF2B5EF4-FFF2-40B4-BE49-F238E27FC236}">
                <a16:creationId xmlns:a16="http://schemas.microsoft.com/office/drawing/2014/main" id="{8C9E3739-D0B0-D3E9-A8FA-790FAB4F5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414EC-5C95-DBF5-DA5C-4E4F4DE07566}"/>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121707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7842B-D6FA-4706-DB92-84945EE750C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F6CFAFF-7F67-A1BB-9491-7762C3941A4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2ABF985-5E8F-201C-4F88-98BE6ED55797}"/>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5" name="Footer Placeholder 4">
            <a:extLst>
              <a:ext uri="{FF2B5EF4-FFF2-40B4-BE49-F238E27FC236}">
                <a16:creationId xmlns:a16="http://schemas.microsoft.com/office/drawing/2014/main" id="{B51655CB-4C61-2E3C-2147-31163DFDB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10E14-3E08-D677-127A-AF4888620BF1}"/>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2291268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407F-978D-78A4-19F5-C412EFCFA9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E8B24B-5A7E-BA15-BF0F-7FB56F589DA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E73238-6CE5-6468-FBD0-6222374B10EB}"/>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5" name="Footer Placeholder 4">
            <a:extLst>
              <a:ext uri="{FF2B5EF4-FFF2-40B4-BE49-F238E27FC236}">
                <a16:creationId xmlns:a16="http://schemas.microsoft.com/office/drawing/2014/main" id="{B2A165D7-7BEB-CA5B-E067-7CE9B6017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F886E3-6B80-2ABD-8286-45F9CAE69936}"/>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36661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7498-334A-34FB-B2D8-A9D39D98C3A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004660D-5C0D-451B-FFFB-F1DBD0E8F1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F16CCD6-4E68-0B30-D737-2F6E2B77CE7B}"/>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5" name="Footer Placeholder 4">
            <a:extLst>
              <a:ext uri="{FF2B5EF4-FFF2-40B4-BE49-F238E27FC236}">
                <a16:creationId xmlns:a16="http://schemas.microsoft.com/office/drawing/2014/main" id="{A0B3946B-160F-15D3-9DBC-E1609C7E0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E0E4D7-DA42-12E3-026A-215B47042DC1}"/>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293309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7761-7AE0-F137-6EC6-C32381ACCEB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221E53-AFE6-82E5-9EAE-F41247F7B3D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EC7904E-FB74-3712-638C-0DD7A384D00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C2161A7-26E6-B011-9EEA-475D39DF5688}"/>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6" name="Footer Placeholder 5">
            <a:extLst>
              <a:ext uri="{FF2B5EF4-FFF2-40B4-BE49-F238E27FC236}">
                <a16:creationId xmlns:a16="http://schemas.microsoft.com/office/drawing/2014/main" id="{5D383191-B1A7-076F-BED5-7E91B83D4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00D41-1E07-4CC6-9BA7-17C7583F3FE1}"/>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1344259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BBE7-0C94-0F75-783D-D595E9D89EC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70125-8054-CDE8-8CC9-23B1327080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066AE4E-7E36-C4E2-E0FD-9333AF5DEDC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6D1257F-91D1-496A-C364-F4816DEA09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C0DD970-C3A6-2573-24DD-227A12D9BA2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00B2D07-BFE3-74D0-8C5D-F79B77B7E62C}"/>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8" name="Footer Placeholder 7">
            <a:extLst>
              <a:ext uri="{FF2B5EF4-FFF2-40B4-BE49-F238E27FC236}">
                <a16:creationId xmlns:a16="http://schemas.microsoft.com/office/drawing/2014/main" id="{939C3A60-AC67-FE3A-D103-F6567B5E3A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A00C16-9DC2-F07B-12FB-632D98B52ADC}"/>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159618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62DCB-534D-A24E-FC9E-1B507095945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F4CF5A8-E230-90C6-A065-175B8D72110F}"/>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4" name="Footer Placeholder 3">
            <a:extLst>
              <a:ext uri="{FF2B5EF4-FFF2-40B4-BE49-F238E27FC236}">
                <a16:creationId xmlns:a16="http://schemas.microsoft.com/office/drawing/2014/main" id="{B616B4AD-8179-D93A-010A-CD48256BCD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07F95A-6D7B-EF3C-5E8E-CA1F9BC06641}"/>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337558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E5E71-2F41-5AC2-51B3-1B5D56836ACB}"/>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3" name="Footer Placeholder 2">
            <a:extLst>
              <a:ext uri="{FF2B5EF4-FFF2-40B4-BE49-F238E27FC236}">
                <a16:creationId xmlns:a16="http://schemas.microsoft.com/office/drawing/2014/main" id="{60E83991-17DF-B0AA-EBBB-791FB6EB02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0832FC-E2A5-4EFF-15F1-1819B90C1134}"/>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371117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AF6D-20E7-C3FF-4A0A-3927A47D066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19AC3B7-983D-6578-416B-C798C2EAF9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69AE104-8668-AE86-9F80-7B816FA8E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FFA6584-D584-DA88-B962-845154FCAE21}"/>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6" name="Footer Placeholder 5">
            <a:extLst>
              <a:ext uri="{FF2B5EF4-FFF2-40B4-BE49-F238E27FC236}">
                <a16:creationId xmlns:a16="http://schemas.microsoft.com/office/drawing/2014/main" id="{E9FBAC3A-A10B-7D63-690E-1329678965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229C3-A5F7-609A-F14F-3B3836B8D30E}"/>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124141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7E-A589-D039-1C7B-FCF1B2D297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E6295C8-B23C-932B-0A18-1A589B1A0A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3862AD-1BAC-9BAA-4814-7C076AB4A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31C785F-D187-C8F3-04D4-1DA46D87CA6F}"/>
              </a:ext>
            </a:extLst>
          </p:cNvPr>
          <p:cNvSpPr>
            <a:spLocks noGrp="1"/>
          </p:cNvSpPr>
          <p:nvPr>
            <p:ph type="dt" sz="half" idx="10"/>
          </p:nvPr>
        </p:nvSpPr>
        <p:spPr/>
        <p:txBody>
          <a:bodyPr/>
          <a:lstStyle/>
          <a:p>
            <a:fld id="{2186A36E-8CD7-7D4D-A44F-B63EA16F6B8F}" type="datetimeFigureOut">
              <a:rPr lang="en-US" smtClean="0"/>
              <a:t>3/1/2023</a:t>
            </a:fld>
            <a:endParaRPr lang="en-US"/>
          </a:p>
        </p:txBody>
      </p:sp>
      <p:sp>
        <p:nvSpPr>
          <p:cNvPr id="6" name="Footer Placeholder 5">
            <a:extLst>
              <a:ext uri="{FF2B5EF4-FFF2-40B4-BE49-F238E27FC236}">
                <a16:creationId xmlns:a16="http://schemas.microsoft.com/office/drawing/2014/main" id="{3A843248-EAF0-95D1-1C14-9D370D3244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C687A-4D4C-E8BE-09B5-517CBE9A6A90}"/>
              </a:ext>
            </a:extLst>
          </p:cNvPr>
          <p:cNvSpPr>
            <a:spLocks noGrp="1"/>
          </p:cNvSpPr>
          <p:nvPr>
            <p:ph type="sldNum" sz="quarter" idx="12"/>
          </p:nvPr>
        </p:nvSpPr>
        <p:spPr/>
        <p:txBody>
          <a:bodyPr/>
          <a:lstStyle/>
          <a:p>
            <a:fld id="{3DFAE9E4-09E7-8D45-A012-362DD93DCD4F}" type="slidenum">
              <a:rPr lang="en-US" smtClean="0"/>
              <a:t>‹#›</a:t>
            </a:fld>
            <a:endParaRPr lang="en-US"/>
          </a:p>
        </p:txBody>
      </p:sp>
    </p:spTree>
    <p:extLst>
      <p:ext uri="{BB962C8B-B14F-4D97-AF65-F5344CB8AC3E}">
        <p14:creationId xmlns:p14="http://schemas.microsoft.com/office/powerpoint/2010/main" val="270540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13672-F93C-C21B-333E-52BB31FF8C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C5998E9-592E-182B-FC12-29809C2E6E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E790F4-EF73-74D2-06D6-7924B2C110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6A36E-8CD7-7D4D-A44F-B63EA16F6B8F}" type="datetimeFigureOut">
              <a:rPr lang="en-US" smtClean="0"/>
              <a:t>3/1/2023</a:t>
            </a:fld>
            <a:endParaRPr lang="en-US"/>
          </a:p>
        </p:txBody>
      </p:sp>
      <p:sp>
        <p:nvSpPr>
          <p:cNvPr id="5" name="Footer Placeholder 4">
            <a:extLst>
              <a:ext uri="{FF2B5EF4-FFF2-40B4-BE49-F238E27FC236}">
                <a16:creationId xmlns:a16="http://schemas.microsoft.com/office/drawing/2014/main" id="{A6C17313-6BAB-81B7-F22B-05FFB56B77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9B2B9A-E1C5-01F1-B5F7-3F846CEA50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AE9E4-09E7-8D45-A012-362DD93DCD4F}" type="slidenum">
              <a:rPr lang="en-US" smtClean="0"/>
              <a:t>‹#›</a:t>
            </a:fld>
            <a:endParaRPr lang="en-US"/>
          </a:p>
        </p:txBody>
      </p:sp>
    </p:spTree>
    <p:extLst>
      <p:ext uri="{BB962C8B-B14F-4D97-AF65-F5344CB8AC3E}">
        <p14:creationId xmlns:p14="http://schemas.microsoft.com/office/powerpoint/2010/main" val="3822628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10619607@bradfordcollege.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B924B04-BAA4-54F7-ECC1-BC9D7727FD63}"/>
              </a:ext>
            </a:extLst>
          </p:cNvPr>
          <p:cNvPicPr>
            <a:picLocks noChangeAspect="1"/>
          </p:cNvPicPr>
          <p:nvPr/>
        </p:nvPicPr>
        <p:blipFill>
          <a:blip r:embed="rId2"/>
          <a:stretch>
            <a:fillRect/>
          </a:stretch>
        </p:blipFill>
        <p:spPr>
          <a:xfrm>
            <a:off x="0" y="0"/>
            <a:ext cx="12593728" cy="7083972"/>
          </a:xfrm>
          <a:prstGeom prst="rect">
            <a:avLst/>
          </a:prstGeom>
        </p:spPr>
      </p:pic>
      <p:sp>
        <p:nvSpPr>
          <p:cNvPr id="2" name="Title 1">
            <a:extLst>
              <a:ext uri="{FF2B5EF4-FFF2-40B4-BE49-F238E27FC236}">
                <a16:creationId xmlns:a16="http://schemas.microsoft.com/office/drawing/2014/main" id="{BD399C96-FA1E-28F8-4D78-5B7B356D583C}"/>
              </a:ext>
            </a:extLst>
          </p:cNvPr>
          <p:cNvSpPr>
            <a:spLocks noGrp="1"/>
          </p:cNvSpPr>
          <p:nvPr>
            <p:ph type="ctrTitle"/>
          </p:nvPr>
        </p:nvSpPr>
        <p:spPr>
          <a:xfrm>
            <a:off x="4834759" y="1634360"/>
            <a:ext cx="6957848" cy="1967678"/>
          </a:xfrm>
        </p:spPr>
        <p:txBody>
          <a:bodyPr>
            <a:normAutofit/>
          </a:bodyPr>
          <a:lstStyle/>
          <a:p>
            <a:r>
              <a:rPr lang="en-US" sz="4800" dirty="0">
                <a:solidFill>
                  <a:schemeClr val="bg1"/>
                </a:solidFill>
                <a:latin typeface="Gill Sans MT" panose="020B0502020104020203" pitchFamily="34" charset="77"/>
              </a:rPr>
              <a:t>My Final Major Project Idea</a:t>
            </a:r>
          </a:p>
        </p:txBody>
      </p:sp>
      <p:sp>
        <p:nvSpPr>
          <p:cNvPr id="3" name="Subtitle 2">
            <a:extLst>
              <a:ext uri="{FF2B5EF4-FFF2-40B4-BE49-F238E27FC236}">
                <a16:creationId xmlns:a16="http://schemas.microsoft.com/office/drawing/2014/main" id="{E544ED23-0249-EE88-7DFE-E4B8BF676627}"/>
              </a:ext>
            </a:extLst>
          </p:cNvPr>
          <p:cNvSpPr>
            <a:spLocks noGrp="1"/>
          </p:cNvSpPr>
          <p:nvPr>
            <p:ph type="subTitle" idx="1"/>
          </p:nvPr>
        </p:nvSpPr>
        <p:spPr>
          <a:xfrm>
            <a:off x="3741683" y="3602038"/>
            <a:ext cx="9144000" cy="1655762"/>
          </a:xfrm>
        </p:spPr>
        <p:txBody>
          <a:bodyPr/>
          <a:lstStyle/>
          <a:p>
            <a:r>
              <a:rPr lang="en-US" dirty="0">
                <a:solidFill>
                  <a:schemeClr val="bg1"/>
                </a:solidFill>
                <a:latin typeface="Gill Sans MT" panose="020B0502020104020203" pitchFamily="34" charset="77"/>
              </a:rPr>
              <a:t>By Bailey </a:t>
            </a:r>
            <a:r>
              <a:rPr lang="en-US" dirty="0" err="1">
                <a:solidFill>
                  <a:schemeClr val="bg1"/>
                </a:solidFill>
                <a:latin typeface="Gill Sans MT" panose="020B0502020104020203" pitchFamily="34" charset="77"/>
              </a:rPr>
              <a:t>Haggan</a:t>
            </a:r>
            <a:endParaRPr lang="en-US" dirty="0">
              <a:solidFill>
                <a:schemeClr val="bg1"/>
              </a:solidFill>
              <a:latin typeface="Gill Sans MT" panose="020B0502020104020203" pitchFamily="34" charset="77"/>
            </a:endParaRPr>
          </a:p>
        </p:txBody>
      </p:sp>
    </p:spTree>
    <p:extLst>
      <p:ext uri="{BB962C8B-B14F-4D97-AF65-F5344CB8AC3E}">
        <p14:creationId xmlns:p14="http://schemas.microsoft.com/office/powerpoint/2010/main" val="125080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D1EB-02A1-415C-8DDE-857FD706A2C8}"/>
              </a:ext>
            </a:extLst>
          </p:cNvPr>
          <p:cNvSpPr>
            <a:spLocks noGrp="1"/>
          </p:cNvSpPr>
          <p:nvPr>
            <p:ph type="title"/>
          </p:nvPr>
        </p:nvSpPr>
        <p:spPr/>
        <p:txBody>
          <a:bodyPr/>
          <a:lstStyle/>
          <a:p>
            <a:pPr algn="ctr"/>
            <a:r>
              <a:rPr lang="en-GB" dirty="0">
                <a:latin typeface="Gill Sans MT" panose="020B0502020104020203" pitchFamily="34" charset="0"/>
              </a:rPr>
              <a:t>That is all for my presentation</a:t>
            </a:r>
          </a:p>
        </p:txBody>
      </p:sp>
      <p:sp>
        <p:nvSpPr>
          <p:cNvPr id="3" name="Content Placeholder 2">
            <a:extLst>
              <a:ext uri="{FF2B5EF4-FFF2-40B4-BE49-F238E27FC236}">
                <a16:creationId xmlns:a16="http://schemas.microsoft.com/office/drawing/2014/main" id="{D3953A7F-5EAC-4282-A3E9-09BD06D9180D}"/>
              </a:ext>
            </a:extLst>
          </p:cNvPr>
          <p:cNvSpPr>
            <a:spLocks noGrp="1"/>
          </p:cNvSpPr>
          <p:nvPr>
            <p:ph idx="1"/>
          </p:nvPr>
        </p:nvSpPr>
        <p:spPr>
          <a:xfrm>
            <a:off x="838200" y="1690688"/>
            <a:ext cx="10515600" cy="4351338"/>
          </a:xfrm>
        </p:spPr>
        <p:txBody>
          <a:bodyPr>
            <a:normAutofit lnSpcReduction="10000"/>
          </a:bodyPr>
          <a:lstStyle/>
          <a:p>
            <a:pPr marL="0" indent="0">
              <a:buNone/>
            </a:pPr>
            <a:r>
              <a:rPr lang="en-GB" dirty="0">
                <a:latin typeface="Gill Sans MT" panose="020B0502020104020203" pitchFamily="34" charset="0"/>
              </a:rPr>
              <a:t>I really hope you liked my presentation on what I will be doing for my final major project and I cannot wait to show you my final project when it is all complete and finished.</a:t>
            </a:r>
          </a:p>
          <a:p>
            <a:pPr marL="0" indent="0">
              <a:buNone/>
            </a:pPr>
            <a:endParaRPr lang="en-GB" dirty="0">
              <a:latin typeface="Gill Sans MT" panose="020B0502020104020203" pitchFamily="34" charset="0"/>
            </a:endParaRPr>
          </a:p>
          <a:p>
            <a:pPr marL="0" indent="0">
              <a:buNone/>
            </a:pPr>
            <a:r>
              <a:rPr lang="en-GB" dirty="0">
                <a:latin typeface="Gill Sans MT" panose="020B0502020104020203" pitchFamily="34" charset="0"/>
              </a:rPr>
              <a:t>I want some feedback on this presentation and what I could of added and improved on plus any ideas for my </a:t>
            </a:r>
            <a:r>
              <a:rPr lang="en-GB" dirty="0" err="1">
                <a:latin typeface="Gill Sans MT" panose="020B0502020104020203" pitchFamily="34" charset="0"/>
              </a:rPr>
              <a:t>fmp</a:t>
            </a:r>
            <a:r>
              <a:rPr lang="en-GB" dirty="0">
                <a:latin typeface="Gill Sans MT" panose="020B0502020104020203" pitchFamily="34" charset="0"/>
              </a:rPr>
              <a:t> feel free to write your opinions in the google form below.</a:t>
            </a:r>
          </a:p>
          <a:p>
            <a:pPr marL="0" indent="0">
              <a:buNone/>
            </a:pPr>
            <a:endParaRPr lang="en-GB" dirty="0">
              <a:latin typeface="Gill Sans MT" panose="020B0502020104020203" pitchFamily="34" charset="0"/>
            </a:endParaRPr>
          </a:p>
          <a:p>
            <a:pPr marL="0" indent="0">
              <a:buNone/>
            </a:pPr>
            <a:r>
              <a:rPr lang="en-GB" dirty="0">
                <a:latin typeface="Gill Sans MT" panose="020B0502020104020203" pitchFamily="34" charset="0"/>
              </a:rPr>
              <a:t>https://docs.google.com/forms/d/e/1FAIpQLSe4lIF8ISahQpMXSW0K3VZ6_FWxXw2uKLtHTnjllWXuQYZEwA/viewform?usp=sf_link</a:t>
            </a:r>
          </a:p>
        </p:txBody>
      </p:sp>
    </p:spTree>
    <p:extLst>
      <p:ext uri="{BB962C8B-B14F-4D97-AF65-F5344CB8AC3E}">
        <p14:creationId xmlns:p14="http://schemas.microsoft.com/office/powerpoint/2010/main" val="2597511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5DC8-A863-5E07-DC76-41343FE3F652}"/>
              </a:ext>
            </a:extLst>
          </p:cNvPr>
          <p:cNvSpPr>
            <a:spLocks noGrp="1"/>
          </p:cNvSpPr>
          <p:nvPr>
            <p:ph type="title"/>
          </p:nvPr>
        </p:nvSpPr>
        <p:spPr/>
        <p:txBody>
          <a:bodyPr/>
          <a:lstStyle/>
          <a:p>
            <a:pPr algn="ctr"/>
            <a:r>
              <a:rPr lang="en-US" dirty="0">
                <a:latin typeface="Gill Sans MT" panose="020B0502020104020203" pitchFamily="34" charset="77"/>
              </a:rPr>
              <a:t>What is my idea for my final major project </a:t>
            </a:r>
          </a:p>
        </p:txBody>
      </p:sp>
      <p:sp>
        <p:nvSpPr>
          <p:cNvPr id="7" name="Content Placeholder 6">
            <a:extLst>
              <a:ext uri="{FF2B5EF4-FFF2-40B4-BE49-F238E27FC236}">
                <a16:creationId xmlns:a16="http://schemas.microsoft.com/office/drawing/2014/main" id="{D86FC919-FFBF-4695-0E85-B7AD98EB46EF}"/>
              </a:ext>
            </a:extLst>
          </p:cNvPr>
          <p:cNvSpPr>
            <a:spLocks noGrp="1"/>
          </p:cNvSpPr>
          <p:nvPr>
            <p:ph idx="1"/>
          </p:nvPr>
        </p:nvSpPr>
        <p:spPr/>
        <p:txBody>
          <a:bodyPr/>
          <a:lstStyle/>
          <a:p>
            <a:r>
              <a:rPr lang="en-US" dirty="0">
                <a:latin typeface="Gill Sans MT" panose="020B0502020104020203" pitchFamily="34" charset="77"/>
              </a:rPr>
              <a:t>For my final major project I am going to be doing a talk show about the gaming industry.</a:t>
            </a:r>
          </a:p>
          <a:p>
            <a:pPr marL="0" indent="0">
              <a:buNone/>
            </a:pPr>
            <a:r>
              <a:rPr lang="en-US" sz="1800" dirty="0">
                <a:latin typeface="Gill Sans MT" panose="020B0502020104020203" pitchFamily="34" charset="77"/>
              </a:rPr>
              <a:t>So for my idea I want to a talk show for people who love gaming and in my talk show I will be interviewing people from the industry and I will answering them some questions about their gaming past and there favorite gaming moment and also ask them why they got into the industry and discuss what jobs are available within the growing industry of gaming and this is what I will be working on for my final major project at Bradford college.</a:t>
            </a:r>
          </a:p>
          <a:p>
            <a:pPr marL="0" indent="0">
              <a:buNone/>
            </a:pPr>
            <a:endParaRPr lang="en-US" sz="1800" dirty="0">
              <a:latin typeface="Gill Sans MT" panose="020B0502020104020203" pitchFamily="34" charset="77"/>
            </a:endParaRPr>
          </a:p>
          <a:p>
            <a:r>
              <a:rPr lang="en-US" dirty="0">
                <a:latin typeface="Gill Sans MT" panose="020B0502020104020203" pitchFamily="34" charset="77"/>
              </a:rPr>
              <a:t>Why a talk show you may ask </a:t>
            </a:r>
          </a:p>
          <a:p>
            <a:pPr marL="0" indent="0">
              <a:buNone/>
            </a:pPr>
            <a:r>
              <a:rPr lang="en-US" sz="1800" dirty="0">
                <a:latin typeface="Gill Sans MT" panose="020B0502020104020203" pitchFamily="34" charset="77"/>
              </a:rPr>
              <a:t>So the main reason I want to a talk show is because the project before this one was doing and creating a talk show and I liked doing it so I thought I would combine my love for gaming with the project I liked working on the most and that is why I chose a talk show for my FMP. I will discuss this more on why </a:t>
            </a:r>
            <a:r>
              <a:rPr lang="en-US" sz="1800" dirty="0" err="1">
                <a:latin typeface="Gill Sans MT" panose="020B0502020104020203" pitchFamily="34" charset="77"/>
              </a:rPr>
              <a:t>im</a:t>
            </a:r>
            <a:r>
              <a:rPr lang="en-US" sz="1800" dirty="0">
                <a:latin typeface="Gill Sans MT" panose="020B0502020104020203" pitchFamily="34" charset="77"/>
              </a:rPr>
              <a:t> doing a talk show on the next slide</a:t>
            </a:r>
          </a:p>
          <a:p>
            <a:pPr marL="0" indent="0">
              <a:buNone/>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endParaRPr lang="en-US" dirty="0">
              <a:latin typeface="Gill Sans MT" panose="020B0502020104020203" pitchFamily="34" charset="77"/>
            </a:endParaRPr>
          </a:p>
          <a:p>
            <a:endParaRPr lang="en-US" dirty="0">
              <a:latin typeface="Gill Sans MT" panose="020B0502020104020203" pitchFamily="34" charset="77"/>
            </a:endParaRPr>
          </a:p>
          <a:p>
            <a:endParaRPr lang="en-US" dirty="0">
              <a:latin typeface="Gill Sans MT" panose="020B0502020104020203" pitchFamily="34" charset="77"/>
            </a:endParaRPr>
          </a:p>
        </p:txBody>
      </p:sp>
    </p:spTree>
    <p:extLst>
      <p:ext uri="{BB962C8B-B14F-4D97-AF65-F5344CB8AC3E}">
        <p14:creationId xmlns:p14="http://schemas.microsoft.com/office/powerpoint/2010/main" val="3518572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5B57-FB7F-F45D-EE54-A5B27FF26E90}"/>
              </a:ext>
            </a:extLst>
          </p:cNvPr>
          <p:cNvSpPr>
            <a:spLocks noGrp="1"/>
          </p:cNvSpPr>
          <p:nvPr>
            <p:ph type="title"/>
          </p:nvPr>
        </p:nvSpPr>
        <p:spPr/>
        <p:txBody>
          <a:bodyPr/>
          <a:lstStyle/>
          <a:p>
            <a:pPr algn="ctr"/>
            <a:r>
              <a:rPr lang="en-US" dirty="0">
                <a:latin typeface="Gill Sans MT" panose="020B0502020104020203" pitchFamily="34" charset="77"/>
              </a:rPr>
              <a:t>Why am I doing a gaming talk show</a:t>
            </a:r>
          </a:p>
        </p:txBody>
      </p:sp>
      <p:sp>
        <p:nvSpPr>
          <p:cNvPr id="3" name="Content Placeholder 2">
            <a:extLst>
              <a:ext uri="{FF2B5EF4-FFF2-40B4-BE49-F238E27FC236}">
                <a16:creationId xmlns:a16="http://schemas.microsoft.com/office/drawing/2014/main" id="{9291EF5E-6648-1A79-B52A-82A70F2DDFBA}"/>
              </a:ext>
            </a:extLst>
          </p:cNvPr>
          <p:cNvSpPr>
            <a:spLocks noGrp="1"/>
          </p:cNvSpPr>
          <p:nvPr>
            <p:ph idx="1"/>
          </p:nvPr>
        </p:nvSpPr>
        <p:spPr>
          <a:xfrm>
            <a:off x="279918" y="1408922"/>
            <a:ext cx="11756572" cy="5346441"/>
          </a:xfrm>
        </p:spPr>
        <p:txBody>
          <a:bodyPr>
            <a:noAutofit/>
          </a:bodyPr>
          <a:lstStyle/>
          <a:p>
            <a:r>
              <a:rPr lang="en-US" sz="2000" dirty="0">
                <a:latin typeface="Gill Sans MT" panose="020B0502020104020203" pitchFamily="34" charset="77"/>
              </a:rPr>
              <a:t>So the reason I am doing a talk show about gaming in my previous slide I briefly talked about my past experiences playing games when I was younger and want to go into a little more detail on this slide.</a:t>
            </a:r>
          </a:p>
          <a:p>
            <a:r>
              <a:rPr lang="en-US" sz="2000" dirty="0">
                <a:latin typeface="Gill Sans MT" panose="020B0502020104020203" pitchFamily="34" charset="77"/>
              </a:rPr>
              <a:t>Growing up I didn’t have much to play on as I didn’t have a console or a handheld growing up just a Nokia phone with the game snake that was my earliest gaming memory however as I got older I had a DS and used to play on it a lot growing up to the point the hinge came off and practically broke and my </a:t>
            </a:r>
            <a:r>
              <a:rPr lang="en-US" sz="2000" dirty="0" err="1">
                <a:latin typeface="Gill Sans MT" panose="020B0502020104020203" pitchFamily="34" charset="77"/>
              </a:rPr>
              <a:t>Favourite</a:t>
            </a:r>
            <a:r>
              <a:rPr lang="en-US" sz="2000" dirty="0">
                <a:latin typeface="Gill Sans MT" panose="020B0502020104020203" pitchFamily="34" charset="77"/>
              </a:rPr>
              <a:t> game was super </a:t>
            </a:r>
            <a:r>
              <a:rPr lang="en-US" sz="2000" dirty="0" err="1">
                <a:latin typeface="Gill Sans MT" panose="020B0502020104020203" pitchFamily="34" charset="77"/>
              </a:rPr>
              <a:t>mario</a:t>
            </a:r>
            <a:r>
              <a:rPr lang="en-US" sz="2000" dirty="0">
                <a:latin typeface="Gill Sans MT" panose="020B0502020104020203" pitchFamily="34" charset="77"/>
              </a:rPr>
              <a:t> bros on the DS , for my first console it was a PS2 and had it for many years and I used to enjoy playing The Simpsons hit and run and its still my </a:t>
            </a:r>
            <a:r>
              <a:rPr lang="en-US" sz="2000" dirty="0" err="1">
                <a:latin typeface="Gill Sans MT" panose="020B0502020104020203" pitchFamily="34" charset="77"/>
              </a:rPr>
              <a:t>favourite</a:t>
            </a:r>
            <a:r>
              <a:rPr lang="en-US" sz="2000" dirty="0">
                <a:latin typeface="Gill Sans MT" panose="020B0502020104020203" pitchFamily="34" charset="77"/>
              </a:rPr>
              <a:t> game of all time and those are my earliest memories of getting into gaming and I </a:t>
            </a:r>
            <a:r>
              <a:rPr lang="en-US" sz="2000" dirty="0" err="1">
                <a:latin typeface="Gill Sans MT" panose="020B0502020104020203" pitchFamily="34" charset="77"/>
              </a:rPr>
              <a:t>wanna</a:t>
            </a:r>
            <a:r>
              <a:rPr lang="en-US" sz="2000" dirty="0">
                <a:latin typeface="Gill Sans MT" panose="020B0502020104020203" pitchFamily="34" charset="77"/>
              </a:rPr>
              <a:t> discuss earliest gaming memories with the person I am planning to interview and ask him what his/her previous experience with gaming growing up.</a:t>
            </a:r>
          </a:p>
          <a:p>
            <a:r>
              <a:rPr lang="en-US" sz="2000" dirty="0">
                <a:latin typeface="Gill Sans MT" panose="020B0502020104020203" pitchFamily="34" charset="77"/>
              </a:rPr>
              <a:t>Another reason I’m doing the show is because I want to ask the person I am interviewing about what is like working in the gaming industry and why they chose a job in gaming and why and also ask them why getting a job in gaming is important than ever and i will be discussing these in my talk show that I will be working on.</a:t>
            </a:r>
          </a:p>
          <a:p>
            <a:endParaRPr lang="en-US" sz="2000" dirty="0">
              <a:latin typeface="Gill Sans MT" panose="020B0502020104020203" pitchFamily="34" charset="77"/>
            </a:endParaRPr>
          </a:p>
          <a:p>
            <a:pPr marL="0" indent="0">
              <a:buNone/>
            </a:pPr>
            <a:r>
              <a:rPr lang="en-US" sz="2000" dirty="0">
                <a:latin typeface="Gill Sans MT" panose="020B0502020104020203" pitchFamily="34" charset="77"/>
              </a:rPr>
              <a:t>That is why I am doing a talk show as I want people to understand that older people have gaming history and why jobs in the gaming industry are important.</a:t>
            </a:r>
          </a:p>
          <a:p>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endParaRPr lang="en-US" sz="2200" dirty="0">
              <a:latin typeface="Gill Sans MT" panose="020B0502020104020203" pitchFamily="34" charset="77"/>
            </a:endParaRPr>
          </a:p>
        </p:txBody>
      </p:sp>
    </p:spTree>
    <p:extLst>
      <p:ext uri="{BB962C8B-B14F-4D97-AF65-F5344CB8AC3E}">
        <p14:creationId xmlns:p14="http://schemas.microsoft.com/office/powerpoint/2010/main" val="33817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E76C-9742-FF37-FA31-50DA80B064BB}"/>
              </a:ext>
            </a:extLst>
          </p:cNvPr>
          <p:cNvSpPr>
            <a:spLocks noGrp="1"/>
          </p:cNvSpPr>
          <p:nvPr>
            <p:ph type="title"/>
          </p:nvPr>
        </p:nvSpPr>
        <p:spPr/>
        <p:txBody>
          <a:bodyPr/>
          <a:lstStyle/>
          <a:p>
            <a:pPr algn="ctr"/>
            <a:r>
              <a:rPr lang="en-US" dirty="0">
                <a:latin typeface="Gill Sans MT" panose="020B0502020104020203" pitchFamily="34" charset="0"/>
              </a:rPr>
              <a:t>Context – how is gaming relevant to the media industry </a:t>
            </a:r>
          </a:p>
        </p:txBody>
      </p:sp>
      <p:sp>
        <p:nvSpPr>
          <p:cNvPr id="3" name="Content Placeholder 2">
            <a:extLst>
              <a:ext uri="{FF2B5EF4-FFF2-40B4-BE49-F238E27FC236}">
                <a16:creationId xmlns:a16="http://schemas.microsoft.com/office/drawing/2014/main" id="{B9A7B5F7-7D82-F489-D0B2-20AA1697F3BD}"/>
              </a:ext>
            </a:extLst>
          </p:cNvPr>
          <p:cNvSpPr>
            <a:spLocks noGrp="1"/>
          </p:cNvSpPr>
          <p:nvPr>
            <p:ph idx="1"/>
          </p:nvPr>
        </p:nvSpPr>
        <p:spPr>
          <a:xfrm>
            <a:off x="838200" y="1825625"/>
            <a:ext cx="10515600" cy="4901746"/>
          </a:xfrm>
        </p:spPr>
        <p:txBody>
          <a:bodyPr>
            <a:normAutofit lnSpcReduction="10000"/>
          </a:bodyPr>
          <a:lstStyle/>
          <a:p>
            <a:r>
              <a:rPr lang="en-US" sz="2200" dirty="0">
                <a:latin typeface="Gill Sans MT" panose="020B0502020104020203" pitchFamily="34" charset="0"/>
              </a:rPr>
              <a:t>So the main reason I am doing a talk show about gaming is because the gaming industry plays a major part in the media industry because some of the roles in the gaming for example (graphics design and visuals) can also be used in the media film &amp; tv industries and this is why it is relevant to discuss gaming as it is related in someway in the media industry.</a:t>
            </a:r>
          </a:p>
          <a:p>
            <a:r>
              <a:rPr lang="en-US" sz="2200" dirty="0">
                <a:latin typeface="Gill Sans MT" panose="020B0502020104020203" pitchFamily="34" charset="0"/>
              </a:rPr>
              <a:t>Another reason gaming is relevant in the media industry is because the gaming industry is hiring film veterans to create thrilling and immersive storylines for popular games and has also spawned new digital media such for example such as streaming platforms , e-sports and most importantly twitch or </a:t>
            </a:r>
            <a:r>
              <a:rPr lang="en-US" sz="2200" dirty="0" err="1">
                <a:latin typeface="Gill Sans MT" panose="020B0502020104020203" pitchFamily="34" charset="0"/>
              </a:rPr>
              <a:t>youtube</a:t>
            </a:r>
            <a:r>
              <a:rPr lang="en-US" sz="2200" dirty="0">
                <a:latin typeface="Gill Sans MT" panose="020B0502020104020203" pitchFamily="34" charset="0"/>
              </a:rPr>
              <a:t> because gamers will be able to stream gaming content for people to watch and that’s another reasonable answer to why the gaming industry is relevant to the media industry and why it is important for it to part of the media industry.</a:t>
            </a:r>
          </a:p>
          <a:p>
            <a:r>
              <a:rPr lang="en-US" sz="2200" dirty="0">
                <a:highlight>
                  <a:srgbClr val="FFFF00"/>
                </a:highlight>
                <a:latin typeface="Gill Sans MT" panose="020B0502020104020203" pitchFamily="34" charset="0"/>
              </a:rPr>
              <a:t>(fun fact) – during the making of the avengers video game some of the writers who worked on the actual film worked on developing and writing storylines for the avengers video game which you can play on </a:t>
            </a:r>
            <a:r>
              <a:rPr lang="en-US" sz="2200" dirty="0" err="1">
                <a:highlight>
                  <a:srgbClr val="FFFF00"/>
                </a:highlight>
                <a:latin typeface="Gill Sans MT" panose="020B0502020104020203" pitchFamily="34" charset="0"/>
              </a:rPr>
              <a:t>xbox</a:t>
            </a:r>
            <a:r>
              <a:rPr lang="en-US" sz="2200" dirty="0">
                <a:highlight>
                  <a:srgbClr val="FFFF00"/>
                </a:highlight>
                <a:latin typeface="Gill Sans MT" panose="020B0502020104020203" pitchFamily="34" charset="0"/>
              </a:rPr>
              <a:t> and </a:t>
            </a:r>
            <a:r>
              <a:rPr lang="en-US" sz="2200" dirty="0" err="1">
                <a:highlight>
                  <a:srgbClr val="FFFF00"/>
                </a:highlight>
                <a:latin typeface="Gill Sans MT" panose="020B0502020104020203" pitchFamily="34" charset="0"/>
              </a:rPr>
              <a:t>playstation</a:t>
            </a:r>
            <a:r>
              <a:rPr lang="en-US" sz="2200" dirty="0">
                <a:highlight>
                  <a:srgbClr val="FFFF00"/>
                </a:highlight>
                <a:latin typeface="Gill Sans MT" panose="020B0502020104020203" pitchFamily="34" charset="0"/>
              </a:rPr>
              <a:t> and also assisted with the </a:t>
            </a:r>
            <a:r>
              <a:rPr lang="en-US" sz="2200" dirty="0" err="1">
                <a:highlight>
                  <a:srgbClr val="FFFF00"/>
                </a:highlight>
                <a:latin typeface="Gill Sans MT" panose="020B0502020104020203" pitchFamily="34" charset="0"/>
              </a:rPr>
              <a:t>lego</a:t>
            </a:r>
            <a:r>
              <a:rPr lang="en-US" sz="2200" dirty="0">
                <a:highlight>
                  <a:srgbClr val="FFFF00"/>
                </a:highlight>
                <a:latin typeface="Gill Sans MT" panose="020B0502020104020203" pitchFamily="34" charset="0"/>
              </a:rPr>
              <a:t> version of avengers </a:t>
            </a:r>
            <a:r>
              <a:rPr lang="en-US" sz="2200" dirty="0" err="1">
                <a:highlight>
                  <a:srgbClr val="FFFF00"/>
                </a:highlight>
                <a:latin typeface="Gill Sans MT" panose="020B0502020104020203" pitchFamily="34" charset="0"/>
              </a:rPr>
              <a:t>aswell</a:t>
            </a:r>
            <a:r>
              <a:rPr lang="en-US" sz="2200" dirty="0">
                <a:highlight>
                  <a:srgbClr val="FFFF00"/>
                </a:highlight>
                <a:latin typeface="Gill Sans MT" panose="020B0502020104020203" pitchFamily="34" charset="0"/>
              </a:rPr>
              <a:t>.</a:t>
            </a:r>
          </a:p>
        </p:txBody>
      </p:sp>
    </p:spTree>
    <p:extLst>
      <p:ext uri="{BB962C8B-B14F-4D97-AF65-F5344CB8AC3E}">
        <p14:creationId xmlns:p14="http://schemas.microsoft.com/office/powerpoint/2010/main" val="2804659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6DC93-6607-55C9-BE09-00905A056E98}"/>
              </a:ext>
            </a:extLst>
          </p:cNvPr>
          <p:cNvSpPr>
            <a:spLocks noGrp="1"/>
          </p:cNvSpPr>
          <p:nvPr>
            <p:ph type="title"/>
          </p:nvPr>
        </p:nvSpPr>
        <p:spPr/>
        <p:txBody>
          <a:bodyPr>
            <a:normAutofit/>
          </a:bodyPr>
          <a:lstStyle/>
          <a:p>
            <a:pPr algn="ctr"/>
            <a:r>
              <a:rPr lang="en-US" sz="3600" dirty="0">
                <a:latin typeface="Gill Sans MT" panose="020B0502020104020203" pitchFamily="34" charset="77"/>
              </a:rPr>
              <a:t>   What will I am going to discussing in my Talk Show</a:t>
            </a:r>
          </a:p>
        </p:txBody>
      </p:sp>
      <p:sp>
        <p:nvSpPr>
          <p:cNvPr id="3" name="Content Placeholder 2">
            <a:extLst>
              <a:ext uri="{FF2B5EF4-FFF2-40B4-BE49-F238E27FC236}">
                <a16:creationId xmlns:a16="http://schemas.microsoft.com/office/drawing/2014/main" id="{9AF9E8F8-306C-0804-3901-6050FC418110}"/>
              </a:ext>
            </a:extLst>
          </p:cNvPr>
          <p:cNvSpPr>
            <a:spLocks noGrp="1"/>
          </p:cNvSpPr>
          <p:nvPr>
            <p:ph idx="1"/>
          </p:nvPr>
        </p:nvSpPr>
        <p:spPr>
          <a:xfrm>
            <a:off x="891639" y="1690688"/>
            <a:ext cx="10515600" cy="4989182"/>
          </a:xfrm>
        </p:spPr>
        <p:txBody>
          <a:bodyPr>
            <a:normAutofit/>
          </a:bodyPr>
          <a:lstStyle/>
          <a:p>
            <a:r>
              <a:rPr lang="en-US" dirty="0">
                <a:latin typeface="Gill Sans MT" panose="020B0502020104020203" pitchFamily="34" charset="77"/>
              </a:rPr>
              <a:t>For my talk show I will be discussing four things within my show the topics are </a:t>
            </a:r>
          </a:p>
          <a:p>
            <a:pPr marL="0" indent="0">
              <a:buNone/>
            </a:pPr>
            <a:r>
              <a:rPr lang="en-US" sz="1200" dirty="0">
                <a:latin typeface="Gill Sans MT" panose="020B0502020104020203" pitchFamily="34" charset="77"/>
              </a:rPr>
              <a:t>(intro &amp; introduction)</a:t>
            </a:r>
          </a:p>
          <a:p>
            <a:pPr marL="0" indent="0">
              <a:buNone/>
            </a:pPr>
            <a:r>
              <a:rPr lang="en-US" sz="2000" dirty="0">
                <a:latin typeface="Gill Sans MT" panose="020B0502020104020203" pitchFamily="34" charset="77"/>
              </a:rPr>
              <a:t>Discussion 1 - What is our earliest gaming memories?</a:t>
            </a:r>
          </a:p>
          <a:p>
            <a:pPr marL="0" indent="0">
              <a:buNone/>
            </a:pPr>
            <a:r>
              <a:rPr lang="en-US" sz="2000" dirty="0">
                <a:latin typeface="Gill Sans MT" panose="020B0502020104020203" pitchFamily="34" charset="77"/>
              </a:rPr>
              <a:t>Discussion 2 – What inspired you to have a career in the games industry?</a:t>
            </a:r>
          </a:p>
          <a:p>
            <a:pPr marL="0" indent="0">
              <a:buNone/>
            </a:pPr>
            <a:r>
              <a:rPr lang="en-US" sz="1200" dirty="0">
                <a:latin typeface="Gill Sans MT" panose="020B0502020104020203" pitchFamily="34" charset="77"/>
              </a:rPr>
              <a:t>(sponsor message)</a:t>
            </a:r>
          </a:p>
          <a:p>
            <a:pPr marL="0" indent="0">
              <a:buNone/>
            </a:pPr>
            <a:r>
              <a:rPr lang="en-US" sz="2000" dirty="0">
                <a:latin typeface="Gill Sans MT" panose="020B0502020104020203" pitchFamily="34" charset="77"/>
              </a:rPr>
              <a:t>Discussion 3 – What is your position at the gaming company you work for and what is it like working for them? </a:t>
            </a:r>
          </a:p>
          <a:p>
            <a:pPr marL="0" indent="0">
              <a:buNone/>
            </a:pPr>
            <a:r>
              <a:rPr lang="en-US" sz="2000" dirty="0">
                <a:latin typeface="Gill Sans MT" panose="020B0502020104020203" pitchFamily="34" charset="77"/>
              </a:rPr>
              <a:t>Discussion 4 – Do you think people should get a career in the gaming industry and what are the opportunities and what the benefits are of working in the games industry?</a:t>
            </a:r>
          </a:p>
          <a:p>
            <a:pPr marL="0" indent="0">
              <a:buNone/>
            </a:pPr>
            <a:r>
              <a:rPr lang="en-US" sz="1200" dirty="0">
                <a:latin typeface="Gill Sans MT" panose="020B0502020104020203" pitchFamily="34" charset="77"/>
              </a:rPr>
              <a:t>(conclusion &amp; outro)</a:t>
            </a:r>
          </a:p>
          <a:p>
            <a:pPr marL="0" indent="0">
              <a:buNone/>
            </a:pPr>
            <a:endParaRPr lang="en-US" sz="2000" dirty="0">
              <a:latin typeface="Gill Sans MT" panose="020B0502020104020203" pitchFamily="34" charset="77"/>
            </a:endParaRPr>
          </a:p>
          <a:p>
            <a:pPr marL="0" indent="0">
              <a:buNone/>
            </a:pPr>
            <a:r>
              <a:rPr lang="en-US" sz="2000" dirty="0">
                <a:latin typeface="Gill Sans MT" panose="020B0502020104020203" pitchFamily="34" charset="77"/>
              </a:rPr>
              <a:t>These will be main things that I will be discussing for my talk show and these are the questions I will be asking on the day of the shoot.</a:t>
            </a:r>
          </a:p>
          <a:p>
            <a:pPr marL="0" indent="0">
              <a:buNone/>
            </a:pPr>
            <a:endParaRPr lang="en-US" sz="2000" dirty="0">
              <a:latin typeface="Gill Sans MT" panose="020B0502020104020203" pitchFamily="34" charset="77"/>
            </a:endParaRPr>
          </a:p>
          <a:p>
            <a:pPr marL="0" indent="0">
              <a:buNone/>
            </a:pPr>
            <a:endParaRPr lang="en-US" dirty="0">
              <a:latin typeface="Gill Sans MT" panose="020B0502020104020203" pitchFamily="34" charset="77"/>
            </a:endParaRPr>
          </a:p>
          <a:p>
            <a:endParaRPr lang="en-US" dirty="0">
              <a:latin typeface="Gill Sans MT" panose="020B0502020104020203" pitchFamily="34" charset="77"/>
            </a:endParaRPr>
          </a:p>
        </p:txBody>
      </p:sp>
    </p:spTree>
    <p:extLst>
      <p:ext uri="{BB962C8B-B14F-4D97-AF65-F5344CB8AC3E}">
        <p14:creationId xmlns:p14="http://schemas.microsoft.com/office/powerpoint/2010/main" val="341108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9F54-5AB3-DEB4-831A-B9D8005D6462}"/>
              </a:ext>
            </a:extLst>
          </p:cNvPr>
          <p:cNvSpPr>
            <a:spLocks noGrp="1"/>
          </p:cNvSpPr>
          <p:nvPr>
            <p:ph type="title"/>
          </p:nvPr>
        </p:nvSpPr>
        <p:spPr/>
        <p:txBody>
          <a:bodyPr/>
          <a:lstStyle/>
          <a:p>
            <a:r>
              <a:rPr lang="en-US" dirty="0">
                <a:latin typeface="Gill Sans MT" panose="020B0502020104020203" pitchFamily="34" charset="77"/>
              </a:rPr>
              <a:t>Research &amp; Ideas </a:t>
            </a:r>
          </a:p>
        </p:txBody>
      </p:sp>
      <p:sp>
        <p:nvSpPr>
          <p:cNvPr id="3" name="Content Placeholder 2">
            <a:extLst>
              <a:ext uri="{FF2B5EF4-FFF2-40B4-BE49-F238E27FC236}">
                <a16:creationId xmlns:a16="http://schemas.microsoft.com/office/drawing/2014/main" id="{3CAB1D0C-F771-4EED-8FFB-63132E89084A}"/>
              </a:ext>
            </a:extLst>
          </p:cNvPr>
          <p:cNvSpPr>
            <a:spLocks noGrp="1"/>
          </p:cNvSpPr>
          <p:nvPr>
            <p:ph idx="1"/>
          </p:nvPr>
        </p:nvSpPr>
        <p:spPr>
          <a:xfrm>
            <a:off x="838200" y="1531334"/>
            <a:ext cx="10515600" cy="5237327"/>
          </a:xfrm>
        </p:spPr>
        <p:txBody>
          <a:bodyPr>
            <a:normAutofit/>
          </a:bodyPr>
          <a:lstStyle/>
          <a:p>
            <a:r>
              <a:rPr lang="en-US" sz="2100" dirty="0">
                <a:latin typeface="Gill Sans MT" panose="020B0502020104020203" pitchFamily="34" charset="77"/>
              </a:rPr>
              <a:t>For my final major project I will be conducting research into the topics that I will be discussing in my talk show I am going to conduct research into the following things</a:t>
            </a:r>
          </a:p>
          <a:p>
            <a:pPr marL="0" indent="0">
              <a:buNone/>
            </a:pPr>
            <a:endParaRPr lang="en-US" sz="2100" dirty="0">
              <a:latin typeface="Gill Sans MT" panose="020B0502020104020203" pitchFamily="34" charset="77"/>
            </a:endParaRPr>
          </a:p>
          <a:p>
            <a:r>
              <a:rPr lang="en-US" sz="2100" dirty="0">
                <a:latin typeface="Gill Sans MT" panose="020B0502020104020203" pitchFamily="34" charset="77"/>
              </a:rPr>
              <a:t>- </a:t>
            </a:r>
            <a:r>
              <a:rPr lang="en-US" sz="2000" dirty="0">
                <a:latin typeface="Gill Sans MT" panose="020B0502020104020203" pitchFamily="34" charset="77"/>
              </a:rPr>
              <a:t>Research into the gaming industry and how it started &amp; how its going today. </a:t>
            </a:r>
          </a:p>
          <a:p>
            <a:pPr marL="0" indent="0">
              <a:buNone/>
            </a:pPr>
            <a:r>
              <a:rPr lang="en-US" sz="2000" dirty="0">
                <a:latin typeface="Gill Sans MT" panose="020B0502020104020203" pitchFamily="34" charset="77"/>
              </a:rPr>
              <a:t> </a:t>
            </a:r>
          </a:p>
          <a:p>
            <a:r>
              <a:rPr lang="en-US" sz="2000" dirty="0">
                <a:latin typeface="Gill Sans MT" panose="020B0502020104020203" pitchFamily="34" charset="77"/>
              </a:rPr>
              <a:t>- research into three different roles of the gaming industry. </a:t>
            </a:r>
          </a:p>
          <a:p>
            <a:pPr marL="0" indent="0">
              <a:buNone/>
            </a:pPr>
            <a:endParaRPr lang="en-US" sz="2000" dirty="0">
              <a:latin typeface="Gill Sans MT" panose="020B0502020104020203" pitchFamily="34" charset="77"/>
            </a:endParaRPr>
          </a:p>
          <a:p>
            <a:r>
              <a:rPr lang="en-US" sz="2000" dirty="0">
                <a:latin typeface="Gill Sans MT" panose="020B0502020104020203" pitchFamily="34" charset="77"/>
              </a:rPr>
              <a:t>- research into why people should get jobs in the gaming industry and why its important more than ever to get a job in the gaming industry. </a:t>
            </a:r>
          </a:p>
          <a:p>
            <a:pPr marL="0" indent="0">
              <a:buNone/>
            </a:pPr>
            <a:endParaRPr lang="en-US" sz="2100" dirty="0">
              <a:latin typeface="Gill Sans MT" panose="020B0502020104020203" pitchFamily="34" charset="77"/>
            </a:endParaRPr>
          </a:p>
          <a:p>
            <a:r>
              <a:rPr lang="en-US" sz="2100" dirty="0">
                <a:latin typeface="Gill Sans MT" panose="020B0502020104020203" pitchFamily="34" charset="77"/>
              </a:rPr>
              <a:t>- research into the benefits and opportunities of working in the games industry and why gaming companies are training people for careers in the gaming industry.</a:t>
            </a:r>
          </a:p>
          <a:p>
            <a:pPr marL="0" indent="0" algn="ctr">
              <a:buNone/>
            </a:pPr>
            <a:endParaRPr lang="en-US" sz="2100" dirty="0">
              <a:highlight>
                <a:srgbClr val="FFFF00"/>
              </a:highlight>
              <a:latin typeface="Gill Sans MT" panose="020B0502020104020203" pitchFamily="34" charset="77"/>
            </a:endParaRPr>
          </a:p>
        </p:txBody>
      </p:sp>
      <p:pic>
        <p:nvPicPr>
          <p:cNvPr id="4" name="Picture 3">
            <a:extLst>
              <a:ext uri="{FF2B5EF4-FFF2-40B4-BE49-F238E27FC236}">
                <a16:creationId xmlns:a16="http://schemas.microsoft.com/office/drawing/2014/main" id="{BCA69BDF-8DD3-7438-23E3-DCA58D6E2776}"/>
              </a:ext>
            </a:extLst>
          </p:cNvPr>
          <p:cNvPicPr>
            <a:picLocks noChangeAspect="1"/>
          </p:cNvPicPr>
          <p:nvPr/>
        </p:nvPicPr>
        <p:blipFill>
          <a:blip r:embed="rId2"/>
          <a:stretch>
            <a:fillRect/>
          </a:stretch>
        </p:blipFill>
        <p:spPr>
          <a:xfrm>
            <a:off x="7135210" y="262758"/>
            <a:ext cx="2258410" cy="1129205"/>
          </a:xfrm>
          <a:prstGeom prst="rect">
            <a:avLst/>
          </a:prstGeom>
        </p:spPr>
      </p:pic>
      <p:pic>
        <p:nvPicPr>
          <p:cNvPr id="5" name="Picture 4">
            <a:extLst>
              <a:ext uri="{FF2B5EF4-FFF2-40B4-BE49-F238E27FC236}">
                <a16:creationId xmlns:a16="http://schemas.microsoft.com/office/drawing/2014/main" id="{6E1332A5-1D03-4164-B7CE-FC7FCE866563}"/>
              </a:ext>
            </a:extLst>
          </p:cNvPr>
          <p:cNvPicPr>
            <a:picLocks noChangeAspect="1"/>
          </p:cNvPicPr>
          <p:nvPr/>
        </p:nvPicPr>
        <p:blipFill>
          <a:blip r:embed="rId3"/>
          <a:stretch>
            <a:fillRect/>
          </a:stretch>
        </p:blipFill>
        <p:spPr>
          <a:xfrm>
            <a:off x="9620469" y="117911"/>
            <a:ext cx="1891863" cy="1418897"/>
          </a:xfrm>
          <a:prstGeom prst="rect">
            <a:avLst/>
          </a:prstGeom>
        </p:spPr>
      </p:pic>
    </p:spTree>
    <p:extLst>
      <p:ext uri="{BB962C8B-B14F-4D97-AF65-F5344CB8AC3E}">
        <p14:creationId xmlns:p14="http://schemas.microsoft.com/office/powerpoint/2010/main" val="410663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84ECA-08C2-AE28-95DA-ACC23E54A73D}"/>
              </a:ext>
            </a:extLst>
          </p:cNvPr>
          <p:cNvSpPr>
            <a:spLocks noGrp="1"/>
          </p:cNvSpPr>
          <p:nvPr>
            <p:ph type="title"/>
          </p:nvPr>
        </p:nvSpPr>
        <p:spPr/>
        <p:txBody>
          <a:bodyPr/>
          <a:lstStyle/>
          <a:p>
            <a:r>
              <a:rPr lang="en-US" dirty="0">
                <a:latin typeface="Gill Sans MT" panose="020B0502020104020203" pitchFamily="34" charset="77"/>
              </a:rPr>
              <a:t>Target Audience </a:t>
            </a:r>
          </a:p>
        </p:txBody>
      </p:sp>
      <p:sp>
        <p:nvSpPr>
          <p:cNvPr id="3" name="Content Placeholder 2">
            <a:extLst>
              <a:ext uri="{FF2B5EF4-FFF2-40B4-BE49-F238E27FC236}">
                <a16:creationId xmlns:a16="http://schemas.microsoft.com/office/drawing/2014/main" id="{BEA471F9-8A5F-4921-EC1A-1C5CD1BD2FA9}"/>
              </a:ext>
            </a:extLst>
          </p:cNvPr>
          <p:cNvSpPr>
            <a:spLocks noGrp="1"/>
          </p:cNvSpPr>
          <p:nvPr>
            <p:ph idx="1"/>
          </p:nvPr>
        </p:nvSpPr>
        <p:spPr/>
        <p:txBody>
          <a:bodyPr>
            <a:normAutofit/>
          </a:bodyPr>
          <a:lstStyle/>
          <a:p>
            <a:r>
              <a:rPr lang="en-US" sz="2000" dirty="0">
                <a:latin typeface="Gill Sans MT" panose="020B0502020104020203" pitchFamily="34" charset="77"/>
              </a:rPr>
              <a:t>So for my target audience my ideal audience is people who love playing games for a living and want to make a career out of it and that part is aimed at young people aimed between (16-29) who want to get a job and a position at a gaming company in the future.</a:t>
            </a:r>
          </a:p>
          <a:p>
            <a:endParaRPr lang="en-US" sz="2000" dirty="0">
              <a:latin typeface="Gill Sans MT" panose="020B0502020104020203" pitchFamily="34" charset="77"/>
            </a:endParaRPr>
          </a:p>
          <a:p>
            <a:r>
              <a:rPr lang="en-US" sz="2000" dirty="0">
                <a:latin typeface="Gill Sans MT" panose="020B0502020104020203" pitchFamily="34" charset="77"/>
              </a:rPr>
              <a:t>Another part for my target audience is in my talk show I will talk about early gaming memories and what is like playing on the DS and PlayStation 2 when I was growing up and also ask my interviewee about there gaming past and how nostalgic it was playing the retro consoles this part is aimed at people aged (25-50) who grew up playing games from the 1980s and </a:t>
            </a:r>
            <a:r>
              <a:rPr lang="en-US" sz="2000">
                <a:latin typeface="Gill Sans MT" panose="020B0502020104020203" pitchFamily="34" charset="77"/>
              </a:rPr>
              <a:t>early 1990s.</a:t>
            </a:r>
            <a:endParaRPr lang="en-US" sz="2000" dirty="0">
              <a:latin typeface="Gill Sans MT" panose="020B0502020104020203" pitchFamily="34" charset="77"/>
            </a:endParaRPr>
          </a:p>
          <a:p>
            <a:endParaRPr lang="en-US" sz="2000" dirty="0">
              <a:latin typeface="Gill Sans MT" panose="020B0502020104020203" pitchFamily="34" charset="77"/>
            </a:endParaRPr>
          </a:p>
          <a:p>
            <a:r>
              <a:rPr lang="en-US" sz="2000" dirty="0">
                <a:latin typeface="Gill Sans MT" panose="020B0502020104020203" pitchFamily="34" charset="77"/>
              </a:rPr>
              <a:t>In general with the stuff I will be discussing my general age range for my target audience will be people aged (16-45 years of age) and will mostly aim at a male audience however will also aim at a small female audience and that is my target audience demographic.</a:t>
            </a:r>
          </a:p>
        </p:txBody>
      </p:sp>
      <p:pic>
        <p:nvPicPr>
          <p:cNvPr id="4" name="Picture 3">
            <a:extLst>
              <a:ext uri="{FF2B5EF4-FFF2-40B4-BE49-F238E27FC236}">
                <a16:creationId xmlns:a16="http://schemas.microsoft.com/office/drawing/2014/main" id="{4505F110-5090-3335-A9A3-5DF24546A4DF}"/>
              </a:ext>
            </a:extLst>
          </p:cNvPr>
          <p:cNvPicPr>
            <a:picLocks noChangeAspect="1"/>
          </p:cNvPicPr>
          <p:nvPr/>
        </p:nvPicPr>
        <p:blipFill>
          <a:blip r:embed="rId2"/>
          <a:stretch>
            <a:fillRect/>
          </a:stretch>
        </p:blipFill>
        <p:spPr>
          <a:xfrm>
            <a:off x="6096000" y="494506"/>
            <a:ext cx="1905000" cy="1066800"/>
          </a:xfrm>
          <a:prstGeom prst="rect">
            <a:avLst/>
          </a:prstGeom>
        </p:spPr>
      </p:pic>
      <p:pic>
        <p:nvPicPr>
          <p:cNvPr id="5" name="Picture 4">
            <a:extLst>
              <a:ext uri="{FF2B5EF4-FFF2-40B4-BE49-F238E27FC236}">
                <a16:creationId xmlns:a16="http://schemas.microsoft.com/office/drawing/2014/main" id="{5D1E3E87-D26F-A5C3-5E21-6341DEAC3067}"/>
              </a:ext>
            </a:extLst>
          </p:cNvPr>
          <p:cNvPicPr>
            <a:picLocks noChangeAspect="1"/>
          </p:cNvPicPr>
          <p:nvPr/>
        </p:nvPicPr>
        <p:blipFill>
          <a:blip r:embed="rId3"/>
          <a:stretch>
            <a:fillRect/>
          </a:stretch>
        </p:blipFill>
        <p:spPr>
          <a:xfrm>
            <a:off x="8403590" y="450056"/>
            <a:ext cx="1739900" cy="1155700"/>
          </a:xfrm>
          <a:prstGeom prst="rect">
            <a:avLst/>
          </a:prstGeom>
        </p:spPr>
      </p:pic>
    </p:spTree>
    <p:extLst>
      <p:ext uri="{BB962C8B-B14F-4D97-AF65-F5344CB8AC3E}">
        <p14:creationId xmlns:p14="http://schemas.microsoft.com/office/powerpoint/2010/main" val="394969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FE8C-BAF0-6FCD-C6A4-5F8CC745F952}"/>
              </a:ext>
            </a:extLst>
          </p:cNvPr>
          <p:cNvSpPr>
            <a:spLocks noGrp="1"/>
          </p:cNvSpPr>
          <p:nvPr>
            <p:ph type="title"/>
          </p:nvPr>
        </p:nvSpPr>
        <p:spPr/>
        <p:txBody>
          <a:bodyPr/>
          <a:lstStyle/>
          <a:p>
            <a:r>
              <a:rPr lang="en-US" dirty="0">
                <a:latin typeface="Gill Sans MT" panose="020B0502020104020203" pitchFamily="34" charset="77"/>
              </a:rPr>
              <a:t>Timeline</a:t>
            </a:r>
          </a:p>
        </p:txBody>
      </p:sp>
      <p:sp>
        <p:nvSpPr>
          <p:cNvPr id="3" name="Content Placeholder 2">
            <a:extLst>
              <a:ext uri="{FF2B5EF4-FFF2-40B4-BE49-F238E27FC236}">
                <a16:creationId xmlns:a16="http://schemas.microsoft.com/office/drawing/2014/main" id="{D99CA5EA-47B1-5F38-F0F0-09F2A524B0B5}"/>
              </a:ext>
            </a:extLst>
          </p:cNvPr>
          <p:cNvSpPr>
            <a:spLocks noGrp="1"/>
          </p:cNvSpPr>
          <p:nvPr>
            <p:ph idx="1"/>
          </p:nvPr>
        </p:nvSpPr>
        <p:spPr/>
        <p:txBody>
          <a:bodyPr>
            <a:normAutofit fontScale="92500" lnSpcReduction="10000"/>
          </a:bodyPr>
          <a:lstStyle/>
          <a:p>
            <a:r>
              <a:rPr lang="en-US" dirty="0">
                <a:latin typeface="Gill Sans MT" panose="020B0502020104020203" pitchFamily="34" charset="77"/>
              </a:rPr>
              <a:t>Here is the timeline of how my talk show will work out </a:t>
            </a:r>
          </a:p>
          <a:p>
            <a:pPr marL="0" indent="0">
              <a:buNone/>
            </a:pPr>
            <a:r>
              <a:rPr lang="en-US" sz="2200" dirty="0">
                <a:latin typeface="Gill Sans MT" panose="020B0502020104020203" pitchFamily="34" charset="77"/>
              </a:rPr>
              <a:t>Week 1-2 – research &amp; presentation &amp; hiring my broadcast team &amp; book tv studio for March 29</a:t>
            </a:r>
            <a:r>
              <a:rPr lang="en-US" sz="2200" baseline="30000" dirty="0">
                <a:latin typeface="Gill Sans MT" panose="020B0502020104020203" pitchFamily="34" charset="77"/>
              </a:rPr>
              <a:t>th</a:t>
            </a:r>
            <a:r>
              <a:rPr lang="en-US" sz="2200" dirty="0">
                <a:latin typeface="Gill Sans MT" panose="020B0502020104020203" pitchFamily="34" charset="77"/>
              </a:rPr>
              <a:t> </a:t>
            </a:r>
          </a:p>
          <a:p>
            <a:pPr marL="0" indent="0">
              <a:buNone/>
            </a:pPr>
            <a:r>
              <a:rPr lang="en-US" sz="2200" dirty="0">
                <a:latin typeface="Gill Sans MT" panose="020B0502020104020203" pitchFamily="34" charset="77"/>
              </a:rPr>
              <a:t>Week 3 – Continue Researching  </a:t>
            </a:r>
          </a:p>
          <a:p>
            <a:pPr marL="0" indent="0">
              <a:buNone/>
            </a:pPr>
            <a:r>
              <a:rPr lang="en-US" sz="2200" dirty="0">
                <a:latin typeface="Gill Sans MT" panose="020B0502020104020203" pitchFamily="34" charset="77"/>
              </a:rPr>
              <a:t>Week 4 – Scripting &amp; floor and lighting plans</a:t>
            </a:r>
          </a:p>
          <a:p>
            <a:pPr marL="0" indent="0">
              <a:buNone/>
            </a:pPr>
            <a:r>
              <a:rPr lang="en-US" sz="2200" dirty="0">
                <a:latin typeface="Gill Sans MT" panose="020B0502020104020203" pitchFamily="34" charset="77"/>
              </a:rPr>
              <a:t>Week 5 – Graphics (making intro &amp; outro)</a:t>
            </a:r>
          </a:p>
          <a:p>
            <a:pPr marL="0" indent="0">
              <a:buNone/>
            </a:pPr>
            <a:r>
              <a:rPr lang="en-US" sz="2200" dirty="0">
                <a:latin typeface="Gill Sans MT" panose="020B0502020104020203" pitchFamily="34" charset="77"/>
              </a:rPr>
              <a:t>Week 6 – Final Preparations &amp; recording day (March 29</a:t>
            </a:r>
            <a:r>
              <a:rPr lang="en-US" sz="2200" baseline="30000" dirty="0">
                <a:latin typeface="Gill Sans MT" panose="020B0502020104020203" pitchFamily="34" charset="77"/>
              </a:rPr>
              <a:t>th</a:t>
            </a:r>
            <a:r>
              <a:rPr lang="en-US" sz="2200" dirty="0">
                <a:latin typeface="Gill Sans MT" panose="020B0502020104020203" pitchFamily="34" charset="77"/>
              </a:rPr>
              <a:t>)</a:t>
            </a:r>
          </a:p>
          <a:p>
            <a:pPr marL="0" indent="0">
              <a:buNone/>
            </a:pPr>
            <a:r>
              <a:rPr lang="en-US" sz="2200" dirty="0">
                <a:latin typeface="Gill Sans MT" panose="020B0502020104020203" pitchFamily="34" charset="77"/>
              </a:rPr>
              <a:t>Half term week 1 – editing </a:t>
            </a:r>
          </a:p>
          <a:p>
            <a:pPr marL="0" indent="0">
              <a:buNone/>
            </a:pPr>
            <a:r>
              <a:rPr lang="en-US" sz="2200" dirty="0">
                <a:latin typeface="Gill Sans MT" panose="020B0502020104020203" pitchFamily="34" charset="77"/>
              </a:rPr>
              <a:t>Half term week 2 – editing &amp; adding graphics</a:t>
            </a:r>
          </a:p>
          <a:p>
            <a:pPr marL="0" indent="0">
              <a:buNone/>
            </a:pPr>
            <a:r>
              <a:rPr lang="en-US" sz="2200" dirty="0">
                <a:latin typeface="Gill Sans MT" panose="020B0502020104020203" pitchFamily="34" charset="77"/>
              </a:rPr>
              <a:t>Week 7 – finish editing and adding graphics</a:t>
            </a:r>
          </a:p>
          <a:p>
            <a:pPr marL="0" indent="0">
              <a:buNone/>
            </a:pPr>
            <a:r>
              <a:rPr lang="en-US" sz="2200" dirty="0">
                <a:latin typeface="Gill Sans MT" panose="020B0502020104020203" pitchFamily="34" charset="77"/>
              </a:rPr>
              <a:t>Week 8 – Upload onto YouTube (public or unlisted)</a:t>
            </a:r>
          </a:p>
          <a:p>
            <a:pPr marL="0" indent="0">
              <a:buNone/>
            </a:pPr>
            <a:r>
              <a:rPr lang="en-US" sz="2200" dirty="0">
                <a:latin typeface="Gill Sans MT" panose="020B0502020104020203" pitchFamily="34" charset="77"/>
              </a:rPr>
              <a:t>Week 9 &amp; 10 – </a:t>
            </a:r>
            <a:r>
              <a:rPr lang="en-US" sz="2200" dirty="0" err="1">
                <a:latin typeface="Gill Sans MT" panose="020B0502020104020203" pitchFamily="34" charset="77"/>
              </a:rPr>
              <a:t>Evalaution</a:t>
            </a:r>
            <a:r>
              <a:rPr lang="en-US" sz="2200" dirty="0">
                <a:latin typeface="Gill Sans MT" panose="020B0502020104020203" pitchFamily="34" charset="77"/>
              </a:rPr>
              <a:t> &amp; Feedback </a:t>
            </a:r>
          </a:p>
        </p:txBody>
      </p:sp>
    </p:spTree>
    <p:extLst>
      <p:ext uri="{BB962C8B-B14F-4D97-AF65-F5344CB8AC3E}">
        <p14:creationId xmlns:p14="http://schemas.microsoft.com/office/powerpoint/2010/main" val="293999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3AC6E-D460-2350-635E-D53DC2BD8DC3}"/>
              </a:ext>
            </a:extLst>
          </p:cNvPr>
          <p:cNvSpPr>
            <a:spLocks noGrp="1"/>
          </p:cNvSpPr>
          <p:nvPr>
            <p:ph type="title"/>
          </p:nvPr>
        </p:nvSpPr>
        <p:spPr/>
        <p:txBody>
          <a:bodyPr/>
          <a:lstStyle/>
          <a:p>
            <a:r>
              <a:rPr lang="en-US" dirty="0">
                <a:latin typeface="Gill Sans MT" panose="020B0502020104020203" pitchFamily="34" charset="77"/>
              </a:rPr>
              <a:t>Recruitment </a:t>
            </a:r>
          </a:p>
        </p:txBody>
      </p:sp>
      <p:sp>
        <p:nvSpPr>
          <p:cNvPr id="3" name="Content Placeholder 2">
            <a:extLst>
              <a:ext uri="{FF2B5EF4-FFF2-40B4-BE49-F238E27FC236}">
                <a16:creationId xmlns:a16="http://schemas.microsoft.com/office/drawing/2014/main" id="{3DB04583-3C08-A8CD-C8EA-484A7A209562}"/>
              </a:ext>
            </a:extLst>
          </p:cNvPr>
          <p:cNvSpPr>
            <a:spLocks noGrp="1"/>
          </p:cNvSpPr>
          <p:nvPr>
            <p:ph idx="1"/>
          </p:nvPr>
        </p:nvSpPr>
        <p:spPr/>
        <p:txBody>
          <a:bodyPr>
            <a:normAutofit fontScale="92500" lnSpcReduction="20000"/>
          </a:bodyPr>
          <a:lstStyle/>
          <a:p>
            <a:pPr marL="0" indent="0">
              <a:buNone/>
            </a:pPr>
            <a:r>
              <a:rPr lang="en-US" dirty="0">
                <a:latin typeface="Gill Sans MT" panose="020B0502020104020203" pitchFamily="34" charset="77"/>
              </a:rPr>
              <a:t>As I will be working on a tv show and I will be needing some assistance on the recording date of March 29</a:t>
            </a:r>
            <a:r>
              <a:rPr lang="en-US" baseline="30000" dirty="0">
                <a:latin typeface="Gill Sans MT" panose="020B0502020104020203" pitchFamily="34" charset="77"/>
              </a:rPr>
              <a:t>th</a:t>
            </a:r>
            <a:r>
              <a:rPr lang="en-US" dirty="0">
                <a:latin typeface="Gill Sans MT" panose="020B0502020104020203" pitchFamily="34" charset="77"/>
              </a:rPr>
              <a:t> I am looking for people to assist me on the day I will be needing.</a:t>
            </a:r>
          </a:p>
          <a:p>
            <a:pPr marL="0" indent="0">
              <a:buNone/>
            </a:pPr>
            <a:r>
              <a:rPr lang="en-US" sz="1800" dirty="0">
                <a:latin typeface="Gill Sans MT" panose="020B0502020104020203" pitchFamily="34" charset="77"/>
              </a:rPr>
              <a:t>2x - camera operators </a:t>
            </a:r>
          </a:p>
          <a:p>
            <a:pPr marL="0" indent="0">
              <a:buNone/>
            </a:pPr>
            <a:r>
              <a:rPr lang="en-US" sz="1800" dirty="0">
                <a:latin typeface="Gill Sans MT" panose="020B0502020104020203" pitchFamily="34" charset="77"/>
              </a:rPr>
              <a:t>1x – Crane Operator</a:t>
            </a:r>
          </a:p>
          <a:p>
            <a:pPr marL="0" indent="0">
              <a:buNone/>
            </a:pPr>
            <a:r>
              <a:rPr lang="en-US" sz="1800" dirty="0">
                <a:latin typeface="Gill Sans MT" panose="020B0502020104020203" pitchFamily="34" charset="77"/>
              </a:rPr>
              <a:t>1x Floor Manager</a:t>
            </a:r>
          </a:p>
          <a:p>
            <a:pPr marL="0" indent="0">
              <a:buNone/>
            </a:pPr>
            <a:r>
              <a:rPr lang="en-US" sz="1800" dirty="0">
                <a:latin typeface="Gill Sans MT" panose="020B0502020104020203" pitchFamily="34" charset="77"/>
              </a:rPr>
              <a:t>1x Graphics Operator</a:t>
            </a:r>
          </a:p>
          <a:p>
            <a:pPr marL="0" indent="0">
              <a:buNone/>
            </a:pPr>
            <a:r>
              <a:rPr lang="en-US" sz="1800" dirty="0">
                <a:latin typeface="Gill Sans MT" panose="020B0502020104020203" pitchFamily="34" charset="77"/>
              </a:rPr>
              <a:t>1x Co-Director</a:t>
            </a:r>
          </a:p>
          <a:p>
            <a:pPr marL="0" indent="0">
              <a:buNone/>
            </a:pPr>
            <a:endParaRPr lang="en-US" sz="1800" dirty="0">
              <a:latin typeface="Gill Sans MT" panose="020B0502020104020203" pitchFamily="34" charset="77"/>
            </a:endParaRPr>
          </a:p>
          <a:p>
            <a:pPr marL="0" indent="0">
              <a:buNone/>
            </a:pPr>
            <a:r>
              <a:rPr lang="en-US" dirty="0">
                <a:latin typeface="Gill Sans MT" panose="020B0502020104020203" pitchFamily="34" charset="77"/>
              </a:rPr>
              <a:t>I will be co-directing on the day however I will need some people to help me to get the show in order on the day so if you are interested in helping me pls email me at </a:t>
            </a:r>
            <a:r>
              <a:rPr lang="en-US" dirty="0">
                <a:latin typeface="Gill Sans MT" panose="020B0502020104020203" pitchFamily="34" charset="77"/>
                <a:hlinkClick r:id="rId2"/>
              </a:rPr>
              <a:t>10619607@bradfordcollege.ac.uk</a:t>
            </a:r>
            <a:r>
              <a:rPr lang="en-US" dirty="0">
                <a:latin typeface="Gill Sans MT" panose="020B0502020104020203" pitchFamily="34" charset="77"/>
              </a:rPr>
              <a:t> or speak to me in person if you wish.</a:t>
            </a:r>
          </a:p>
        </p:txBody>
      </p:sp>
    </p:spTree>
    <p:extLst>
      <p:ext uri="{BB962C8B-B14F-4D97-AF65-F5344CB8AC3E}">
        <p14:creationId xmlns:p14="http://schemas.microsoft.com/office/powerpoint/2010/main" val="1931550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1501</Words>
  <Application>Microsoft Office PowerPoint</Application>
  <PresentationFormat>Widescreen</PresentationFormat>
  <Paragraphs>80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Gill Sans MT</vt:lpstr>
      <vt:lpstr>Office Theme</vt:lpstr>
      <vt:lpstr>My Final Major Project Idea</vt:lpstr>
      <vt:lpstr>What is my idea for my final major project </vt:lpstr>
      <vt:lpstr>Why am I doing a gaming talk show</vt:lpstr>
      <vt:lpstr>Context – how is gaming relevant to the media industry </vt:lpstr>
      <vt:lpstr>   What will I am going to discussing in my Talk Show</vt:lpstr>
      <vt:lpstr>Research &amp; Ideas </vt:lpstr>
      <vt:lpstr>Target Audience </vt:lpstr>
      <vt:lpstr>Timeline</vt:lpstr>
      <vt:lpstr>Recruitment </vt:lpstr>
      <vt:lpstr>That is all for my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Final Major Project Idea</dc:title>
  <dc:creator>Bailey Haggan (Student)</dc:creator>
  <cp:lastModifiedBy>Bailey Haggan (Student)</cp:lastModifiedBy>
  <cp:revision>15</cp:revision>
  <dcterms:created xsi:type="dcterms:W3CDTF">2023-02-23T09:48:42Z</dcterms:created>
  <dcterms:modified xsi:type="dcterms:W3CDTF">2023-03-01T12:58:41Z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563c6a-300f-4098-af31-1ce1e953b556_Enabled">
    <vt:lpwstr>true</vt:lpwstr>
  </property>
  <property fmtid="{D5CDD505-2E9C-101B-9397-08002B2CF9AE}" pid="3" name="MSIP_Label_d8563c6a-300f-4098-af31-1ce1e953b556_SetDate">
    <vt:lpwstr>2023-02-27T10:49:21Z</vt:lpwstr>
  </property>
  <property fmtid="{D5CDD505-2E9C-101B-9397-08002B2CF9AE}" pid="4" name="MSIP_Label_d8563c6a-300f-4098-af31-1ce1e953b556_Method">
    <vt:lpwstr>Standard</vt:lpwstr>
  </property>
  <property fmtid="{D5CDD505-2E9C-101B-9397-08002B2CF9AE}" pid="5" name="MSIP_Label_d8563c6a-300f-4098-af31-1ce1e953b556_Name">
    <vt:lpwstr>d8563c6a-300f-4098-af31-1ce1e953b556</vt:lpwstr>
  </property>
  <property fmtid="{D5CDD505-2E9C-101B-9397-08002B2CF9AE}" pid="6" name="MSIP_Label_d8563c6a-300f-4098-af31-1ce1e953b556_SiteId">
    <vt:lpwstr>7bb100ec-e732-4118-95a0-fc3858eb3a5e</vt:lpwstr>
  </property>
  <property fmtid="{D5CDD505-2E9C-101B-9397-08002B2CF9AE}" pid="7" name="MSIP_Label_d8563c6a-300f-4098-af31-1ce1e953b556_ActionId">
    <vt:lpwstr>980395d0-808a-4819-ad49-25964a83d4a7</vt:lpwstr>
  </property>
  <property fmtid="{D5CDD505-2E9C-101B-9397-08002B2CF9AE}" pid="8" name="MSIP_Label_d8563c6a-300f-4098-af31-1ce1e953b556_ContentBits">
    <vt:lpwstr>0</vt:lpwstr>
  </property>
</Properties>
</file>