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1" r:id="rId1"/>
  </p:sldMasterIdLst>
  <p:sldIdLst>
    <p:sldId id="256" r:id="rId2"/>
    <p:sldId id="257" r:id="rId3"/>
    <p:sldId id="258" r:id="rId4"/>
    <p:sldId id="259" r:id="rId5"/>
    <p:sldId id="260"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06"/>
    <p:restoredTop sz="94740"/>
  </p:normalViewPr>
  <p:slideViewPr>
    <p:cSldViewPr snapToGrid="0" snapToObjects="1">
      <p:cViewPr varScale="1">
        <p:scale>
          <a:sx n="102" d="100"/>
          <a:sy n="102" d="100"/>
        </p:scale>
        <p:origin x="224"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F9364A68-1FA9-174E-B87B-6FDBAFBFEC26}" type="datetimeFigureOut">
              <a:rPr lang="en-US" smtClean="0"/>
              <a:t>5/27/22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337519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9364A68-1FA9-174E-B87B-6FDBAFBFEC26}" type="datetimeFigureOut">
              <a:rPr lang="en-US" smtClean="0"/>
              <a:t>5/27/22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3939275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9364A68-1FA9-174E-B87B-6FDBAFBFEC26}" type="datetimeFigureOut">
              <a:rPr lang="en-US" smtClean="0"/>
              <a:t>5/27/22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148508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9364A68-1FA9-174E-B87B-6FDBAFBFEC26}" type="datetimeFigureOut">
              <a:rPr lang="en-US" smtClean="0"/>
              <a:t>5/27/22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3571487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F9364A68-1FA9-174E-B87B-6FDBAFBFEC26}" type="datetimeFigureOut">
              <a:rPr lang="en-US" smtClean="0"/>
              <a:t>5/27/22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133142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F9364A68-1FA9-174E-B87B-6FDBAFBFEC26}" type="datetimeFigureOut">
              <a:rPr lang="en-US" smtClean="0"/>
              <a:t>5/27/22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157220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F9364A68-1FA9-174E-B87B-6FDBAFBFEC26}" type="datetimeFigureOut">
              <a:rPr lang="en-US" smtClean="0"/>
              <a:t>5/27/22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A1DF0F-927C-A943-8952-B06E87D712E9}" type="slidenum">
              <a:rPr lang="en-US" smtClean="0"/>
              <a:t>‹#›</a:t>
            </a:fld>
            <a:endParaRPr lang="en-US"/>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636671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9364A68-1FA9-174E-B87B-6FDBAFBFEC26}" type="datetimeFigureOut">
              <a:rPr lang="en-US" smtClean="0"/>
              <a:t>5/27/22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356447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64A68-1FA9-174E-B87B-6FDBAFBFEC26}" type="datetimeFigureOut">
              <a:rPr lang="en-US" smtClean="0"/>
              <a:t>5/27/22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2882795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F9364A68-1FA9-174E-B87B-6FDBAFBFEC26}" type="datetimeFigureOut">
              <a:rPr lang="en-US" smtClean="0"/>
              <a:t>5/27/22</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2235259288"/>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9364A68-1FA9-174E-B87B-6FDBAFBFEC26}" type="datetimeFigureOut">
              <a:rPr lang="en-US" smtClean="0"/>
              <a:t>5/27/22</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EAA1DF0F-927C-A943-8952-B06E87D712E9}" type="slidenum">
              <a:rPr lang="en-US" smtClean="0"/>
              <a:t>‹#›</a:t>
            </a:fld>
            <a:endParaRPr lang="en-US"/>
          </a:p>
        </p:txBody>
      </p:sp>
    </p:spTree>
    <p:extLst>
      <p:ext uri="{BB962C8B-B14F-4D97-AF65-F5344CB8AC3E}">
        <p14:creationId xmlns:p14="http://schemas.microsoft.com/office/powerpoint/2010/main" val="156044279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9364A68-1FA9-174E-B87B-6FDBAFBFEC26}" type="datetimeFigureOut">
              <a:rPr lang="en-US" smtClean="0"/>
              <a:t>5/27/22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EAA1DF0F-927C-A943-8952-B06E87D712E9}" type="slidenum">
              <a:rPr lang="en-US" smtClean="0"/>
              <a:t>‹#›</a:t>
            </a:fld>
            <a:endParaRPr lang="en-US"/>
          </a:p>
        </p:txBody>
      </p:sp>
    </p:spTree>
    <p:extLst>
      <p:ext uri="{BB962C8B-B14F-4D97-AF65-F5344CB8AC3E}">
        <p14:creationId xmlns:p14="http://schemas.microsoft.com/office/powerpoint/2010/main" val="1774596046"/>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quora.com/Do-people-still-worship-Odin-If-so-how-and-why" TargetMode="External"/><Relationship Id="rId2" Type="http://schemas.openxmlformats.org/officeDocument/2006/relationships/hyperlink" Target="https://www.quora.com/Do-people-still-worship-the-Greek-gods" TargetMode="External"/><Relationship Id="rId1" Type="http://schemas.openxmlformats.org/officeDocument/2006/relationships/slideLayout" Target="../slideLayouts/slideLayout2.xml"/><Relationship Id="rId6" Type="http://schemas.openxmlformats.org/officeDocument/2006/relationships/hyperlink" Target="https://www.history.com/topics/folklore/history-of-the-werewolf-legend" TargetMode="External"/><Relationship Id="rId5" Type="http://schemas.openxmlformats.org/officeDocument/2006/relationships/hyperlink" Target="https://www.worldhistory.org/Jormungandr/" TargetMode="External"/><Relationship Id="rId4" Type="http://schemas.openxmlformats.org/officeDocument/2006/relationships/hyperlink" Target="https://www.thetravel.com/folk-tales-around-world-locals-believ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B9CA0-8331-6C43-9056-C34F9FED62F0}"/>
              </a:ext>
            </a:extLst>
          </p:cNvPr>
          <p:cNvSpPr>
            <a:spLocks noGrp="1"/>
          </p:cNvSpPr>
          <p:nvPr>
            <p:ph type="ctrTitle"/>
          </p:nvPr>
        </p:nvSpPr>
        <p:spPr/>
        <p:txBody>
          <a:bodyPr/>
          <a:lstStyle/>
          <a:p>
            <a:r>
              <a:rPr lang="en-US" dirty="0"/>
              <a:t>My Pitch and proposal </a:t>
            </a:r>
          </a:p>
        </p:txBody>
      </p:sp>
      <p:sp>
        <p:nvSpPr>
          <p:cNvPr id="3" name="Subtitle 2">
            <a:extLst>
              <a:ext uri="{FF2B5EF4-FFF2-40B4-BE49-F238E27FC236}">
                <a16:creationId xmlns:a16="http://schemas.microsoft.com/office/drawing/2014/main" id="{C5411805-8088-744D-A060-409693310C4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6892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209D3-199D-D446-8F63-4AEA3E05DEAC}"/>
              </a:ext>
            </a:extLst>
          </p:cNvPr>
          <p:cNvSpPr>
            <a:spLocks noGrp="1"/>
          </p:cNvSpPr>
          <p:nvPr>
            <p:ph type="title"/>
          </p:nvPr>
        </p:nvSpPr>
        <p:spPr/>
        <p:txBody>
          <a:bodyPr/>
          <a:lstStyle/>
          <a:p>
            <a:r>
              <a:rPr lang="en-US" dirty="0"/>
              <a:t>The main idea</a:t>
            </a:r>
          </a:p>
        </p:txBody>
      </p:sp>
      <p:sp>
        <p:nvSpPr>
          <p:cNvPr id="3" name="Content Placeholder 2">
            <a:extLst>
              <a:ext uri="{FF2B5EF4-FFF2-40B4-BE49-F238E27FC236}">
                <a16:creationId xmlns:a16="http://schemas.microsoft.com/office/drawing/2014/main" id="{B24AEB96-88CD-E248-BEAD-CE8F427B2527}"/>
              </a:ext>
            </a:extLst>
          </p:cNvPr>
          <p:cNvSpPr>
            <a:spLocks noGrp="1"/>
          </p:cNvSpPr>
          <p:nvPr>
            <p:ph idx="1"/>
          </p:nvPr>
        </p:nvSpPr>
        <p:spPr/>
        <p:txBody>
          <a:bodyPr>
            <a:normAutofit fontScale="62500" lnSpcReduction="20000"/>
          </a:bodyPr>
          <a:lstStyle/>
          <a:p>
            <a:pPr marL="0" indent="0">
              <a:buNone/>
            </a:pPr>
            <a:r>
              <a:rPr lang="en-US" sz="2400" dirty="0">
                <a:latin typeface="Avenir Book" panose="02000503020000020003" pitchFamily="2" charset="0"/>
                <a:cs typeface="Al Bayan Plain" pitchFamily="2" charset="-78"/>
              </a:rPr>
              <a:t>My main idea is to research different mythology and folklore and </a:t>
            </a:r>
            <a:r>
              <a:rPr lang="en-US" sz="2400" dirty="0">
                <a:latin typeface="Avenir Book" panose="02000503020000020003" pitchFamily="2" charset="0"/>
                <a:cs typeface="Al Bayan Plain" pitchFamily="2" charset="-78"/>
              </a:rPr>
              <a:t>combine my own views and style into one or two creatures </a:t>
            </a:r>
            <a:r>
              <a:rPr lang="en-US" sz="2400" dirty="0">
                <a:latin typeface="Avenir Book" panose="02000503020000020003" pitchFamily="2" charset="0"/>
                <a:cs typeface="Al Bayan Plain" pitchFamily="2" charset="-78"/>
              </a:rPr>
              <a:t>For this I will have to have an understanding on the selected gods/myths as</a:t>
            </a:r>
            <a:r>
              <a:rPr lang="en-US" sz="2400" dirty="0">
                <a:latin typeface="Avenir Book" panose="02000503020000020003" pitchFamily="2" charset="0"/>
                <a:cs typeface="Al Bayan Plain" pitchFamily="2" charset="-78"/>
              </a:rPr>
              <a:t> well as understanding dossiers in general to create one for my creature/s.</a:t>
            </a:r>
            <a:endParaRPr lang="en-US" sz="2400" dirty="0">
              <a:latin typeface="Avenir Book" panose="02000503020000020003" pitchFamily="2" charset="0"/>
              <a:cs typeface="Al Bayan Plain" pitchFamily="2" charset="-78"/>
            </a:endParaRPr>
          </a:p>
          <a:p>
            <a:pPr marL="0" indent="0">
              <a:buNone/>
            </a:pPr>
            <a:r>
              <a:rPr lang="en-US" sz="2400" dirty="0">
                <a:latin typeface="Avenir Book" panose="02000503020000020003" pitchFamily="2" charset="0"/>
                <a:cs typeface="Al Bayan Plain" pitchFamily="2" charset="-78"/>
              </a:rPr>
              <a:t>I will create a form of dossier for these creatures I create on photoshop and lightbox. </a:t>
            </a:r>
            <a:r>
              <a:rPr lang="en-US" sz="2400" dirty="0" err="1">
                <a:latin typeface="Avenir Book" panose="02000503020000020003" pitchFamily="2" charset="0"/>
                <a:cs typeface="Al Bayan Plain" pitchFamily="2" charset="-78"/>
              </a:rPr>
              <a:t>i</a:t>
            </a:r>
            <a:r>
              <a:rPr lang="en-US" sz="2400" dirty="0">
                <a:latin typeface="Avenir Book" panose="02000503020000020003" pitchFamily="2" charset="0"/>
                <a:cs typeface="Al Bayan Plain" pitchFamily="2" charset="-78"/>
              </a:rPr>
              <a:t> will find a skeleton image off of the internet print it out then use the light box sketch over it on a new piece of paper while adding things I want to include to the creature. I will then scan the sketch onto photo shop outline it section by section with the draw option. Next I will experiment on each section with different designs and different brushes that I may download to find the best outcome and will use that one on the final design. </a:t>
            </a:r>
          </a:p>
          <a:p>
            <a:pPr marL="0" indent="0">
              <a:buNone/>
            </a:pPr>
            <a:r>
              <a:rPr lang="en-US" sz="2400" dirty="0">
                <a:latin typeface="Avenir Book" panose="02000503020000020003" pitchFamily="2" charset="0"/>
                <a:cs typeface="Al Bayan Plain" pitchFamily="2" charset="-78"/>
              </a:rPr>
              <a:t>When the creature/s is completed I will then work on the background which I am hoping to create a worn out and old looking sketchbook page to give off an authentic look. I will then include some background information/insight to give the viewer a deeper understanding of the piece/s itself.</a:t>
            </a:r>
          </a:p>
          <a:p>
            <a:pPr marL="0" indent="0">
              <a:buNone/>
            </a:pPr>
            <a:endParaRPr lang="en-US" sz="2400" dirty="0">
              <a:latin typeface="Avenir Book" panose="02000503020000020003" pitchFamily="2" charset="0"/>
              <a:cs typeface="Al Bayan Plain" pitchFamily="2" charset="-78"/>
            </a:endParaRPr>
          </a:p>
          <a:p>
            <a:pPr marL="0" indent="0">
              <a:buNone/>
            </a:pPr>
            <a:endParaRPr lang="en-US" sz="2400" dirty="0">
              <a:latin typeface="Avenir Book" panose="02000503020000020003" pitchFamily="2" charset="0"/>
              <a:cs typeface="Al Bayan Plain" pitchFamily="2" charset="-78"/>
            </a:endParaRPr>
          </a:p>
          <a:p>
            <a:pPr marL="0" indent="0">
              <a:buNone/>
            </a:pPr>
            <a:endParaRPr lang="en-US" sz="2400" dirty="0">
              <a:latin typeface="Avenir Book" panose="02000503020000020003" pitchFamily="2" charset="0"/>
              <a:cs typeface="Al Bayan Plain" pitchFamily="2" charset="-78"/>
            </a:endParaRPr>
          </a:p>
        </p:txBody>
      </p:sp>
    </p:spTree>
    <p:extLst>
      <p:ext uri="{BB962C8B-B14F-4D97-AF65-F5344CB8AC3E}">
        <p14:creationId xmlns:p14="http://schemas.microsoft.com/office/powerpoint/2010/main" val="3749248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ADD9C-F77D-F149-8FD2-8DE65694C0B0}"/>
              </a:ext>
            </a:extLst>
          </p:cNvPr>
          <p:cNvSpPr>
            <a:spLocks noGrp="1"/>
          </p:cNvSpPr>
          <p:nvPr>
            <p:ph type="title"/>
          </p:nvPr>
        </p:nvSpPr>
        <p:spPr/>
        <p:txBody>
          <a:bodyPr/>
          <a:lstStyle/>
          <a:p>
            <a:r>
              <a:rPr lang="en-US" dirty="0"/>
              <a:t>inspiration</a:t>
            </a:r>
          </a:p>
        </p:txBody>
      </p:sp>
      <p:sp>
        <p:nvSpPr>
          <p:cNvPr id="3" name="Content Placeholder 2">
            <a:extLst>
              <a:ext uri="{FF2B5EF4-FFF2-40B4-BE49-F238E27FC236}">
                <a16:creationId xmlns:a16="http://schemas.microsoft.com/office/drawing/2014/main" id="{F77E4FC4-C51F-3049-A9CF-82FE9FF4A8D5}"/>
              </a:ext>
            </a:extLst>
          </p:cNvPr>
          <p:cNvSpPr>
            <a:spLocks noGrp="1"/>
          </p:cNvSpPr>
          <p:nvPr>
            <p:ph idx="1"/>
          </p:nvPr>
        </p:nvSpPr>
        <p:spPr/>
        <p:txBody>
          <a:bodyPr>
            <a:normAutofit/>
          </a:bodyPr>
          <a:lstStyle/>
          <a:p>
            <a:pPr marL="0" indent="0">
              <a:buNone/>
            </a:pPr>
            <a:r>
              <a:rPr lang="en-US" sz="1800" dirty="0"/>
              <a:t>I've drawn my inspiration from certain video games like god of war and tomb raider. I've always enjoyed playing these games and enjoyed the theories behind these games.</a:t>
            </a:r>
          </a:p>
        </p:txBody>
      </p:sp>
      <p:pic>
        <p:nvPicPr>
          <p:cNvPr id="4" name="Picture 3">
            <a:extLst>
              <a:ext uri="{FF2B5EF4-FFF2-40B4-BE49-F238E27FC236}">
                <a16:creationId xmlns:a16="http://schemas.microsoft.com/office/drawing/2014/main" id="{B442B015-2B0A-4944-95AD-BB73D5A1D562}"/>
              </a:ext>
            </a:extLst>
          </p:cNvPr>
          <p:cNvPicPr>
            <a:picLocks noChangeAspect="1"/>
          </p:cNvPicPr>
          <p:nvPr/>
        </p:nvPicPr>
        <p:blipFill>
          <a:blip r:embed="rId2"/>
          <a:stretch>
            <a:fillRect/>
          </a:stretch>
        </p:blipFill>
        <p:spPr>
          <a:xfrm>
            <a:off x="7214365" y="3797143"/>
            <a:ext cx="3179666" cy="1780613"/>
          </a:xfrm>
          <a:prstGeom prst="rect">
            <a:avLst/>
          </a:prstGeom>
        </p:spPr>
      </p:pic>
      <p:pic>
        <p:nvPicPr>
          <p:cNvPr id="5" name="Picture 4">
            <a:extLst>
              <a:ext uri="{FF2B5EF4-FFF2-40B4-BE49-F238E27FC236}">
                <a16:creationId xmlns:a16="http://schemas.microsoft.com/office/drawing/2014/main" id="{ED721659-C9FF-584A-96E7-87F595392BCF}"/>
              </a:ext>
            </a:extLst>
          </p:cNvPr>
          <p:cNvPicPr>
            <a:picLocks noChangeAspect="1"/>
          </p:cNvPicPr>
          <p:nvPr/>
        </p:nvPicPr>
        <p:blipFill>
          <a:blip r:embed="rId3"/>
          <a:stretch>
            <a:fillRect/>
          </a:stretch>
        </p:blipFill>
        <p:spPr>
          <a:xfrm>
            <a:off x="485355" y="592997"/>
            <a:ext cx="4267673" cy="2120416"/>
          </a:xfrm>
          <a:prstGeom prst="rect">
            <a:avLst/>
          </a:prstGeom>
        </p:spPr>
      </p:pic>
    </p:spTree>
    <p:extLst>
      <p:ext uri="{BB962C8B-B14F-4D97-AF65-F5344CB8AC3E}">
        <p14:creationId xmlns:p14="http://schemas.microsoft.com/office/powerpoint/2010/main" val="783507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E06A5-9FA1-EE4D-B463-B36C7BF37B3E}"/>
              </a:ext>
            </a:extLst>
          </p:cNvPr>
          <p:cNvSpPr>
            <a:spLocks noGrp="1"/>
          </p:cNvSpPr>
          <p:nvPr>
            <p:ph type="title"/>
          </p:nvPr>
        </p:nvSpPr>
        <p:spPr/>
        <p:txBody>
          <a:bodyPr/>
          <a:lstStyle/>
          <a:p>
            <a:r>
              <a:rPr lang="en-US" dirty="0"/>
              <a:t>research</a:t>
            </a:r>
          </a:p>
        </p:txBody>
      </p:sp>
      <p:sp>
        <p:nvSpPr>
          <p:cNvPr id="3" name="Content Placeholder 2">
            <a:extLst>
              <a:ext uri="{FF2B5EF4-FFF2-40B4-BE49-F238E27FC236}">
                <a16:creationId xmlns:a16="http://schemas.microsoft.com/office/drawing/2014/main" id="{8F4232C9-C5E9-3F4A-899D-56CEF417D2B9}"/>
              </a:ext>
            </a:extLst>
          </p:cNvPr>
          <p:cNvSpPr>
            <a:spLocks noGrp="1"/>
          </p:cNvSpPr>
          <p:nvPr>
            <p:ph idx="1"/>
          </p:nvPr>
        </p:nvSpPr>
        <p:spPr/>
        <p:txBody>
          <a:bodyPr>
            <a:normAutofit fontScale="70000" lnSpcReduction="20000"/>
          </a:bodyPr>
          <a:lstStyle/>
          <a:p>
            <a:pPr marL="0" indent="0">
              <a:buNone/>
            </a:pPr>
            <a:r>
              <a:rPr lang="en-US" sz="1800" dirty="0"/>
              <a:t>How many people still believe in Greek mythology? </a:t>
            </a:r>
            <a:r>
              <a:rPr lang="en-US" sz="1800" dirty="0">
                <a:hlinkClick r:id="rId2"/>
              </a:rPr>
              <a:t>https://www.quora.com/Do-people-still-worship-the-Greek-gods</a:t>
            </a:r>
            <a:r>
              <a:rPr lang="en-US" sz="1800" dirty="0"/>
              <a:t> </a:t>
            </a:r>
          </a:p>
          <a:p>
            <a:pPr marL="0" indent="0">
              <a:buNone/>
            </a:pPr>
            <a:r>
              <a:rPr lang="en-GB" sz="1800" dirty="0"/>
              <a:t>In Greece, around 60.000 to 70.000 still believe in the ancient Greek gods.</a:t>
            </a:r>
          </a:p>
          <a:p>
            <a:pPr marL="0" indent="0">
              <a:buNone/>
            </a:pPr>
            <a:r>
              <a:rPr lang="en-GB" sz="1800" dirty="0"/>
              <a:t>Do people still worship the Norse gods? </a:t>
            </a:r>
            <a:r>
              <a:rPr lang="en-GB" sz="1800" dirty="0">
                <a:hlinkClick r:id="rId3"/>
              </a:rPr>
              <a:t>https://www.quora.com/Do-people-still-worship-Odin-If-so-how-and-why</a:t>
            </a:r>
            <a:r>
              <a:rPr lang="en-GB" sz="1800" dirty="0"/>
              <a:t> </a:t>
            </a:r>
          </a:p>
          <a:p>
            <a:pPr marL="0" indent="0">
              <a:buNone/>
            </a:pPr>
            <a:r>
              <a:rPr lang="en-GB" sz="1800" dirty="0"/>
              <a:t>Yes, Iceland recently declared the worship of the ancient Norse pantheon a religion.</a:t>
            </a:r>
          </a:p>
          <a:p>
            <a:pPr marL="0" indent="0">
              <a:buNone/>
            </a:pPr>
            <a:r>
              <a:rPr lang="en-GB" sz="1800" dirty="0"/>
              <a:t>Do people still believe folklore stories? </a:t>
            </a:r>
            <a:r>
              <a:rPr lang="en-GB" sz="1800" dirty="0">
                <a:hlinkClick r:id="rId4"/>
              </a:rPr>
              <a:t>https://www.thetravel.com/folk-tales-around-world-locals-believe/</a:t>
            </a:r>
            <a:r>
              <a:rPr lang="en-GB" sz="1800" dirty="0"/>
              <a:t> </a:t>
            </a:r>
          </a:p>
          <a:p>
            <a:pPr marL="0" indent="0">
              <a:buNone/>
            </a:pPr>
            <a:r>
              <a:rPr lang="en-GB" sz="1800" dirty="0"/>
              <a:t>Though people are more sceptical than they used to be many still believe in folklore tales.</a:t>
            </a:r>
          </a:p>
          <a:p>
            <a:pPr marL="0" indent="0">
              <a:buNone/>
            </a:pPr>
            <a:endParaRPr lang="en-GB" sz="1800" dirty="0"/>
          </a:p>
          <a:p>
            <a:pPr marL="0" indent="0">
              <a:buNone/>
            </a:pPr>
            <a:r>
              <a:rPr lang="en-GB" sz="1800" dirty="0">
                <a:hlinkClick r:id="rId5"/>
              </a:rPr>
              <a:t>https://www.worldhistory.org/Jormungandr/</a:t>
            </a:r>
            <a:endParaRPr lang="en-GB" sz="1800" dirty="0"/>
          </a:p>
          <a:p>
            <a:pPr marL="0" indent="0">
              <a:buNone/>
            </a:pPr>
            <a:r>
              <a:rPr lang="en-GB" sz="1800" dirty="0">
                <a:hlinkClick r:id="rId6"/>
              </a:rPr>
              <a:t>https://www.history.com/topics/folklore/history-of-the-werewolf-legend</a:t>
            </a:r>
            <a:endParaRPr lang="en-GB" sz="1800" dirty="0"/>
          </a:p>
          <a:p>
            <a:pPr marL="0" indent="0">
              <a:buNone/>
            </a:pPr>
            <a:endParaRPr lang="en-GB" dirty="0"/>
          </a:p>
          <a:p>
            <a:pPr marL="0" indent="0">
              <a:buNone/>
            </a:pPr>
            <a:endParaRPr lang="en-US" dirty="0"/>
          </a:p>
        </p:txBody>
      </p:sp>
    </p:spTree>
    <p:extLst>
      <p:ext uri="{BB962C8B-B14F-4D97-AF65-F5344CB8AC3E}">
        <p14:creationId xmlns:p14="http://schemas.microsoft.com/office/powerpoint/2010/main" val="3301818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AA3D2-6ABB-B14E-A37C-8DB82D66E24A}"/>
              </a:ext>
            </a:extLst>
          </p:cNvPr>
          <p:cNvSpPr>
            <a:spLocks noGrp="1"/>
          </p:cNvSpPr>
          <p:nvPr>
            <p:ph type="title"/>
          </p:nvPr>
        </p:nvSpPr>
        <p:spPr>
          <a:xfrm>
            <a:off x="215165" y="976491"/>
            <a:ext cx="7729728" cy="1188720"/>
          </a:xfrm>
        </p:spPr>
        <p:txBody>
          <a:bodyPr/>
          <a:lstStyle/>
          <a:p>
            <a:r>
              <a:rPr lang="en-US" dirty="0"/>
              <a:t>Target audience</a:t>
            </a:r>
          </a:p>
        </p:txBody>
      </p:sp>
      <p:sp>
        <p:nvSpPr>
          <p:cNvPr id="3" name="Content Placeholder 2">
            <a:extLst>
              <a:ext uri="{FF2B5EF4-FFF2-40B4-BE49-F238E27FC236}">
                <a16:creationId xmlns:a16="http://schemas.microsoft.com/office/drawing/2014/main" id="{61C7CBC6-D3BD-374B-B4B2-CBFA8C8F06FB}"/>
              </a:ext>
            </a:extLst>
          </p:cNvPr>
          <p:cNvSpPr>
            <a:spLocks noGrp="1"/>
          </p:cNvSpPr>
          <p:nvPr>
            <p:ph idx="1"/>
          </p:nvPr>
        </p:nvSpPr>
        <p:spPr>
          <a:xfrm>
            <a:off x="4707471" y="3492876"/>
            <a:ext cx="6809001" cy="3101983"/>
          </a:xfrm>
        </p:spPr>
        <p:txBody>
          <a:bodyPr/>
          <a:lstStyle/>
          <a:p>
            <a:pPr marL="0" indent="0">
              <a:buNone/>
            </a:pPr>
            <a:r>
              <a:rPr lang="en-US" dirty="0"/>
              <a:t>My target audience is 18-24 because I believe this age range would know more about folklore mythology and would be more interested in the subject as well as teenagers, young adults, adults and anyone interested in playing games or archeology which includes a wide variety of the planet.      </a:t>
            </a:r>
          </a:p>
        </p:txBody>
      </p:sp>
      <p:pic>
        <p:nvPicPr>
          <p:cNvPr id="6" name="Picture 5">
            <a:extLst>
              <a:ext uri="{FF2B5EF4-FFF2-40B4-BE49-F238E27FC236}">
                <a16:creationId xmlns:a16="http://schemas.microsoft.com/office/drawing/2014/main" id="{2BA60EC5-1BA1-38AE-6875-0E6E54B00392}"/>
              </a:ext>
            </a:extLst>
          </p:cNvPr>
          <p:cNvPicPr>
            <a:picLocks noChangeAspect="1"/>
          </p:cNvPicPr>
          <p:nvPr/>
        </p:nvPicPr>
        <p:blipFill>
          <a:blip r:embed="rId2"/>
          <a:stretch>
            <a:fillRect/>
          </a:stretch>
        </p:blipFill>
        <p:spPr>
          <a:xfrm>
            <a:off x="8111972" y="364861"/>
            <a:ext cx="3971817" cy="2638810"/>
          </a:xfrm>
          <a:prstGeom prst="rect">
            <a:avLst/>
          </a:prstGeom>
        </p:spPr>
      </p:pic>
      <p:pic>
        <p:nvPicPr>
          <p:cNvPr id="7" name="Picture 6">
            <a:extLst>
              <a:ext uri="{FF2B5EF4-FFF2-40B4-BE49-F238E27FC236}">
                <a16:creationId xmlns:a16="http://schemas.microsoft.com/office/drawing/2014/main" id="{30C0516D-DF8F-D04C-84B3-F13A8BBE792D}"/>
              </a:ext>
            </a:extLst>
          </p:cNvPr>
          <p:cNvPicPr>
            <a:picLocks noChangeAspect="1"/>
          </p:cNvPicPr>
          <p:nvPr/>
        </p:nvPicPr>
        <p:blipFill>
          <a:blip r:embed="rId3"/>
          <a:stretch>
            <a:fillRect/>
          </a:stretch>
        </p:blipFill>
        <p:spPr>
          <a:xfrm>
            <a:off x="147900" y="4015190"/>
            <a:ext cx="3971817" cy="2638810"/>
          </a:xfrm>
          <a:prstGeom prst="rect">
            <a:avLst/>
          </a:prstGeom>
        </p:spPr>
      </p:pic>
    </p:spTree>
    <p:extLst>
      <p:ext uri="{BB962C8B-B14F-4D97-AF65-F5344CB8AC3E}">
        <p14:creationId xmlns:p14="http://schemas.microsoft.com/office/powerpoint/2010/main" val="118984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3B90C-34DF-434E-B4C5-08BE0A944FEC}"/>
              </a:ext>
            </a:extLst>
          </p:cNvPr>
          <p:cNvSpPr>
            <a:spLocks noGrp="1"/>
          </p:cNvSpPr>
          <p:nvPr>
            <p:ph type="title"/>
          </p:nvPr>
        </p:nvSpPr>
        <p:spPr/>
        <p:txBody>
          <a:bodyPr/>
          <a:lstStyle/>
          <a:p>
            <a:r>
              <a:rPr lang="en-US" dirty="0"/>
              <a:t>Side idea</a:t>
            </a:r>
          </a:p>
        </p:txBody>
      </p:sp>
      <p:sp>
        <p:nvSpPr>
          <p:cNvPr id="3" name="Content Placeholder 2">
            <a:extLst>
              <a:ext uri="{FF2B5EF4-FFF2-40B4-BE49-F238E27FC236}">
                <a16:creationId xmlns:a16="http://schemas.microsoft.com/office/drawing/2014/main" id="{D980BC36-341D-BD42-8E3A-5FEFF25308EF}"/>
              </a:ext>
            </a:extLst>
          </p:cNvPr>
          <p:cNvSpPr>
            <a:spLocks noGrp="1"/>
          </p:cNvSpPr>
          <p:nvPr>
            <p:ph idx="1"/>
          </p:nvPr>
        </p:nvSpPr>
        <p:spPr/>
        <p:txBody>
          <a:bodyPr/>
          <a:lstStyle/>
          <a:p>
            <a:pPr marL="0" indent="0">
              <a:buNone/>
            </a:pPr>
            <a:r>
              <a:rPr lang="en-US" dirty="0"/>
              <a:t>If you dislike this idea I can do different MacDonald's menus from around the world.</a:t>
            </a:r>
          </a:p>
        </p:txBody>
      </p:sp>
    </p:spTree>
    <p:extLst>
      <p:ext uri="{BB962C8B-B14F-4D97-AF65-F5344CB8AC3E}">
        <p14:creationId xmlns:p14="http://schemas.microsoft.com/office/powerpoint/2010/main" val="268993349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{E9B999DA-88F2-EA45-AE83-6DCFA6F21EE4}tf10001120</Template>
  <TotalTime>248</TotalTime>
  <Words>449</Words>
  <Application>Microsoft Macintosh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Avenir Book</vt:lpstr>
      <vt:lpstr>Gill Sans MT</vt:lpstr>
      <vt:lpstr>Parcel</vt:lpstr>
      <vt:lpstr>My Pitch and proposal </vt:lpstr>
      <vt:lpstr>The main idea</vt:lpstr>
      <vt:lpstr>inspiration</vt:lpstr>
      <vt:lpstr>research</vt:lpstr>
      <vt:lpstr>Target audience</vt:lpstr>
      <vt:lpstr>Side idea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mythology</dc:title>
  <dc:creator>Microsoft Office User</dc:creator>
  <cp:lastModifiedBy>Microsoft Office User</cp:lastModifiedBy>
  <cp:revision>4</cp:revision>
  <dcterms:created xsi:type="dcterms:W3CDTF">2022-03-16T13:53:53Z</dcterms:created>
  <dcterms:modified xsi:type="dcterms:W3CDTF">2022-05-27T16:01:44Z</dcterms:modified>
</cp:coreProperties>
</file>