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40"/>
  </p:notesMasterIdLst>
  <p:sldIdLst>
    <p:sldId id="256" r:id="rId31"/>
    <p:sldId id="257" r:id="rId32"/>
    <p:sldId id="258" r:id="rId33"/>
    <p:sldId id="259" r:id="rId34"/>
    <p:sldId id="260" r:id="rId35"/>
    <p:sldId id="261" r:id="rId36"/>
    <p:sldId id="262" r:id="rId37"/>
    <p:sldId id="263" r:id="rId38"/>
    <p:sldId id="264" r:id="rId39"/>
  </p:sldIdLst>
  <p:sldSz cx="18288000" cy="10287000"/>
  <p:notesSz cx="6858000" cy="9144000"/>
  <p:embeddedFontLst>
    <p:embeddedFont>
      <p:font typeface="Peace Sans" charset="1" panose="02000505040000020004"/>
      <p:regular r:id="rId6"/>
    </p:embeddedFont>
    <p:embeddedFont>
      <p:font typeface="Arimo" charset="1" panose="020B0604020202020204"/>
      <p:regular r:id="rId7"/>
    </p:embeddedFont>
    <p:embeddedFont>
      <p:font typeface="Arimo Bold" charset="1" panose="020B0704020202020204"/>
      <p:regular r:id="rId8"/>
    </p:embeddedFont>
    <p:embeddedFont>
      <p:font typeface="Arimo Italics" charset="1" panose="020B0604020202090204"/>
      <p:regular r:id="rId9"/>
    </p:embeddedFont>
    <p:embeddedFont>
      <p:font typeface="Arimo Bold Italics" charset="1" panose="020B0704020202090204"/>
      <p:regular r:id="rId10"/>
    </p:embeddedFont>
    <p:embeddedFont>
      <p:font typeface="Aileron" charset="1" panose="00000500000000000000"/>
      <p:regular r:id="rId11"/>
    </p:embeddedFont>
    <p:embeddedFont>
      <p:font typeface="Aileron Bold" charset="1" panose="00000800000000000000"/>
      <p:regular r:id="rId12"/>
    </p:embeddedFont>
    <p:embeddedFont>
      <p:font typeface="Aileron Italics" charset="1" panose="00000500000000000000"/>
      <p:regular r:id="rId13"/>
    </p:embeddedFont>
    <p:embeddedFont>
      <p:font typeface="Aileron Bold Italics" charset="1" panose="00000800000000000000"/>
      <p:regular r:id="rId14"/>
    </p:embeddedFont>
    <p:embeddedFont>
      <p:font typeface="Aileron Thin" charset="1" panose="00000300000000000000"/>
      <p:regular r:id="rId15"/>
    </p:embeddedFont>
    <p:embeddedFont>
      <p:font typeface="Aileron Thin Italics" charset="1" panose="00000300000000000000"/>
      <p:regular r:id="rId16"/>
    </p:embeddedFont>
    <p:embeddedFont>
      <p:font typeface="Aileron Light" charset="1" panose="00000400000000000000"/>
      <p:regular r:id="rId17"/>
    </p:embeddedFont>
    <p:embeddedFont>
      <p:font typeface="Aileron Light Italics" charset="1" panose="00000400000000000000"/>
      <p:regular r:id="rId18"/>
    </p:embeddedFont>
    <p:embeddedFont>
      <p:font typeface="Aileron Ultra-Bold" charset="1" panose="00000A00000000000000"/>
      <p:regular r:id="rId19"/>
    </p:embeddedFont>
    <p:embeddedFont>
      <p:font typeface="Aileron Ultra-Bold Italics" charset="1" panose="00000A00000000000000"/>
      <p:regular r:id="rId20"/>
    </p:embeddedFont>
    <p:embeddedFont>
      <p:font typeface="Aileron Heavy" charset="1" panose="00000A00000000000000"/>
      <p:regular r:id="rId21"/>
    </p:embeddedFont>
    <p:embeddedFont>
      <p:font typeface="Aileron Heavy Italics" charset="1" panose="00000A00000000000000"/>
      <p:regular r:id="rId22"/>
    </p:embeddedFont>
    <p:embeddedFont>
      <p:font typeface="Clear Sans" charset="1" panose="020B0503030202020304"/>
      <p:regular r:id="rId23"/>
    </p:embeddedFont>
    <p:embeddedFont>
      <p:font typeface="Clear Sans Bold" charset="1" panose="020B0803030202020304"/>
      <p:regular r:id="rId24"/>
    </p:embeddedFont>
    <p:embeddedFont>
      <p:font typeface="Clear Sans Italics" charset="1" panose="020B0503030202090304"/>
      <p:regular r:id="rId25"/>
    </p:embeddedFont>
    <p:embeddedFont>
      <p:font typeface="Clear Sans Bold Italics" charset="1" panose="020B0803030202090304"/>
      <p:regular r:id="rId26"/>
    </p:embeddedFont>
    <p:embeddedFont>
      <p:font typeface="Clear Sans Thin" charset="1" panose="020B0203030202020304"/>
      <p:regular r:id="rId27"/>
    </p:embeddedFont>
    <p:embeddedFont>
      <p:font typeface="Clear Sans Light" charset="1" panose="020B0303030202020304"/>
      <p:regular r:id="rId28"/>
    </p:embeddedFont>
    <p:embeddedFont>
      <p:font typeface="Clear Sans Medium" charset="1" panose="020B0603030202020304"/>
      <p:regular r:id="rId29"/>
    </p:embeddedFont>
    <p:embeddedFont>
      <p:font typeface="Clear Sans Medium Italics" charset="1" panose="020B0603030202090304"/>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slides/slide1.xml" Type="http://schemas.openxmlformats.org/officeDocument/2006/relationships/slide"/><Relationship Id="rId32" Target="slides/slide2.xml" Type="http://schemas.openxmlformats.org/officeDocument/2006/relationships/slide"/><Relationship Id="rId33" Target="slides/slide3.xml" Type="http://schemas.openxmlformats.org/officeDocument/2006/relationships/slide"/><Relationship Id="rId34" Target="slides/slide4.xml" Type="http://schemas.openxmlformats.org/officeDocument/2006/relationships/slide"/><Relationship Id="rId35" Target="slides/slide5.xml" Type="http://schemas.openxmlformats.org/officeDocument/2006/relationships/slide"/><Relationship Id="rId36" Target="slides/slide6.xml" Type="http://schemas.openxmlformats.org/officeDocument/2006/relationships/slide"/><Relationship Id="rId37" Target="slides/slide7.xml" Type="http://schemas.openxmlformats.org/officeDocument/2006/relationships/slide"/><Relationship Id="rId38" Target="slides/slide8.xml" Type="http://schemas.openxmlformats.org/officeDocument/2006/relationships/slide"/><Relationship Id="rId39" Target="slides/slide9.xml" Type="http://schemas.openxmlformats.org/officeDocument/2006/relationships/slide"/><Relationship Id="rId4" Target="theme/theme1.xml" Type="http://schemas.openxmlformats.org/officeDocument/2006/relationships/theme"/><Relationship Id="rId40" Target="notesMasters/notesMaster1.xml" Type="http://schemas.openxmlformats.org/officeDocument/2006/relationships/notesMaster"/><Relationship Id="rId41" Target="theme/theme2.xml" Type="http://schemas.openxmlformats.org/officeDocument/2006/relationships/theme"/><Relationship Id="rId42" Target="notesSlides/notesSlide1.xml" Type="http://schemas.openxmlformats.org/officeDocument/2006/relationships/notesSlide"/><Relationship Id="rId43" Target="notesSlides/notesSlide2.xml" Type="http://schemas.openxmlformats.org/officeDocument/2006/relationships/notesSlide"/><Relationship Id="rId44" Target="notesSlides/notesSlide3.xml" Type="http://schemas.openxmlformats.org/officeDocument/2006/relationships/notesSlide"/><Relationship Id="rId45" Target="notesSlides/notesSlide4.xml" Type="http://schemas.openxmlformats.org/officeDocument/2006/relationships/notesSlide"/><Relationship Id="rId46" Target="notesSlides/notesSlide5.xml" Type="http://schemas.openxmlformats.org/officeDocument/2006/relationships/note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why have I chosen to put on a mini music festival as my project? I want to be able to challenge myself to create something on a larger scale than I have in the past, whilst playing to my strengths as an event manager. In doing so, I would love to be able to provide opportunities for many people in my community. This includes both audiences, who may struggle to afford to see live music, and musicians, who may want to play more of their music live. </a:t>
            </a:r>
          </a:p>
          <a:p>
            <a:r>
              <a:rPr lang="en-US"/>
              <a:t>This will then allow me to discover new artists and possibly build up a larger artist portfolio.</a:t>
            </a:r>
          </a:p>
          <a:p>
            <a:r>
              <a:rPr lang="en-US"/>
              <a:t>This project could also lead to many opportunities. For example, I could work with the city of culture team for help with funding or location.</a:t>
            </a:r>
          </a:p>
          <a:p>
            <a:r>
              <a:rPr lang="en-US"/>
              <a:t>I want to make this a hybrid festival with a multitude of genres, from rock to rap, and even include things like poetry and spoken word.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no particular order, here are some of the objectives I will need to accomplish in order to successfull put on a music festival.</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will use a variety of research sources, including books, articles, websites, and documentaries to name a few.</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There are a lot of different issues within the entire music industry that I could cover. However, I would like to focus specifically on live events and really hone in some very specific issues that are important to me. </a:t>
            </a:r>
          </a:p>
          <a:p>
            <a:r>
              <a:rPr lang="en-US"/>
              <a:t/>
            </a:r>
          </a:p>
          <a:p>
            <a:r>
              <a:rPr lang="en-US"/>
              <a:t>These include specifically diversity and how women in music are treated and how we can make the industry a safer place for women who work in it and also who are the audience for it.</a:t>
            </a:r>
          </a:p>
          <a:p>
            <a:r>
              <a:rPr lang="en-US"/>
              <a:t/>
            </a:r>
          </a:p>
          <a:p>
            <a:r>
              <a:rPr lang="en-US"/>
              <a:t>As well as this, the COL crisis is something I want to consider deeply as I want to have an audience of people from all walks of life and socio-economic status.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carrying out such a large project, I may run into a few problems along the way.</a:t>
            </a:r>
          </a:p>
          <a:p>
            <a:r>
              <a:rPr lang="en-US"/>
              <a:t/>
            </a:r>
          </a:p>
          <a:p>
            <a:r>
              <a:rPr lang="en-US"/>
              <a:t>These include being able to afford to put on such an event, hiring venues and artists and then having them pull out or not show up, selling enough tickets to make a profit or at least break even, and even the health and safety issues that I may face. </a:t>
            </a:r>
          </a:p>
          <a:p>
            <a:r>
              <a:rPr lang="en-US"/>
              <a:t/>
            </a:r>
          </a:p>
          <a:p>
            <a:r>
              <a:rPr lang="en-US"/>
              <a:t>I intend to combat these issues by making a plan for each eventuality I might face so that there is a clear solution and researching various case studies to learn what happens in the industry and how these problems are solved. EG Davge Ghrol falling off of the stage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5D0EB"/>
        </a:solidFill>
      </p:bgPr>
    </p:bg>
    <p:spTree>
      <p:nvGrpSpPr>
        <p:cNvPr id="1" name=""/>
        <p:cNvGrpSpPr/>
        <p:nvPr/>
      </p:nvGrpSpPr>
      <p:grpSpPr>
        <a:xfrm>
          <a:off x="0" y="0"/>
          <a:ext cx="0" cy="0"/>
          <a:chOff x="0" y="0"/>
          <a:chExt cx="0" cy="0"/>
        </a:xfrm>
      </p:grpSpPr>
      <p:sp>
        <p:nvSpPr>
          <p:cNvPr name="Freeform 2" id="2"/>
          <p:cNvSpPr/>
          <p:nvPr/>
        </p:nvSpPr>
        <p:spPr>
          <a:xfrm flipH="false" flipV="false" rot="603014">
            <a:off x="-5221175" y="7935382"/>
            <a:ext cx="10442350" cy="8001450"/>
          </a:xfrm>
          <a:custGeom>
            <a:avLst/>
            <a:gdLst/>
            <a:ahLst/>
            <a:cxnLst/>
            <a:rect r="r" b="b" t="t" l="l"/>
            <a:pathLst>
              <a:path h="8001450" w="10442350">
                <a:moveTo>
                  <a:pt x="0" y="0"/>
                </a:moveTo>
                <a:lnTo>
                  <a:pt x="10442350" y="0"/>
                </a:lnTo>
                <a:lnTo>
                  <a:pt x="10442350" y="8001451"/>
                </a:lnTo>
                <a:lnTo>
                  <a:pt x="0" y="80014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831326" y="6667916"/>
            <a:ext cx="12625348" cy="987804"/>
          </a:xfrm>
          <a:prstGeom prst="rect">
            <a:avLst/>
          </a:prstGeom>
        </p:spPr>
        <p:txBody>
          <a:bodyPr anchor="t" rtlCol="false" tIns="0" lIns="0" bIns="0" rIns="0">
            <a:spAutoFit/>
          </a:bodyPr>
          <a:lstStyle/>
          <a:p>
            <a:pPr algn="ctr">
              <a:lnSpc>
                <a:spcPts val="8029"/>
              </a:lnSpc>
            </a:pPr>
            <a:r>
              <a:rPr lang="en-US" sz="5735">
                <a:solidFill>
                  <a:srgbClr val="2A2F4F"/>
                </a:solidFill>
                <a:latin typeface="Clear Sans Bold"/>
              </a:rPr>
              <a:t>Presented By : Carys Marshall</a:t>
            </a:r>
          </a:p>
        </p:txBody>
      </p:sp>
      <p:sp>
        <p:nvSpPr>
          <p:cNvPr name="TextBox 4" id="4"/>
          <p:cNvSpPr txBox="true"/>
          <p:nvPr/>
        </p:nvSpPr>
        <p:spPr>
          <a:xfrm rot="0">
            <a:off x="3722978" y="2308269"/>
            <a:ext cx="10842043" cy="3705270"/>
          </a:xfrm>
          <a:prstGeom prst="rect">
            <a:avLst/>
          </a:prstGeom>
        </p:spPr>
        <p:txBody>
          <a:bodyPr anchor="t" rtlCol="false" tIns="0" lIns="0" bIns="0" rIns="0">
            <a:spAutoFit/>
          </a:bodyPr>
          <a:lstStyle/>
          <a:p>
            <a:pPr algn="ctr">
              <a:lnSpc>
                <a:spcPts val="14511"/>
              </a:lnSpc>
            </a:pPr>
            <a:r>
              <a:rPr lang="en-US" sz="12729">
                <a:solidFill>
                  <a:srgbClr val="2A2F4F"/>
                </a:solidFill>
                <a:latin typeface="Peace Sans"/>
              </a:rPr>
              <a:t>MINI MUSIC FEST</a:t>
            </a:r>
          </a:p>
        </p:txBody>
      </p:sp>
      <p:sp>
        <p:nvSpPr>
          <p:cNvPr name="Freeform 5" id="5"/>
          <p:cNvSpPr/>
          <p:nvPr/>
        </p:nvSpPr>
        <p:spPr>
          <a:xfrm flipH="false" flipV="false" rot="9397213">
            <a:off x="13066825" y="-6056868"/>
            <a:ext cx="10442350" cy="8001450"/>
          </a:xfrm>
          <a:custGeom>
            <a:avLst/>
            <a:gdLst/>
            <a:ahLst/>
            <a:cxnLst/>
            <a:rect r="r" b="b" t="t" l="l"/>
            <a:pathLst>
              <a:path h="8001450" w="10442350">
                <a:moveTo>
                  <a:pt x="0" y="0"/>
                </a:moveTo>
                <a:lnTo>
                  <a:pt x="10442350" y="0"/>
                </a:lnTo>
                <a:lnTo>
                  <a:pt x="10442350" y="8001450"/>
                </a:lnTo>
                <a:lnTo>
                  <a:pt x="0" y="80014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9397213">
            <a:off x="12512016" y="6032571"/>
            <a:ext cx="10442350" cy="8001450"/>
          </a:xfrm>
          <a:custGeom>
            <a:avLst/>
            <a:gdLst/>
            <a:ahLst/>
            <a:cxnLst/>
            <a:rect r="r" b="b" t="t" l="l"/>
            <a:pathLst>
              <a:path h="8001450" w="10442350">
                <a:moveTo>
                  <a:pt x="0" y="0"/>
                </a:moveTo>
                <a:lnTo>
                  <a:pt x="10442350" y="0"/>
                </a:lnTo>
                <a:lnTo>
                  <a:pt x="10442350" y="8001450"/>
                </a:lnTo>
                <a:lnTo>
                  <a:pt x="0" y="80014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9397213">
            <a:off x="-5221175" y="-5043825"/>
            <a:ext cx="10442350" cy="8001450"/>
          </a:xfrm>
          <a:custGeom>
            <a:avLst/>
            <a:gdLst/>
            <a:ahLst/>
            <a:cxnLst/>
            <a:rect r="r" b="b" t="t" l="l"/>
            <a:pathLst>
              <a:path h="8001450" w="10442350">
                <a:moveTo>
                  <a:pt x="0" y="0"/>
                </a:moveTo>
                <a:lnTo>
                  <a:pt x="10442350" y="0"/>
                </a:lnTo>
                <a:lnTo>
                  <a:pt x="10442350" y="8001450"/>
                </a:lnTo>
                <a:lnTo>
                  <a:pt x="0" y="80014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5D0EB"/>
        </a:solidFill>
      </p:bgPr>
    </p:bg>
    <p:spTree>
      <p:nvGrpSpPr>
        <p:cNvPr id="1" name=""/>
        <p:cNvGrpSpPr/>
        <p:nvPr/>
      </p:nvGrpSpPr>
      <p:grpSpPr>
        <a:xfrm>
          <a:off x="0" y="0"/>
          <a:ext cx="0" cy="0"/>
          <a:chOff x="0" y="0"/>
          <a:chExt cx="0" cy="0"/>
        </a:xfrm>
      </p:grpSpPr>
      <p:sp>
        <p:nvSpPr>
          <p:cNvPr name="TextBox 2" id="2"/>
          <p:cNvSpPr txBox="true"/>
          <p:nvPr/>
        </p:nvSpPr>
        <p:spPr>
          <a:xfrm rot="0">
            <a:off x="1791340" y="3263016"/>
            <a:ext cx="14705320" cy="3684768"/>
          </a:xfrm>
          <a:prstGeom prst="rect">
            <a:avLst/>
          </a:prstGeom>
        </p:spPr>
        <p:txBody>
          <a:bodyPr anchor="t" rtlCol="false" tIns="0" lIns="0" bIns="0" rIns="0">
            <a:spAutoFit/>
          </a:bodyPr>
          <a:lstStyle/>
          <a:p>
            <a:pPr marL="902546" indent="-451273" lvl="1">
              <a:lnSpc>
                <a:spcPts val="5852"/>
              </a:lnSpc>
              <a:buFont typeface="Arial"/>
              <a:buChar char="•"/>
            </a:pPr>
            <a:r>
              <a:rPr lang="en-US" sz="4180">
                <a:solidFill>
                  <a:srgbClr val="2A2F4F"/>
                </a:solidFill>
                <a:latin typeface="Clear Sans Bold"/>
              </a:rPr>
              <a:t>Challenge Myself</a:t>
            </a:r>
          </a:p>
          <a:p>
            <a:pPr marL="902546" indent="-451273" lvl="1">
              <a:lnSpc>
                <a:spcPts val="5852"/>
              </a:lnSpc>
              <a:buFont typeface="Arial"/>
              <a:buChar char="•"/>
            </a:pPr>
            <a:r>
              <a:rPr lang="en-US" sz="4180">
                <a:solidFill>
                  <a:srgbClr val="2A2F4F"/>
                </a:solidFill>
                <a:latin typeface="Clear Sans Bold"/>
              </a:rPr>
              <a:t>Give Opportunities</a:t>
            </a:r>
          </a:p>
          <a:p>
            <a:pPr marL="902546" indent="-451273" lvl="1">
              <a:lnSpc>
                <a:spcPts val="5852"/>
              </a:lnSpc>
              <a:buFont typeface="Arial"/>
              <a:buChar char="•"/>
            </a:pPr>
            <a:r>
              <a:rPr lang="en-US" sz="4180">
                <a:solidFill>
                  <a:srgbClr val="2A2F4F"/>
                </a:solidFill>
                <a:latin typeface="Clear Sans Bold"/>
              </a:rPr>
              <a:t>Discover New Music</a:t>
            </a:r>
          </a:p>
          <a:p>
            <a:pPr marL="902546" indent="-451273" lvl="1">
              <a:lnSpc>
                <a:spcPts val="5852"/>
              </a:lnSpc>
              <a:buFont typeface="Arial"/>
              <a:buChar char="•"/>
            </a:pPr>
            <a:r>
              <a:rPr lang="en-US" sz="4180">
                <a:solidFill>
                  <a:srgbClr val="2A2F4F"/>
                </a:solidFill>
                <a:latin typeface="Clear Sans Bold"/>
              </a:rPr>
              <a:t>Get Involved With BD25</a:t>
            </a:r>
          </a:p>
          <a:p>
            <a:pPr marL="902546" indent="-451273" lvl="1">
              <a:lnSpc>
                <a:spcPts val="5852"/>
              </a:lnSpc>
              <a:buFont typeface="Arial"/>
              <a:buChar char="•"/>
            </a:pPr>
            <a:r>
              <a:rPr lang="en-US" sz="4180">
                <a:solidFill>
                  <a:srgbClr val="2A2F4F"/>
                </a:solidFill>
                <a:latin typeface="Clear Sans Bold"/>
              </a:rPr>
              <a:t>Create Something for Everyone</a:t>
            </a:r>
          </a:p>
        </p:txBody>
      </p:sp>
      <p:grpSp>
        <p:nvGrpSpPr>
          <p:cNvPr name="Group 3" id="3"/>
          <p:cNvGrpSpPr/>
          <p:nvPr/>
        </p:nvGrpSpPr>
        <p:grpSpPr>
          <a:xfrm rot="0">
            <a:off x="-414018" y="8661807"/>
            <a:ext cx="18702018" cy="867399"/>
            <a:chOff x="0" y="0"/>
            <a:chExt cx="4925634" cy="228451"/>
          </a:xfrm>
        </p:grpSpPr>
        <p:sp>
          <p:nvSpPr>
            <p:cNvPr name="Freeform 4" id="4"/>
            <p:cNvSpPr/>
            <p:nvPr/>
          </p:nvSpPr>
          <p:spPr>
            <a:xfrm flipH="false" flipV="false" rot="0">
              <a:off x="0" y="0"/>
              <a:ext cx="4925635" cy="228451"/>
            </a:xfrm>
            <a:custGeom>
              <a:avLst/>
              <a:gdLst/>
              <a:ahLst/>
              <a:cxnLst/>
              <a:rect r="r" b="b" t="t" l="l"/>
              <a:pathLst>
                <a:path h="228451" w="4925635">
                  <a:moveTo>
                    <a:pt x="0" y="0"/>
                  </a:moveTo>
                  <a:lnTo>
                    <a:pt x="4925635" y="0"/>
                  </a:lnTo>
                  <a:lnTo>
                    <a:pt x="4925635" y="228451"/>
                  </a:lnTo>
                  <a:lnTo>
                    <a:pt x="0" y="228451"/>
                  </a:lnTo>
                  <a:close/>
                </a:path>
              </a:pathLst>
            </a:custGeom>
            <a:solidFill>
              <a:srgbClr val="917FB2"/>
            </a:solidFill>
          </p:spPr>
        </p:sp>
        <p:sp>
          <p:nvSpPr>
            <p:cNvPr name="TextBox 5" id="5"/>
            <p:cNvSpPr txBox="true"/>
            <p:nvPr/>
          </p:nvSpPr>
          <p:spPr>
            <a:xfrm>
              <a:off x="0" y="-28575"/>
              <a:ext cx="4925634" cy="257026"/>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2553980" y="866775"/>
            <a:ext cx="13180039" cy="1450976"/>
          </a:xfrm>
          <a:prstGeom prst="rect">
            <a:avLst/>
          </a:prstGeom>
        </p:spPr>
        <p:txBody>
          <a:bodyPr anchor="t" rtlCol="false" tIns="0" lIns="0" bIns="0" rIns="0">
            <a:spAutoFit/>
          </a:bodyPr>
          <a:lstStyle/>
          <a:p>
            <a:pPr algn="ctr">
              <a:lnSpc>
                <a:spcPts val="11899"/>
              </a:lnSpc>
            </a:pPr>
            <a:r>
              <a:rPr lang="en-US" sz="8499">
                <a:solidFill>
                  <a:srgbClr val="2A2F4F"/>
                </a:solidFill>
                <a:latin typeface="Peace Sans Bold"/>
              </a:rPr>
              <a:t>RATIONALE</a:t>
            </a:r>
          </a:p>
        </p:txBody>
      </p:sp>
      <p:sp>
        <p:nvSpPr>
          <p:cNvPr name="Freeform 7" id="7"/>
          <p:cNvSpPr/>
          <p:nvPr/>
        </p:nvSpPr>
        <p:spPr>
          <a:xfrm flipH="false" flipV="false" rot="9397213">
            <a:off x="13819429" y="-2941358"/>
            <a:ext cx="6879742" cy="5271602"/>
          </a:xfrm>
          <a:custGeom>
            <a:avLst/>
            <a:gdLst/>
            <a:ahLst/>
            <a:cxnLst/>
            <a:rect r="r" b="b" t="t" l="l"/>
            <a:pathLst>
              <a:path h="5271602" w="6879742">
                <a:moveTo>
                  <a:pt x="0" y="0"/>
                </a:moveTo>
                <a:lnTo>
                  <a:pt x="6879742" y="0"/>
                </a:lnTo>
                <a:lnTo>
                  <a:pt x="6879742" y="5271602"/>
                </a:lnTo>
                <a:lnTo>
                  <a:pt x="0" y="52716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9397213">
            <a:off x="-4369504" y="-1607101"/>
            <a:ext cx="6879742" cy="5271602"/>
          </a:xfrm>
          <a:custGeom>
            <a:avLst/>
            <a:gdLst/>
            <a:ahLst/>
            <a:cxnLst/>
            <a:rect r="r" b="b" t="t" l="l"/>
            <a:pathLst>
              <a:path h="5271602" w="6879742">
                <a:moveTo>
                  <a:pt x="0" y="0"/>
                </a:moveTo>
                <a:lnTo>
                  <a:pt x="6879741" y="0"/>
                </a:lnTo>
                <a:lnTo>
                  <a:pt x="6879741" y="5271602"/>
                </a:lnTo>
                <a:lnTo>
                  <a:pt x="0" y="52716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5D0EB"/>
        </a:solidFill>
      </p:bgPr>
    </p:bg>
    <p:spTree>
      <p:nvGrpSpPr>
        <p:cNvPr id="1" name=""/>
        <p:cNvGrpSpPr/>
        <p:nvPr/>
      </p:nvGrpSpPr>
      <p:grpSpPr>
        <a:xfrm>
          <a:off x="0" y="0"/>
          <a:ext cx="0" cy="0"/>
          <a:chOff x="0" y="0"/>
          <a:chExt cx="0" cy="0"/>
        </a:xfrm>
      </p:grpSpPr>
      <p:sp>
        <p:nvSpPr>
          <p:cNvPr name="TextBox 2" id="2"/>
          <p:cNvSpPr txBox="true"/>
          <p:nvPr/>
        </p:nvSpPr>
        <p:spPr>
          <a:xfrm rot="0">
            <a:off x="2553980" y="866775"/>
            <a:ext cx="13180039" cy="1450976"/>
          </a:xfrm>
          <a:prstGeom prst="rect">
            <a:avLst/>
          </a:prstGeom>
        </p:spPr>
        <p:txBody>
          <a:bodyPr anchor="t" rtlCol="false" tIns="0" lIns="0" bIns="0" rIns="0">
            <a:spAutoFit/>
          </a:bodyPr>
          <a:lstStyle/>
          <a:p>
            <a:pPr algn="ctr">
              <a:lnSpc>
                <a:spcPts val="11899"/>
              </a:lnSpc>
            </a:pPr>
            <a:r>
              <a:rPr lang="en-US" sz="8499">
                <a:solidFill>
                  <a:srgbClr val="2A2F4F"/>
                </a:solidFill>
                <a:latin typeface="Peace Sans Bold"/>
              </a:rPr>
              <a:t>OBJECTIVES</a:t>
            </a:r>
          </a:p>
        </p:txBody>
      </p:sp>
      <p:grpSp>
        <p:nvGrpSpPr>
          <p:cNvPr name="Group 3" id="3"/>
          <p:cNvGrpSpPr/>
          <p:nvPr/>
        </p:nvGrpSpPr>
        <p:grpSpPr>
          <a:xfrm rot="0">
            <a:off x="-414018" y="8661807"/>
            <a:ext cx="18702018" cy="867399"/>
            <a:chOff x="0" y="0"/>
            <a:chExt cx="4925634" cy="228451"/>
          </a:xfrm>
        </p:grpSpPr>
        <p:sp>
          <p:nvSpPr>
            <p:cNvPr name="Freeform 4" id="4"/>
            <p:cNvSpPr/>
            <p:nvPr/>
          </p:nvSpPr>
          <p:spPr>
            <a:xfrm flipH="false" flipV="false" rot="0">
              <a:off x="0" y="0"/>
              <a:ext cx="4925635" cy="228451"/>
            </a:xfrm>
            <a:custGeom>
              <a:avLst/>
              <a:gdLst/>
              <a:ahLst/>
              <a:cxnLst/>
              <a:rect r="r" b="b" t="t" l="l"/>
              <a:pathLst>
                <a:path h="228451" w="4925635">
                  <a:moveTo>
                    <a:pt x="0" y="0"/>
                  </a:moveTo>
                  <a:lnTo>
                    <a:pt x="4925635" y="0"/>
                  </a:lnTo>
                  <a:lnTo>
                    <a:pt x="4925635" y="228451"/>
                  </a:lnTo>
                  <a:lnTo>
                    <a:pt x="0" y="228451"/>
                  </a:lnTo>
                  <a:close/>
                </a:path>
              </a:pathLst>
            </a:custGeom>
            <a:solidFill>
              <a:srgbClr val="917FB2"/>
            </a:solidFill>
          </p:spPr>
        </p:sp>
        <p:sp>
          <p:nvSpPr>
            <p:cNvPr name="TextBox 5" id="5"/>
            <p:cNvSpPr txBox="true"/>
            <p:nvPr/>
          </p:nvSpPr>
          <p:spPr>
            <a:xfrm>
              <a:off x="0" y="-28575"/>
              <a:ext cx="4925634" cy="257026"/>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221986" y="3305470"/>
            <a:ext cx="5222404" cy="629920"/>
          </a:xfrm>
          <a:prstGeom prst="rect">
            <a:avLst/>
          </a:prstGeom>
        </p:spPr>
        <p:txBody>
          <a:bodyPr anchor="t" rtlCol="false" tIns="0" lIns="0" bIns="0" rIns="0">
            <a:spAutoFit/>
          </a:bodyPr>
          <a:lstStyle/>
          <a:p>
            <a:pPr marL="798829" indent="-399415" lvl="1">
              <a:lnSpc>
                <a:spcPts val="5179"/>
              </a:lnSpc>
              <a:buFont typeface="Arial"/>
              <a:buChar char="•"/>
            </a:pPr>
            <a:r>
              <a:rPr lang="en-US" sz="3699">
                <a:solidFill>
                  <a:srgbClr val="2A2F4F"/>
                </a:solidFill>
                <a:latin typeface="Clear Sans Bold"/>
              </a:rPr>
              <a:t>Name the Festival</a:t>
            </a:r>
          </a:p>
        </p:txBody>
      </p:sp>
      <p:sp>
        <p:nvSpPr>
          <p:cNvPr name="TextBox 7" id="7"/>
          <p:cNvSpPr txBox="true"/>
          <p:nvPr/>
        </p:nvSpPr>
        <p:spPr>
          <a:xfrm rot="0">
            <a:off x="1221986" y="4408805"/>
            <a:ext cx="4480960" cy="629920"/>
          </a:xfrm>
          <a:prstGeom prst="rect">
            <a:avLst/>
          </a:prstGeom>
        </p:spPr>
        <p:txBody>
          <a:bodyPr anchor="t" rtlCol="false" tIns="0" lIns="0" bIns="0" rIns="0">
            <a:spAutoFit/>
          </a:bodyPr>
          <a:lstStyle/>
          <a:p>
            <a:pPr marL="798829" indent="-399415" lvl="1">
              <a:lnSpc>
                <a:spcPts val="5179"/>
              </a:lnSpc>
              <a:buFont typeface="Arial"/>
              <a:buChar char="•"/>
            </a:pPr>
            <a:r>
              <a:rPr lang="en-US" sz="3699">
                <a:solidFill>
                  <a:srgbClr val="2A2F4F"/>
                </a:solidFill>
                <a:latin typeface="Clear Sans Bold"/>
              </a:rPr>
              <a:t>Find Performers</a:t>
            </a:r>
          </a:p>
        </p:txBody>
      </p:sp>
      <p:sp>
        <p:nvSpPr>
          <p:cNvPr name="TextBox 8" id="8"/>
          <p:cNvSpPr txBox="true"/>
          <p:nvPr/>
        </p:nvSpPr>
        <p:spPr>
          <a:xfrm rot="0">
            <a:off x="1221986" y="5512140"/>
            <a:ext cx="5241454" cy="629920"/>
          </a:xfrm>
          <a:prstGeom prst="rect">
            <a:avLst/>
          </a:prstGeom>
        </p:spPr>
        <p:txBody>
          <a:bodyPr anchor="t" rtlCol="false" tIns="0" lIns="0" bIns="0" rIns="0">
            <a:spAutoFit/>
          </a:bodyPr>
          <a:lstStyle/>
          <a:p>
            <a:pPr marL="798829" indent="-399415" lvl="1">
              <a:lnSpc>
                <a:spcPts val="5179"/>
              </a:lnSpc>
              <a:buFont typeface="Arial"/>
              <a:buChar char="•"/>
            </a:pPr>
            <a:r>
              <a:rPr lang="en-US" sz="3699">
                <a:solidFill>
                  <a:srgbClr val="2A2F4F"/>
                </a:solidFill>
                <a:latin typeface="Clear Sans Bold"/>
              </a:rPr>
              <a:t>Hire a Venue</a:t>
            </a:r>
          </a:p>
        </p:txBody>
      </p:sp>
      <p:sp>
        <p:nvSpPr>
          <p:cNvPr name="TextBox 9" id="9"/>
          <p:cNvSpPr txBox="true"/>
          <p:nvPr/>
        </p:nvSpPr>
        <p:spPr>
          <a:xfrm rot="0">
            <a:off x="1221986" y="6618310"/>
            <a:ext cx="4480960" cy="629920"/>
          </a:xfrm>
          <a:prstGeom prst="rect">
            <a:avLst/>
          </a:prstGeom>
        </p:spPr>
        <p:txBody>
          <a:bodyPr anchor="t" rtlCol="false" tIns="0" lIns="0" bIns="0" rIns="0">
            <a:spAutoFit/>
          </a:bodyPr>
          <a:lstStyle/>
          <a:p>
            <a:pPr marL="798829" indent="-399415" lvl="1">
              <a:lnSpc>
                <a:spcPts val="5179"/>
              </a:lnSpc>
              <a:buFont typeface="Arial"/>
              <a:buChar char="•"/>
            </a:pPr>
            <a:r>
              <a:rPr lang="en-US" sz="3699">
                <a:solidFill>
                  <a:srgbClr val="2A2F4F"/>
                </a:solidFill>
                <a:latin typeface="Clear Sans Bold"/>
              </a:rPr>
              <a:t>Aquire Funding</a:t>
            </a:r>
          </a:p>
        </p:txBody>
      </p:sp>
      <p:sp>
        <p:nvSpPr>
          <p:cNvPr name="TextBox 10" id="10"/>
          <p:cNvSpPr txBox="true"/>
          <p:nvPr/>
        </p:nvSpPr>
        <p:spPr>
          <a:xfrm rot="0">
            <a:off x="6830153" y="3305470"/>
            <a:ext cx="5777230" cy="1287145"/>
          </a:xfrm>
          <a:prstGeom prst="rect">
            <a:avLst/>
          </a:prstGeom>
        </p:spPr>
        <p:txBody>
          <a:bodyPr anchor="t" rtlCol="false" tIns="0" lIns="0" bIns="0" rIns="0">
            <a:spAutoFit/>
          </a:bodyPr>
          <a:lstStyle/>
          <a:p>
            <a:pPr marL="798829" indent="-399415" lvl="1">
              <a:lnSpc>
                <a:spcPts val="5179"/>
              </a:lnSpc>
              <a:buFont typeface="Arial"/>
              <a:buChar char="•"/>
            </a:pPr>
            <a:r>
              <a:rPr lang="en-US" sz="3699">
                <a:solidFill>
                  <a:srgbClr val="2A2F4F"/>
                </a:solidFill>
                <a:latin typeface="Clear Sans Bold"/>
              </a:rPr>
              <a:t>Design and Distribute a Marketing Campaign</a:t>
            </a:r>
          </a:p>
        </p:txBody>
      </p:sp>
      <p:sp>
        <p:nvSpPr>
          <p:cNvPr name="TextBox 11" id="11"/>
          <p:cNvSpPr txBox="true"/>
          <p:nvPr/>
        </p:nvSpPr>
        <p:spPr>
          <a:xfrm rot="0">
            <a:off x="6830153" y="5512140"/>
            <a:ext cx="4480960" cy="629920"/>
          </a:xfrm>
          <a:prstGeom prst="rect">
            <a:avLst/>
          </a:prstGeom>
        </p:spPr>
        <p:txBody>
          <a:bodyPr anchor="t" rtlCol="false" tIns="0" lIns="0" bIns="0" rIns="0">
            <a:spAutoFit/>
          </a:bodyPr>
          <a:lstStyle/>
          <a:p>
            <a:pPr marL="798829" indent="-399415" lvl="1">
              <a:lnSpc>
                <a:spcPts val="5179"/>
              </a:lnSpc>
              <a:buFont typeface="Arial"/>
              <a:buChar char="•"/>
            </a:pPr>
            <a:r>
              <a:rPr lang="en-US" sz="3699">
                <a:solidFill>
                  <a:srgbClr val="2A2F4F"/>
                </a:solidFill>
                <a:latin typeface="Clear Sans Bold"/>
              </a:rPr>
              <a:t>Sell Tickets</a:t>
            </a:r>
          </a:p>
        </p:txBody>
      </p:sp>
      <p:sp>
        <p:nvSpPr>
          <p:cNvPr name="TextBox 12" id="12"/>
          <p:cNvSpPr txBox="true"/>
          <p:nvPr/>
        </p:nvSpPr>
        <p:spPr>
          <a:xfrm rot="0">
            <a:off x="6820628" y="6615475"/>
            <a:ext cx="5055568" cy="629920"/>
          </a:xfrm>
          <a:prstGeom prst="rect">
            <a:avLst/>
          </a:prstGeom>
        </p:spPr>
        <p:txBody>
          <a:bodyPr anchor="t" rtlCol="false" tIns="0" lIns="0" bIns="0" rIns="0">
            <a:spAutoFit/>
          </a:bodyPr>
          <a:lstStyle/>
          <a:p>
            <a:pPr marL="798829" indent="-399415" lvl="1">
              <a:lnSpc>
                <a:spcPts val="5179"/>
              </a:lnSpc>
              <a:buFont typeface="Arial"/>
              <a:buChar char="•"/>
            </a:pPr>
            <a:r>
              <a:rPr lang="en-US" sz="3699">
                <a:solidFill>
                  <a:srgbClr val="2A2F4F"/>
                </a:solidFill>
                <a:latin typeface="Clear Sans Bold"/>
              </a:rPr>
              <a:t>Recruit Volunteers</a:t>
            </a:r>
          </a:p>
        </p:txBody>
      </p:sp>
      <p:sp>
        <p:nvSpPr>
          <p:cNvPr name="TextBox 13" id="13"/>
          <p:cNvSpPr txBox="true"/>
          <p:nvPr/>
        </p:nvSpPr>
        <p:spPr>
          <a:xfrm rot="0">
            <a:off x="12964570" y="6513535"/>
            <a:ext cx="4480960" cy="629920"/>
          </a:xfrm>
          <a:prstGeom prst="rect">
            <a:avLst/>
          </a:prstGeom>
        </p:spPr>
        <p:txBody>
          <a:bodyPr anchor="t" rtlCol="false" tIns="0" lIns="0" bIns="0" rIns="0">
            <a:spAutoFit/>
          </a:bodyPr>
          <a:lstStyle/>
          <a:p>
            <a:pPr marL="798829" indent="-399415" lvl="1">
              <a:lnSpc>
                <a:spcPts val="5179"/>
              </a:lnSpc>
              <a:buFont typeface="Arial"/>
              <a:buChar char="•"/>
            </a:pPr>
            <a:r>
              <a:rPr lang="en-US" sz="3699">
                <a:solidFill>
                  <a:srgbClr val="2A2F4F"/>
                </a:solidFill>
                <a:latin typeface="Clear Sans Bold"/>
              </a:rPr>
              <a:t>Have Fun!</a:t>
            </a:r>
          </a:p>
        </p:txBody>
      </p:sp>
      <p:sp>
        <p:nvSpPr>
          <p:cNvPr name="Freeform 14" id="14"/>
          <p:cNvSpPr/>
          <p:nvPr/>
        </p:nvSpPr>
        <p:spPr>
          <a:xfrm flipH="false" flipV="false" rot="9397213">
            <a:off x="15338280" y="-1276712"/>
            <a:ext cx="6879742" cy="5271602"/>
          </a:xfrm>
          <a:custGeom>
            <a:avLst/>
            <a:gdLst/>
            <a:ahLst/>
            <a:cxnLst/>
            <a:rect r="r" b="b" t="t" l="l"/>
            <a:pathLst>
              <a:path h="5271602" w="6879742">
                <a:moveTo>
                  <a:pt x="0" y="0"/>
                </a:moveTo>
                <a:lnTo>
                  <a:pt x="6879741" y="0"/>
                </a:lnTo>
                <a:lnTo>
                  <a:pt x="6879741" y="5271602"/>
                </a:lnTo>
                <a:lnTo>
                  <a:pt x="0" y="52716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5" id="15"/>
          <p:cNvSpPr/>
          <p:nvPr/>
        </p:nvSpPr>
        <p:spPr>
          <a:xfrm flipH="false" flipV="false" rot="9397213">
            <a:off x="22595" y="-4102461"/>
            <a:ext cx="6879742" cy="5271602"/>
          </a:xfrm>
          <a:custGeom>
            <a:avLst/>
            <a:gdLst/>
            <a:ahLst/>
            <a:cxnLst/>
            <a:rect r="r" b="b" t="t" l="l"/>
            <a:pathLst>
              <a:path h="5271602" w="6879742">
                <a:moveTo>
                  <a:pt x="0" y="0"/>
                </a:moveTo>
                <a:lnTo>
                  <a:pt x="6879742" y="0"/>
                </a:lnTo>
                <a:lnTo>
                  <a:pt x="6879742" y="5271602"/>
                </a:lnTo>
                <a:lnTo>
                  <a:pt x="0" y="52716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6" id="16"/>
          <p:cNvSpPr txBox="true"/>
          <p:nvPr/>
        </p:nvSpPr>
        <p:spPr>
          <a:xfrm rot="0">
            <a:off x="12964570" y="5512140"/>
            <a:ext cx="4480960" cy="629920"/>
          </a:xfrm>
          <a:prstGeom prst="rect">
            <a:avLst/>
          </a:prstGeom>
        </p:spPr>
        <p:txBody>
          <a:bodyPr anchor="t" rtlCol="false" tIns="0" lIns="0" bIns="0" rIns="0">
            <a:spAutoFit/>
          </a:bodyPr>
          <a:lstStyle/>
          <a:p>
            <a:pPr marL="798829" indent="-399415" lvl="1">
              <a:lnSpc>
                <a:spcPts val="5179"/>
              </a:lnSpc>
              <a:buFont typeface="Arial"/>
              <a:buChar char="•"/>
            </a:pPr>
            <a:r>
              <a:rPr lang="en-US" sz="3699">
                <a:solidFill>
                  <a:srgbClr val="2A2F4F"/>
                </a:solidFill>
                <a:latin typeface="Clear Sans Bold"/>
              </a:rPr>
              <a:t>Sell Tickets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5D0EB"/>
        </a:solidFill>
      </p:bgPr>
    </p:bg>
    <p:spTree>
      <p:nvGrpSpPr>
        <p:cNvPr id="1" name=""/>
        <p:cNvGrpSpPr/>
        <p:nvPr/>
      </p:nvGrpSpPr>
      <p:grpSpPr>
        <a:xfrm>
          <a:off x="0" y="0"/>
          <a:ext cx="0" cy="0"/>
          <a:chOff x="0" y="0"/>
          <a:chExt cx="0" cy="0"/>
        </a:xfrm>
      </p:grpSpPr>
      <p:sp>
        <p:nvSpPr>
          <p:cNvPr name="TextBox 2" id="2"/>
          <p:cNvSpPr txBox="true"/>
          <p:nvPr/>
        </p:nvSpPr>
        <p:spPr>
          <a:xfrm rot="0">
            <a:off x="2553980" y="866775"/>
            <a:ext cx="13180039" cy="1450976"/>
          </a:xfrm>
          <a:prstGeom prst="rect">
            <a:avLst/>
          </a:prstGeom>
        </p:spPr>
        <p:txBody>
          <a:bodyPr anchor="t" rtlCol="false" tIns="0" lIns="0" bIns="0" rIns="0">
            <a:spAutoFit/>
          </a:bodyPr>
          <a:lstStyle/>
          <a:p>
            <a:pPr algn="ctr">
              <a:lnSpc>
                <a:spcPts val="11899"/>
              </a:lnSpc>
            </a:pPr>
            <a:r>
              <a:rPr lang="en-US" sz="8499">
                <a:solidFill>
                  <a:srgbClr val="2A2F4F"/>
                </a:solidFill>
                <a:latin typeface="Peace Sans Bold"/>
              </a:rPr>
              <a:t>RESEARCH</a:t>
            </a:r>
          </a:p>
        </p:txBody>
      </p:sp>
      <p:sp>
        <p:nvSpPr>
          <p:cNvPr name="TextBox 3" id="3"/>
          <p:cNvSpPr txBox="true"/>
          <p:nvPr/>
        </p:nvSpPr>
        <p:spPr>
          <a:xfrm rot="0">
            <a:off x="969886" y="2518834"/>
            <a:ext cx="8174114" cy="5876381"/>
          </a:xfrm>
          <a:prstGeom prst="rect">
            <a:avLst/>
          </a:prstGeom>
        </p:spPr>
        <p:txBody>
          <a:bodyPr anchor="t" rtlCol="false" tIns="0" lIns="0" bIns="0" rIns="0">
            <a:spAutoFit/>
          </a:bodyPr>
          <a:lstStyle/>
          <a:p>
            <a:pPr>
              <a:lnSpc>
                <a:spcPts val="5852"/>
              </a:lnSpc>
            </a:pPr>
            <a:r>
              <a:rPr lang="en-US" sz="4180">
                <a:solidFill>
                  <a:srgbClr val="2A2F4F"/>
                </a:solidFill>
                <a:latin typeface="Clear Sans Bold"/>
              </a:rPr>
              <a:t>Books such as: </a:t>
            </a:r>
          </a:p>
          <a:p>
            <a:pPr>
              <a:lnSpc>
                <a:spcPts val="5852"/>
              </a:lnSpc>
            </a:pPr>
            <a:r>
              <a:rPr lang="en-US" sz="4180">
                <a:solidFill>
                  <a:srgbClr val="2A2F4F"/>
                </a:solidFill>
                <a:latin typeface="Clear Sans Bold"/>
              </a:rPr>
              <a:t>Event Management for Dummies</a:t>
            </a:r>
          </a:p>
          <a:p>
            <a:pPr>
              <a:lnSpc>
                <a:spcPts val="5852"/>
              </a:lnSpc>
            </a:pPr>
            <a:r>
              <a:rPr lang="en-US" sz="4180">
                <a:solidFill>
                  <a:srgbClr val="2A2F4F"/>
                </a:solidFill>
                <a:latin typeface="Clear Sans Bold"/>
              </a:rPr>
              <a:t>Event Manager’s Bible</a:t>
            </a:r>
          </a:p>
          <a:p>
            <a:pPr>
              <a:lnSpc>
                <a:spcPts val="5852"/>
              </a:lnSpc>
            </a:pPr>
          </a:p>
          <a:p>
            <a:pPr>
              <a:lnSpc>
                <a:spcPts val="5852"/>
              </a:lnSpc>
            </a:pPr>
            <a:r>
              <a:rPr lang="en-US" sz="4180">
                <a:solidFill>
                  <a:srgbClr val="2A2F4F"/>
                </a:solidFill>
                <a:latin typeface="Clear Sans Bold"/>
              </a:rPr>
              <a:t>Websites such as:</a:t>
            </a:r>
          </a:p>
          <a:p>
            <a:pPr>
              <a:lnSpc>
                <a:spcPts val="5852"/>
              </a:lnSpc>
            </a:pPr>
            <a:r>
              <a:rPr lang="en-US" sz="4180">
                <a:solidFill>
                  <a:srgbClr val="2A2F4F"/>
                </a:solidFill>
                <a:latin typeface="Clear Sans Bold"/>
              </a:rPr>
              <a:t>Eventbrite</a:t>
            </a:r>
          </a:p>
          <a:p>
            <a:pPr>
              <a:lnSpc>
                <a:spcPts val="5852"/>
              </a:lnSpc>
            </a:pPr>
            <a:r>
              <a:rPr lang="en-US" sz="4180">
                <a:solidFill>
                  <a:srgbClr val="2A2F4F"/>
                </a:solidFill>
                <a:latin typeface="Clear Sans Bold"/>
              </a:rPr>
              <a:t>YouTube</a:t>
            </a:r>
          </a:p>
          <a:p>
            <a:pPr>
              <a:lnSpc>
                <a:spcPts val="5852"/>
              </a:lnSpc>
            </a:pPr>
            <a:r>
              <a:rPr lang="en-US" sz="4180">
                <a:solidFill>
                  <a:srgbClr val="2A2F4F"/>
                </a:solidFill>
                <a:latin typeface="Clear Sans Bold"/>
              </a:rPr>
              <a:t>BBC </a:t>
            </a:r>
          </a:p>
        </p:txBody>
      </p:sp>
      <p:grpSp>
        <p:nvGrpSpPr>
          <p:cNvPr name="Group 4" id="4"/>
          <p:cNvGrpSpPr/>
          <p:nvPr/>
        </p:nvGrpSpPr>
        <p:grpSpPr>
          <a:xfrm rot="0">
            <a:off x="-414018" y="8661807"/>
            <a:ext cx="18702018" cy="867399"/>
            <a:chOff x="0" y="0"/>
            <a:chExt cx="4925634" cy="228451"/>
          </a:xfrm>
        </p:grpSpPr>
        <p:sp>
          <p:nvSpPr>
            <p:cNvPr name="Freeform 5" id="5"/>
            <p:cNvSpPr/>
            <p:nvPr/>
          </p:nvSpPr>
          <p:spPr>
            <a:xfrm flipH="false" flipV="false" rot="0">
              <a:off x="0" y="0"/>
              <a:ext cx="4925635" cy="228451"/>
            </a:xfrm>
            <a:custGeom>
              <a:avLst/>
              <a:gdLst/>
              <a:ahLst/>
              <a:cxnLst/>
              <a:rect r="r" b="b" t="t" l="l"/>
              <a:pathLst>
                <a:path h="228451" w="4925635">
                  <a:moveTo>
                    <a:pt x="0" y="0"/>
                  </a:moveTo>
                  <a:lnTo>
                    <a:pt x="4925635" y="0"/>
                  </a:lnTo>
                  <a:lnTo>
                    <a:pt x="4925635" y="228451"/>
                  </a:lnTo>
                  <a:lnTo>
                    <a:pt x="0" y="228451"/>
                  </a:lnTo>
                  <a:close/>
                </a:path>
              </a:pathLst>
            </a:custGeom>
            <a:solidFill>
              <a:srgbClr val="917FB2"/>
            </a:solidFill>
          </p:spPr>
        </p:sp>
        <p:sp>
          <p:nvSpPr>
            <p:cNvPr name="TextBox 6" id="6"/>
            <p:cNvSpPr txBox="true"/>
            <p:nvPr/>
          </p:nvSpPr>
          <p:spPr>
            <a:xfrm>
              <a:off x="0" y="-28575"/>
              <a:ext cx="4925634" cy="257026"/>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5060096">
            <a:off x="16019276" y="2076157"/>
            <a:ext cx="6879742" cy="5271602"/>
          </a:xfrm>
          <a:custGeom>
            <a:avLst/>
            <a:gdLst/>
            <a:ahLst/>
            <a:cxnLst/>
            <a:rect r="r" b="b" t="t" l="l"/>
            <a:pathLst>
              <a:path h="5271602" w="6879742">
                <a:moveTo>
                  <a:pt x="0" y="0"/>
                </a:moveTo>
                <a:lnTo>
                  <a:pt x="6879742" y="0"/>
                </a:lnTo>
                <a:lnTo>
                  <a:pt x="6879742" y="5271602"/>
                </a:lnTo>
                <a:lnTo>
                  <a:pt x="0" y="52716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9397213">
            <a:off x="-2411171" y="-3438507"/>
            <a:ext cx="6879742" cy="5271602"/>
          </a:xfrm>
          <a:custGeom>
            <a:avLst/>
            <a:gdLst/>
            <a:ahLst/>
            <a:cxnLst/>
            <a:rect r="r" b="b" t="t" l="l"/>
            <a:pathLst>
              <a:path h="5271602" w="6879742">
                <a:moveTo>
                  <a:pt x="0" y="0"/>
                </a:moveTo>
                <a:lnTo>
                  <a:pt x="6879742" y="0"/>
                </a:lnTo>
                <a:lnTo>
                  <a:pt x="6879742" y="5271602"/>
                </a:lnTo>
                <a:lnTo>
                  <a:pt x="0" y="52716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8711910" y="4695716"/>
            <a:ext cx="8174114" cy="4399791"/>
          </a:xfrm>
          <a:prstGeom prst="rect">
            <a:avLst/>
          </a:prstGeom>
        </p:spPr>
        <p:txBody>
          <a:bodyPr anchor="t" rtlCol="false" tIns="0" lIns="0" bIns="0" rIns="0">
            <a:spAutoFit/>
          </a:bodyPr>
          <a:lstStyle/>
          <a:p>
            <a:pPr>
              <a:lnSpc>
                <a:spcPts val="5852"/>
              </a:lnSpc>
            </a:pPr>
            <a:r>
              <a:rPr lang="en-US" sz="4180">
                <a:solidFill>
                  <a:srgbClr val="2A2F4F"/>
                </a:solidFill>
                <a:latin typeface="Clear Sans Bold"/>
              </a:rPr>
              <a:t>Documentaries such as:</a:t>
            </a:r>
          </a:p>
          <a:p>
            <a:pPr>
              <a:lnSpc>
                <a:spcPts val="5852"/>
              </a:lnSpc>
            </a:pPr>
            <a:r>
              <a:rPr lang="en-US" sz="4180">
                <a:solidFill>
                  <a:srgbClr val="2A2F4F"/>
                </a:solidFill>
                <a:latin typeface="Clear Sans Bold"/>
              </a:rPr>
              <a:t>Trainwreck: Woodstock `99</a:t>
            </a:r>
          </a:p>
          <a:p>
            <a:pPr>
              <a:lnSpc>
                <a:spcPts val="5852"/>
              </a:lnSpc>
            </a:pPr>
            <a:r>
              <a:rPr lang="en-US" sz="4180">
                <a:solidFill>
                  <a:srgbClr val="2A2F4F"/>
                </a:solidFill>
                <a:latin typeface="Clear Sans Bold"/>
              </a:rPr>
              <a:t>Coachella: 20 Years in the Desert</a:t>
            </a:r>
          </a:p>
          <a:p>
            <a:pPr>
              <a:lnSpc>
                <a:spcPts val="5852"/>
              </a:lnSpc>
            </a:pPr>
            <a:r>
              <a:rPr lang="en-US" sz="4180">
                <a:solidFill>
                  <a:srgbClr val="2A2F4F"/>
                </a:solidFill>
                <a:latin typeface="Clear Sans Bold"/>
              </a:rPr>
              <a:t>FYRE: The Greatest Party That Never Happened</a:t>
            </a:r>
          </a:p>
          <a:p>
            <a:pPr>
              <a:lnSpc>
                <a:spcPts val="5852"/>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5D0EB"/>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2408296" cy="2709333"/>
          </a:xfrm>
        </p:grpSpPr>
        <p:sp>
          <p:nvSpPr>
            <p:cNvPr name="Freeform 3" id="3"/>
            <p:cNvSpPr/>
            <p:nvPr/>
          </p:nvSpPr>
          <p:spPr>
            <a:xfrm flipH="false" flipV="false" rot="0">
              <a:off x="0" y="0"/>
              <a:ext cx="2408296" cy="2709333"/>
            </a:xfrm>
            <a:custGeom>
              <a:avLst/>
              <a:gdLst/>
              <a:ahLst/>
              <a:cxnLst/>
              <a:rect r="r" b="b" t="t" l="l"/>
              <a:pathLst>
                <a:path h="2709333" w="2408296">
                  <a:moveTo>
                    <a:pt x="0" y="0"/>
                  </a:moveTo>
                  <a:lnTo>
                    <a:pt x="2408296" y="0"/>
                  </a:lnTo>
                  <a:lnTo>
                    <a:pt x="2408296" y="2709333"/>
                  </a:lnTo>
                  <a:lnTo>
                    <a:pt x="0" y="2709333"/>
                  </a:lnTo>
                  <a:close/>
                </a:path>
              </a:pathLst>
            </a:custGeom>
            <a:solidFill>
              <a:srgbClr val="FFD8F1"/>
            </a:solidFill>
          </p:spPr>
        </p:sp>
        <p:sp>
          <p:nvSpPr>
            <p:cNvPr name="TextBox 4" id="4"/>
            <p:cNvSpPr txBox="true"/>
            <p:nvPr/>
          </p:nvSpPr>
          <p:spPr>
            <a:xfrm>
              <a:off x="0" y="-28575"/>
              <a:ext cx="2408296" cy="273790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627362" y="0"/>
            <a:ext cx="937061" cy="10287000"/>
            <a:chOff x="0" y="0"/>
            <a:chExt cx="246798" cy="2709333"/>
          </a:xfrm>
        </p:grpSpPr>
        <p:sp>
          <p:nvSpPr>
            <p:cNvPr name="Freeform 6" id="6"/>
            <p:cNvSpPr/>
            <p:nvPr/>
          </p:nvSpPr>
          <p:spPr>
            <a:xfrm flipH="false" flipV="false" rot="0">
              <a:off x="0" y="0"/>
              <a:ext cx="246798" cy="2709333"/>
            </a:xfrm>
            <a:custGeom>
              <a:avLst/>
              <a:gdLst/>
              <a:ahLst/>
              <a:cxnLst/>
              <a:rect r="r" b="b" t="t" l="l"/>
              <a:pathLst>
                <a:path h="2709333" w="246798">
                  <a:moveTo>
                    <a:pt x="0" y="0"/>
                  </a:moveTo>
                  <a:lnTo>
                    <a:pt x="246798" y="0"/>
                  </a:lnTo>
                  <a:lnTo>
                    <a:pt x="246798" y="2709333"/>
                  </a:lnTo>
                  <a:lnTo>
                    <a:pt x="0" y="2709333"/>
                  </a:lnTo>
                  <a:close/>
                </a:path>
              </a:pathLst>
            </a:custGeom>
            <a:solidFill>
              <a:srgbClr val="917FB2"/>
            </a:solidFill>
          </p:spPr>
        </p:sp>
        <p:sp>
          <p:nvSpPr>
            <p:cNvPr name="TextBox 7" id="7"/>
            <p:cNvSpPr txBox="true"/>
            <p:nvPr/>
          </p:nvSpPr>
          <p:spPr>
            <a:xfrm>
              <a:off x="0" y="-28575"/>
              <a:ext cx="246798" cy="2737908"/>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3918390" y="866775"/>
            <a:ext cx="10451219" cy="1450976"/>
          </a:xfrm>
          <a:prstGeom prst="rect">
            <a:avLst/>
          </a:prstGeom>
        </p:spPr>
        <p:txBody>
          <a:bodyPr anchor="t" rtlCol="false" tIns="0" lIns="0" bIns="0" rIns="0">
            <a:spAutoFit/>
          </a:bodyPr>
          <a:lstStyle/>
          <a:p>
            <a:pPr algn="ctr">
              <a:lnSpc>
                <a:spcPts val="11899"/>
              </a:lnSpc>
            </a:pPr>
            <a:r>
              <a:rPr lang="en-US" sz="8499">
                <a:solidFill>
                  <a:srgbClr val="2A2F4F"/>
                </a:solidFill>
                <a:latin typeface="Peace Sans Bold"/>
              </a:rPr>
              <a:t>KEY ISSUES</a:t>
            </a:r>
          </a:p>
        </p:txBody>
      </p:sp>
      <p:sp>
        <p:nvSpPr>
          <p:cNvPr name="TextBox 9" id="9"/>
          <p:cNvSpPr txBox="true"/>
          <p:nvPr/>
        </p:nvSpPr>
        <p:spPr>
          <a:xfrm rot="0">
            <a:off x="2211656" y="3480870"/>
            <a:ext cx="6691747" cy="3915810"/>
          </a:xfrm>
          <a:prstGeom prst="rect">
            <a:avLst/>
          </a:prstGeom>
        </p:spPr>
        <p:txBody>
          <a:bodyPr anchor="t" rtlCol="false" tIns="0" lIns="0" bIns="0" rIns="0">
            <a:spAutoFit/>
          </a:bodyPr>
          <a:lstStyle/>
          <a:p>
            <a:pPr marL="800824" indent="-400412" lvl="1">
              <a:lnSpc>
                <a:spcPts val="5192"/>
              </a:lnSpc>
              <a:buFont typeface="Arial"/>
              <a:buChar char="•"/>
            </a:pPr>
            <a:r>
              <a:rPr lang="en-US" sz="3709">
                <a:solidFill>
                  <a:srgbClr val="2A2F4F"/>
                </a:solidFill>
                <a:latin typeface="Clear Sans Bold"/>
              </a:rPr>
              <a:t>Cost Of Living Crisis</a:t>
            </a:r>
          </a:p>
          <a:p>
            <a:pPr marL="800824" indent="-400412" lvl="1">
              <a:lnSpc>
                <a:spcPts val="5192"/>
              </a:lnSpc>
              <a:buFont typeface="Arial"/>
              <a:buChar char="•"/>
            </a:pPr>
            <a:r>
              <a:rPr lang="en-US" sz="3709">
                <a:solidFill>
                  <a:srgbClr val="2A2F4F"/>
                </a:solidFill>
                <a:latin typeface="Clear Sans Bold"/>
              </a:rPr>
              <a:t>Diversity</a:t>
            </a:r>
          </a:p>
          <a:p>
            <a:pPr marL="800824" indent="-400412" lvl="1">
              <a:lnSpc>
                <a:spcPts val="5192"/>
              </a:lnSpc>
              <a:buFont typeface="Arial"/>
              <a:buChar char="•"/>
            </a:pPr>
            <a:r>
              <a:rPr lang="en-US" sz="3709">
                <a:solidFill>
                  <a:srgbClr val="2A2F4F"/>
                </a:solidFill>
                <a:latin typeface="Clear Sans Bold"/>
              </a:rPr>
              <a:t>Covid-19</a:t>
            </a:r>
          </a:p>
          <a:p>
            <a:pPr marL="800824" indent="-400412" lvl="1">
              <a:lnSpc>
                <a:spcPts val="5192"/>
              </a:lnSpc>
              <a:buFont typeface="Arial"/>
              <a:buChar char="•"/>
            </a:pPr>
            <a:r>
              <a:rPr lang="en-US" sz="3709">
                <a:solidFill>
                  <a:srgbClr val="2A2F4F"/>
                </a:solidFill>
                <a:latin typeface="Clear Sans Bold"/>
              </a:rPr>
              <a:t>Brexit</a:t>
            </a:r>
          </a:p>
          <a:p>
            <a:pPr marL="800824" indent="-400412" lvl="1">
              <a:lnSpc>
                <a:spcPts val="5192"/>
              </a:lnSpc>
              <a:buFont typeface="Arial"/>
              <a:buChar char="•"/>
            </a:pPr>
            <a:r>
              <a:rPr lang="en-US" sz="3709">
                <a:solidFill>
                  <a:srgbClr val="2A2F4F"/>
                </a:solidFill>
                <a:latin typeface="Clear Sans Bold"/>
              </a:rPr>
              <a:t>Sustainability</a:t>
            </a:r>
          </a:p>
          <a:p>
            <a:pPr marL="800824" indent="-400412" lvl="1">
              <a:lnSpc>
                <a:spcPts val="5192"/>
              </a:lnSpc>
              <a:buFont typeface="Arial"/>
              <a:buChar char="•"/>
            </a:pPr>
            <a:r>
              <a:rPr lang="en-US" sz="3709">
                <a:solidFill>
                  <a:srgbClr val="2A2F4F"/>
                </a:solidFill>
                <a:latin typeface="Clear Sans Bold"/>
              </a:rPr>
              <a:t>Safety for Women</a:t>
            </a:r>
          </a:p>
        </p:txBody>
      </p:sp>
      <p:sp>
        <p:nvSpPr>
          <p:cNvPr name="Freeform 10" id="10"/>
          <p:cNvSpPr/>
          <p:nvPr/>
        </p:nvSpPr>
        <p:spPr>
          <a:xfrm flipH="false" flipV="false" rot="-5060096">
            <a:off x="14301801" y="-2330091"/>
            <a:ext cx="6879742" cy="5271602"/>
          </a:xfrm>
          <a:custGeom>
            <a:avLst/>
            <a:gdLst/>
            <a:ahLst/>
            <a:cxnLst/>
            <a:rect r="r" b="b" t="t" l="l"/>
            <a:pathLst>
              <a:path h="5271602" w="6879742">
                <a:moveTo>
                  <a:pt x="0" y="0"/>
                </a:moveTo>
                <a:lnTo>
                  <a:pt x="6879741" y="0"/>
                </a:lnTo>
                <a:lnTo>
                  <a:pt x="6879741" y="5271602"/>
                </a:lnTo>
                <a:lnTo>
                  <a:pt x="0" y="52716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5060096">
            <a:off x="618509" y="-4645833"/>
            <a:ext cx="6879742" cy="5271602"/>
          </a:xfrm>
          <a:custGeom>
            <a:avLst/>
            <a:gdLst/>
            <a:ahLst/>
            <a:cxnLst/>
            <a:rect r="r" b="b" t="t" l="l"/>
            <a:pathLst>
              <a:path h="5271602" w="6879742">
                <a:moveTo>
                  <a:pt x="0" y="0"/>
                </a:moveTo>
                <a:lnTo>
                  <a:pt x="6879741" y="0"/>
                </a:lnTo>
                <a:lnTo>
                  <a:pt x="6879741" y="5271602"/>
                </a:lnTo>
                <a:lnTo>
                  <a:pt x="0" y="52716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5D0EB"/>
        </a:solidFill>
      </p:bgPr>
    </p:bg>
    <p:spTree>
      <p:nvGrpSpPr>
        <p:cNvPr id="1" name=""/>
        <p:cNvGrpSpPr/>
        <p:nvPr/>
      </p:nvGrpSpPr>
      <p:grpSpPr>
        <a:xfrm>
          <a:off x="0" y="0"/>
          <a:ext cx="0" cy="0"/>
          <a:chOff x="0" y="0"/>
          <a:chExt cx="0" cy="0"/>
        </a:xfrm>
      </p:grpSpPr>
      <p:grpSp>
        <p:nvGrpSpPr>
          <p:cNvPr name="Group 2" id="2"/>
          <p:cNvGrpSpPr/>
          <p:nvPr/>
        </p:nvGrpSpPr>
        <p:grpSpPr>
          <a:xfrm rot="0">
            <a:off x="14573789" y="2746173"/>
            <a:ext cx="2754769" cy="3421973"/>
            <a:chOff x="0" y="0"/>
            <a:chExt cx="3673025" cy="4562630"/>
          </a:xfrm>
        </p:grpSpPr>
        <p:grpSp>
          <p:nvGrpSpPr>
            <p:cNvPr name="Group 3" id="3"/>
            <p:cNvGrpSpPr/>
            <p:nvPr/>
          </p:nvGrpSpPr>
          <p:grpSpPr>
            <a:xfrm rot="-5400000">
              <a:off x="261606" y="1151211"/>
              <a:ext cx="4562630" cy="2260208"/>
              <a:chOff x="0" y="0"/>
              <a:chExt cx="653128" cy="323543"/>
            </a:xfrm>
          </p:grpSpPr>
          <p:sp>
            <p:nvSpPr>
              <p:cNvPr name="Freeform 4" id="4"/>
              <p:cNvSpPr/>
              <p:nvPr/>
            </p:nvSpPr>
            <p:spPr>
              <a:xfrm flipH="false" flipV="false" rot="0">
                <a:off x="0" y="0"/>
                <a:ext cx="653128" cy="323543"/>
              </a:xfrm>
              <a:custGeom>
                <a:avLst/>
                <a:gdLst/>
                <a:ahLst/>
                <a:cxnLst/>
                <a:rect r="r" b="b" t="t" l="l"/>
                <a:pathLst>
                  <a:path h="323543" w="653128">
                    <a:moveTo>
                      <a:pt x="217827" y="304474"/>
                    </a:moveTo>
                    <a:cubicBezTo>
                      <a:pt x="251311" y="315987"/>
                      <a:pt x="289378" y="323543"/>
                      <a:pt x="326740" y="323543"/>
                    </a:cubicBezTo>
                    <a:cubicBezTo>
                      <a:pt x="364103" y="323543"/>
                      <a:pt x="400055" y="317066"/>
                      <a:pt x="433186" y="305552"/>
                    </a:cubicBezTo>
                    <a:cubicBezTo>
                      <a:pt x="433892" y="305192"/>
                      <a:pt x="434596" y="305192"/>
                      <a:pt x="435301" y="304833"/>
                    </a:cubicBezTo>
                    <a:cubicBezTo>
                      <a:pt x="559723" y="258778"/>
                      <a:pt x="651366" y="137164"/>
                      <a:pt x="653128" y="5908"/>
                    </a:cubicBezTo>
                    <a:lnTo>
                      <a:pt x="653128" y="0"/>
                    </a:lnTo>
                    <a:lnTo>
                      <a:pt x="0" y="0"/>
                    </a:lnTo>
                    <a:lnTo>
                      <a:pt x="0" y="5904"/>
                    </a:lnTo>
                    <a:cubicBezTo>
                      <a:pt x="1762" y="137883"/>
                      <a:pt x="91995" y="259498"/>
                      <a:pt x="217827" y="304474"/>
                    </a:cubicBezTo>
                    <a:close/>
                  </a:path>
                </a:pathLst>
              </a:custGeom>
              <a:solidFill>
                <a:srgbClr val="E5D0EB"/>
              </a:solidFill>
              <a:ln w="76200" cap="sq">
                <a:solidFill>
                  <a:srgbClr val="2A2F4F"/>
                </a:solidFill>
                <a:prstDash val="solid"/>
                <a:miter/>
              </a:ln>
            </p:spPr>
          </p:sp>
          <p:sp>
            <p:nvSpPr>
              <p:cNvPr name="TextBox 5" id="5"/>
              <p:cNvSpPr txBox="true"/>
              <p:nvPr/>
            </p:nvSpPr>
            <p:spPr>
              <a:xfrm>
                <a:off x="0" y="-57150"/>
                <a:ext cx="653128" cy="253693"/>
              </a:xfrm>
              <a:prstGeom prst="rect">
                <a:avLst/>
              </a:prstGeom>
            </p:spPr>
            <p:txBody>
              <a:bodyPr anchor="ctr" rtlCol="false" tIns="50800" lIns="50800" bIns="50800" rIns="50800"/>
              <a:lstStyle/>
              <a:p>
                <a:pPr algn="ctr">
                  <a:lnSpc>
                    <a:spcPts val="3299"/>
                  </a:lnSpc>
                </a:pPr>
              </a:p>
            </p:txBody>
          </p:sp>
        </p:grpSp>
        <p:grpSp>
          <p:nvGrpSpPr>
            <p:cNvPr name="Group 6" id="6"/>
            <p:cNvGrpSpPr/>
            <p:nvPr/>
          </p:nvGrpSpPr>
          <p:grpSpPr>
            <a:xfrm rot="0">
              <a:off x="0" y="101600"/>
              <a:ext cx="1526374" cy="4355580"/>
              <a:chOff x="0" y="0"/>
              <a:chExt cx="301506" cy="860362"/>
            </a:xfrm>
          </p:grpSpPr>
          <p:sp>
            <p:nvSpPr>
              <p:cNvPr name="Freeform 7" id="7"/>
              <p:cNvSpPr/>
              <p:nvPr/>
            </p:nvSpPr>
            <p:spPr>
              <a:xfrm flipH="false" flipV="false" rot="0">
                <a:off x="0" y="0"/>
                <a:ext cx="301506" cy="860362"/>
              </a:xfrm>
              <a:custGeom>
                <a:avLst/>
                <a:gdLst/>
                <a:ahLst/>
                <a:cxnLst/>
                <a:rect r="r" b="b" t="t" l="l"/>
                <a:pathLst>
                  <a:path h="860362" w="301506">
                    <a:moveTo>
                      <a:pt x="0" y="0"/>
                    </a:moveTo>
                    <a:lnTo>
                      <a:pt x="301506" y="0"/>
                    </a:lnTo>
                    <a:lnTo>
                      <a:pt x="301506" y="860362"/>
                    </a:lnTo>
                    <a:lnTo>
                      <a:pt x="0" y="860362"/>
                    </a:lnTo>
                    <a:close/>
                  </a:path>
                </a:pathLst>
              </a:custGeom>
              <a:solidFill>
                <a:srgbClr val="E5D0EB"/>
              </a:solidFill>
            </p:spPr>
          </p:sp>
          <p:sp>
            <p:nvSpPr>
              <p:cNvPr name="TextBox 8" id="8"/>
              <p:cNvSpPr txBox="true"/>
              <p:nvPr/>
            </p:nvSpPr>
            <p:spPr>
              <a:xfrm>
                <a:off x="0" y="-57150"/>
                <a:ext cx="301506" cy="917512"/>
              </a:xfrm>
              <a:prstGeom prst="rect">
                <a:avLst/>
              </a:prstGeom>
            </p:spPr>
            <p:txBody>
              <a:bodyPr anchor="ctr" rtlCol="false" tIns="50800" lIns="50800" bIns="50800" rIns="50800"/>
              <a:lstStyle/>
              <a:p>
                <a:pPr algn="ctr">
                  <a:lnSpc>
                    <a:spcPts val="3299"/>
                  </a:lnSpc>
                </a:pPr>
              </a:p>
            </p:txBody>
          </p:sp>
        </p:grpSp>
      </p:grpSp>
      <p:grpSp>
        <p:nvGrpSpPr>
          <p:cNvPr name="Group 9" id="9"/>
          <p:cNvGrpSpPr/>
          <p:nvPr/>
        </p:nvGrpSpPr>
        <p:grpSpPr>
          <a:xfrm rot="0">
            <a:off x="12925147" y="2822373"/>
            <a:ext cx="2653673" cy="3280781"/>
            <a:chOff x="0" y="0"/>
            <a:chExt cx="698910" cy="864074"/>
          </a:xfrm>
        </p:grpSpPr>
        <p:sp>
          <p:nvSpPr>
            <p:cNvPr name="Freeform 10" id="10"/>
            <p:cNvSpPr/>
            <p:nvPr/>
          </p:nvSpPr>
          <p:spPr>
            <a:xfrm flipH="false" flipV="false" rot="0">
              <a:off x="0" y="0"/>
              <a:ext cx="698910" cy="864074"/>
            </a:xfrm>
            <a:custGeom>
              <a:avLst/>
              <a:gdLst/>
              <a:ahLst/>
              <a:cxnLst/>
              <a:rect r="r" b="b" t="t" l="l"/>
              <a:pathLst>
                <a:path h="864074" w="698910">
                  <a:moveTo>
                    <a:pt x="0" y="0"/>
                  </a:moveTo>
                  <a:lnTo>
                    <a:pt x="698910" y="0"/>
                  </a:lnTo>
                  <a:lnTo>
                    <a:pt x="698910" y="864074"/>
                  </a:lnTo>
                  <a:lnTo>
                    <a:pt x="0" y="864074"/>
                  </a:lnTo>
                  <a:close/>
                </a:path>
              </a:pathLst>
            </a:custGeom>
            <a:solidFill>
              <a:srgbClr val="E5D0EB"/>
            </a:solidFill>
          </p:spPr>
        </p:sp>
        <p:sp>
          <p:nvSpPr>
            <p:cNvPr name="TextBox 11" id="11"/>
            <p:cNvSpPr txBox="true"/>
            <p:nvPr/>
          </p:nvSpPr>
          <p:spPr>
            <a:xfrm>
              <a:off x="0" y="-57150"/>
              <a:ext cx="698910" cy="921224"/>
            </a:xfrm>
            <a:prstGeom prst="rect">
              <a:avLst/>
            </a:prstGeom>
          </p:spPr>
          <p:txBody>
            <a:bodyPr anchor="ctr" rtlCol="false" tIns="50800" lIns="50800" bIns="50800" rIns="50800"/>
            <a:lstStyle/>
            <a:p>
              <a:pPr algn="ctr">
                <a:lnSpc>
                  <a:spcPts val="3299"/>
                </a:lnSpc>
              </a:pPr>
            </a:p>
          </p:txBody>
        </p:sp>
      </p:grpSp>
      <p:sp>
        <p:nvSpPr>
          <p:cNvPr name="AutoShape 12" id="12"/>
          <p:cNvSpPr/>
          <p:nvPr/>
        </p:nvSpPr>
        <p:spPr>
          <a:xfrm rot="0">
            <a:off x="1028700" y="2746173"/>
            <a:ext cx="14614227" cy="0"/>
          </a:xfrm>
          <a:prstGeom prst="line">
            <a:avLst/>
          </a:prstGeom>
          <a:ln cap="flat" w="76200">
            <a:solidFill>
              <a:srgbClr val="2A2F4F"/>
            </a:solidFill>
            <a:prstDash val="solid"/>
            <a:headEnd type="none" len="sm" w="sm"/>
            <a:tailEnd type="none" len="sm" w="sm"/>
          </a:ln>
        </p:spPr>
      </p:sp>
      <p:grpSp>
        <p:nvGrpSpPr>
          <p:cNvPr name="Group 13" id="13"/>
          <p:cNvGrpSpPr/>
          <p:nvPr/>
        </p:nvGrpSpPr>
        <p:grpSpPr>
          <a:xfrm rot="0">
            <a:off x="1028700" y="6091946"/>
            <a:ext cx="2756361" cy="3421973"/>
            <a:chOff x="0" y="0"/>
            <a:chExt cx="3675148" cy="4562630"/>
          </a:xfrm>
        </p:grpSpPr>
        <p:grpSp>
          <p:nvGrpSpPr>
            <p:cNvPr name="Group 14" id="14"/>
            <p:cNvGrpSpPr/>
            <p:nvPr/>
          </p:nvGrpSpPr>
          <p:grpSpPr>
            <a:xfrm rot="5400000">
              <a:off x="-1151211" y="1151211"/>
              <a:ext cx="4562630" cy="2260208"/>
              <a:chOff x="0" y="0"/>
              <a:chExt cx="653128" cy="323543"/>
            </a:xfrm>
          </p:grpSpPr>
          <p:sp>
            <p:nvSpPr>
              <p:cNvPr name="Freeform 15" id="15"/>
              <p:cNvSpPr/>
              <p:nvPr/>
            </p:nvSpPr>
            <p:spPr>
              <a:xfrm flipH="false" flipV="false" rot="0">
                <a:off x="0" y="0"/>
                <a:ext cx="653128" cy="323543"/>
              </a:xfrm>
              <a:custGeom>
                <a:avLst/>
                <a:gdLst/>
                <a:ahLst/>
                <a:cxnLst/>
                <a:rect r="r" b="b" t="t" l="l"/>
                <a:pathLst>
                  <a:path h="323543" w="653128">
                    <a:moveTo>
                      <a:pt x="217827" y="304474"/>
                    </a:moveTo>
                    <a:cubicBezTo>
                      <a:pt x="251311" y="315987"/>
                      <a:pt x="289378" y="323543"/>
                      <a:pt x="326740" y="323543"/>
                    </a:cubicBezTo>
                    <a:cubicBezTo>
                      <a:pt x="364103" y="323543"/>
                      <a:pt x="400055" y="317066"/>
                      <a:pt x="433186" y="305552"/>
                    </a:cubicBezTo>
                    <a:cubicBezTo>
                      <a:pt x="433892" y="305192"/>
                      <a:pt x="434596" y="305192"/>
                      <a:pt x="435301" y="304833"/>
                    </a:cubicBezTo>
                    <a:cubicBezTo>
                      <a:pt x="559723" y="258778"/>
                      <a:pt x="651366" y="137164"/>
                      <a:pt x="653128" y="5908"/>
                    </a:cubicBezTo>
                    <a:lnTo>
                      <a:pt x="653128" y="0"/>
                    </a:lnTo>
                    <a:lnTo>
                      <a:pt x="0" y="0"/>
                    </a:lnTo>
                    <a:lnTo>
                      <a:pt x="0" y="5904"/>
                    </a:lnTo>
                    <a:cubicBezTo>
                      <a:pt x="1762" y="137883"/>
                      <a:pt x="91995" y="259498"/>
                      <a:pt x="217827" y="304474"/>
                    </a:cubicBezTo>
                    <a:close/>
                  </a:path>
                </a:pathLst>
              </a:custGeom>
              <a:solidFill>
                <a:srgbClr val="000000">
                  <a:alpha val="0"/>
                </a:srgbClr>
              </a:solidFill>
              <a:ln w="76200" cap="sq">
                <a:solidFill>
                  <a:srgbClr val="2A2F4F"/>
                </a:solidFill>
                <a:prstDash val="solid"/>
                <a:miter/>
              </a:ln>
            </p:spPr>
          </p:sp>
          <p:sp>
            <p:nvSpPr>
              <p:cNvPr name="TextBox 16" id="16"/>
              <p:cNvSpPr txBox="true"/>
              <p:nvPr/>
            </p:nvSpPr>
            <p:spPr>
              <a:xfrm>
                <a:off x="0" y="-57150"/>
                <a:ext cx="653128" cy="253693"/>
              </a:xfrm>
              <a:prstGeom prst="rect">
                <a:avLst/>
              </a:prstGeom>
            </p:spPr>
            <p:txBody>
              <a:bodyPr anchor="ctr" rtlCol="false" tIns="50800" lIns="50800" bIns="50800" rIns="50800"/>
              <a:lstStyle/>
              <a:p>
                <a:pPr algn="ctr">
                  <a:lnSpc>
                    <a:spcPts val="3299"/>
                  </a:lnSpc>
                </a:pPr>
              </a:p>
            </p:txBody>
          </p:sp>
        </p:grpSp>
        <p:grpSp>
          <p:nvGrpSpPr>
            <p:cNvPr name="Group 17" id="17"/>
            <p:cNvGrpSpPr/>
            <p:nvPr/>
          </p:nvGrpSpPr>
          <p:grpSpPr>
            <a:xfrm rot="0">
              <a:off x="2148775" y="101600"/>
              <a:ext cx="1526374" cy="4355580"/>
              <a:chOff x="0" y="0"/>
              <a:chExt cx="301506" cy="860362"/>
            </a:xfrm>
          </p:grpSpPr>
          <p:sp>
            <p:nvSpPr>
              <p:cNvPr name="Freeform 18" id="18"/>
              <p:cNvSpPr/>
              <p:nvPr/>
            </p:nvSpPr>
            <p:spPr>
              <a:xfrm flipH="false" flipV="false" rot="0">
                <a:off x="0" y="0"/>
                <a:ext cx="301506" cy="860362"/>
              </a:xfrm>
              <a:custGeom>
                <a:avLst/>
                <a:gdLst/>
                <a:ahLst/>
                <a:cxnLst/>
                <a:rect r="r" b="b" t="t" l="l"/>
                <a:pathLst>
                  <a:path h="860362" w="301506">
                    <a:moveTo>
                      <a:pt x="0" y="0"/>
                    </a:moveTo>
                    <a:lnTo>
                      <a:pt x="301506" y="0"/>
                    </a:lnTo>
                    <a:lnTo>
                      <a:pt x="301506" y="860362"/>
                    </a:lnTo>
                    <a:lnTo>
                      <a:pt x="0" y="860362"/>
                    </a:lnTo>
                    <a:close/>
                  </a:path>
                </a:pathLst>
              </a:custGeom>
              <a:solidFill>
                <a:srgbClr val="E5D0EB"/>
              </a:solidFill>
            </p:spPr>
          </p:sp>
          <p:sp>
            <p:nvSpPr>
              <p:cNvPr name="TextBox 19" id="19"/>
              <p:cNvSpPr txBox="true"/>
              <p:nvPr/>
            </p:nvSpPr>
            <p:spPr>
              <a:xfrm>
                <a:off x="0" y="-57150"/>
                <a:ext cx="301506" cy="917512"/>
              </a:xfrm>
              <a:prstGeom prst="rect">
                <a:avLst/>
              </a:prstGeom>
            </p:spPr>
            <p:txBody>
              <a:bodyPr anchor="ctr" rtlCol="false" tIns="50800" lIns="50800" bIns="50800" rIns="50800"/>
              <a:lstStyle/>
              <a:p>
                <a:pPr algn="ctr">
                  <a:lnSpc>
                    <a:spcPts val="3299"/>
                  </a:lnSpc>
                </a:pPr>
              </a:p>
            </p:txBody>
          </p:sp>
        </p:grpSp>
      </p:grpSp>
      <p:sp>
        <p:nvSpPr>
          <p:cNvPr name="AutoShape 20" id="20"/>
          <p:cNvSpPr/>
          <p:nvPr/>
        </p:nvSpPr>
        <p:spPr>
          <a:xfrm flipV="true">
            <a:off x="2720766" y="9426527"/>
            <a:ext cx="14495772" cy="49292"/>
          </a:xfrm>
          <a:prstGeom prst="line">
            <a:avLst/>
          </a:prstGeom>
          <a:ln cap="flat" w="76200">
            <a:solidFill>
              <a:srgbClr val="2A2F4F"/>
            </a:solidFill>
            <a:prstDash val="solid"/>
            <a:headEnd type="none" len="sm" w="sm"/>
            <a:tailEnd type="none" len="sm" w="sm"/>
          </a:ln>
        </p:spPr>
      </p:sp>
      <p:sp>
        <p:nvSpPr>
          <p:cNvPr name="AutoShape 21" id="21"/>
          <p:cNvSpPr/>
          <p:nvPr/>
        </p:nvSpPr>
        <p:spPr>
          <a:xfrm rot="0">
            <a:off x="2720636" y="6091946"/>
            <a:ext cx="12922291" cy="0"/>
          </a:xfrm>
          <a:prstGeom prst="line">
            <a:avLst/>
          </a:prstGeom>
          <a:ln cap="flat" w="76200">
            <a:solidFill>
              <a:srgbClr val="2A2F4F"/>
            </a:solidFill>
            <a:prstDash val="solid"/>
            <a:headEnd type="none" len="sm" w="sm"/>
            <a:tailEnd type="none" len="sm" w="sm"/>
          </a:ln>
        </p:spPr>
      </p:sp>
      <p:sp>
        <p:nvSpPr>
          <p:cNvPr name="AutoShape 22" id="22"/>
          <p:cNvSpPr/>
          <p:nvPr/>
        </p:nvSpPr>
        <p:spPr>
          <a:xfrm rot="5400000">
            <a:off x="2224899" y="3161554"/>
            <a:ext cx="830763" cy="0"/>
          </a:xfrm>
          <a:prstGeom prst="line">
            <a:avLst/>
          </a:prstGeom>
          <a:ln cap="flat" w="76200">
            <a:solidFill>
              <a:srgbClr val="2A2F4F"/>
            </a:solidFill>
            <a:prstDash val="solid"/>
            <a:headEnd type="none" len="sm" w="sm"/>
            <a:tailEnd type="oval" len="lg" w="lg"/>
          </a:ln>
        </p:spPr>
      </p:sp>
      <p:sp>
        <p:nvSpPr>
          <p:cNvPr name="AutoShape 23" id="23"/>
          <p:cNvSpPr/>
          <p:nvPr/>
        </p:nvSpPr>
        <p:spPr>
          <a:xfrm rot="5400000">
            <a:off x="6002871" y="3161554"/>
            <a:ext cx="830763" cy="0"/>
          </a:xfrm>
          <a:prstGeom prst="line">
            <a:avLst/>
          </a:prstGeom>
          <a:ln cap="flat" w="76200">
            <a:solidFill>
              <a:srgbClr val="2A2F4F"/>
            </a:solidFill>
            <a:prstDash val="solid"/>
            <a:headEnd type="none" len="sm" w="sm"/>
            <a:tailEnd type="oval" len="lg" w="lg"/>
          </a:ln>
        </p:spPr>
      </p:sp>
      <p:sp>
        <p:nvSpPr>
          <p:cNvPr name="AutoShape 24" id="24"/>
          <p:cNvSpPr/>
          <p:nvPr/>
        </p:nvSpPr>
        <p:spPr>
          <a:xfrm rot="5400000">
            <a:off x="9809418" y="3161554"/>
            <a:ext cx="830763" cy="0"/>
          </a:xfrm>
          <a:prstGeom prst="line">
            <a:avLst/>
          </a:prstGeom>
          <a:ln cap="flat" w="76200">
            <a:solidFill>
              <a:srgbClr val="2A2F4F"/>
            </a:solidFill>
            <a:prstDash val="solid"/>
            <a:headEnd type="none" len="sm" w="sm"/>
            <a:tailEnd type="oval" len="lg" w="lg"/>
          </a:ln>
        </p:spPr>
      </p:sp>
      <p:sp>
        <p:nvSpPr>
          <p:cNvPr name="AutoShape 25" id="25"/>
          <p:cNvSpPr/>
          <p:nvPr/>
        </p:nvSpPr>
        <p:spPr>
          <a:xfrm rot="5400000">
            <a:off x="13654065" y="3161554"/>
            <a:ext cx="830763" cy="0"/>
          </a:xfrm>
          <a:prstGeom prst="line">
            <a:avLst/>
          </a:prstGeom>
          <a:ln cap="flat" w="76200">
            <a:solidFill>
              <a:srgbClr val="2A2F4F"/>
            </a:solidFill>
            <a:prstDash val="solid"/>
            <a:headEnd type="none" len="sm" w="sm"/>
            <a:tailEnd type="oval" len="lg" w="lg"/>
          </a:ln>
        </p:spPr>
      </p:sp>
      <p:sp>
        <p:nvSpPr>
          <p:cNvPr name="AutoShape 26" id="26"/>
          <p:cNvSpPr/>
          <p:nvPr/>
        </p:nvSpPr>
        <p:spPr>
          <a:xfrm rot="5400000">
            <a:off x="4388921" y="6507327"/>
            <a:ext cx="830763" cy="0"/>
          </a:xfrm>
          <a:prstGeom prst="line">
            <a:avLst/>
          </a:prstGeom>
          <a:ln cap="flat" w="76200">
            <a:solidFill>
              <a:srgbClr val="2A2F4F"/>
            </a:solidFill>
            <a:prstDash val="solid"/>
            <a:headEnd type="none" len="sm" w="sm"/>
            <a:tailEnd type="oval" len="lg" w="lg"/>
          </a:ln>
        </p:spPr>
      </p:sp>
      <p:sp>
        <p:nvSpPr>
          <p:cNvPr name="AutoShape 27" id="27"/>
          <p:cNvSpPr/>
          <p:nvPr/>
        </p:nvSpPr>
        <p:spPr>
          <a:xfrm rot="5400000">
            <a:off x="8728618" y="6507327"/>
            <a:ext cx="830763" cy="0"/>
          </a:xfrm>
          <a:prstGeom prst="line">
            <a:avLst/>
          </a:prstGeom>
          <a:ln cap="flat" w="76200">
            <a:solidFill>
              <a:srgbClr val="2A2F4F"/>
            </a:solidFill>
            <a:prstDash val="solid"/>
            <a:headEnd type="none" len="sm" w="sm"/>
            <a:tailEnd type="oval" len="lg" w="lg"/>
          </a:ln>
        </p:spPr>
      </p:sp>
      <p:sp>
        <p:nvSpPr>
          <p:cNvPr name="AutoShape 28" id="28"/>
          <p:cNvSpPr/>
          <p:nvPr/>
        </p:nvSpPr>
        <p:spPr>
          <a:xfrm rot="5400000">
            <a:off x="13068315" y="6507327"/>
            <a:ext cx="830763" cy="0"/>
          </a:xfrm>
          <a:prstGeom prst="line">
            <a:avLst/>
          </a:prstGeom>
          <a:ln cap="flat" w="76200">
            <a:solidFill>
              <a:srgbClr val="2A2F4F"/>
            </a:solidFill>
            <a:prstDash val="solid"/>
            <a:headEnd type="none" len="sm" w="sm"/>
            <a:tailEnd type="oval" len="lg" w="lg"/>
          </a:ln>
        </p:spPr>
      </p:sp>
      <p:grpSp>
        <p:nvGrpSpPr>
          <p:cNvPr name="Group 29" id="29"/>
          <p:cNvGrpSpPr/>
          <p:nvPr/>
        </p:nvGrpSpPr>
        <p:grpSpPr>
          <a:xfrm rot="0">
            <a:off x="1028700" y="3922184"/>
            <a:ext cx="3146962" cy="969010"/>
            <a:chOff x="0" y="0"/>
            <a:chExt cx="4195949" cy="1292013"/>
          </a:xfrm>
        </p:grpSpPr>
        <p:sp>
          <p:nvSpPr>
            <p:cNvPr name="TextBox 30" id="30"/>
            <p:cNvSpPr txBox="true"/>
            <p:nvPr/>
          </p:nvSpPr>
          <p:spPr>
            <a:xfrm rot="0">
              <a:off x="0" y="-28575"/>
              <a:ext cx="4195949" cy="672888"/>
            </a:xfrm>
            <a:prstGeom prst="rect">
              <a:avLst/>
            </a:prstGeom>
          </p:spPr>
          <p:txBody>
            <a:bodyPr anchor="t" rtlCol="false" tIns="0" lIns="0" bIns="0" rIns="0">
              <a:spAutoFit/>
            </a:bodyPr>
            <a:lstStyle/>
            <a:p>
              <a:pPr algn="ctr">
                <a:lnSpc>
                  <a:spcPts val="4160"/>
                </a:lnSpc>
              </a:pPr>
              <a:r>
                <a:rPr lang="en-US" sz="3200" spc="160">
                  <a:solidFill>
                    <a:srgbClr val="A481E5"/>
                  </a:solidFill>
                  <a:latin typeface="Aileron"/>
                </a:rPr>
                <a:t>1968</a:t>
              </a:r>
            </a:p>
          </p:txBody>
        </p:sp>
        <p:sp>
          <p:nvSpPr>
            <p:cNvPr name="TextBox 31" id="31"/>
            <p:cNvSpPr txBox="true"/>
            <p:nvPr/>
          </p:nvSpPr>
          <p:spPr>
            <a:xfrm rot="0">
              <a:off x="0" y="800523"/>
              <a:ext cx="4195949" cy="491490"/>
            </a:xfrm>
            <a:prstGeom prst="rect">
              <a:avLst/>
            </a:prstGeom>
          </p:spPr>
          <p:txBody>
            <a:bodyPr anchor="t" rtlCol="false" tIns="0" lIns="0" bIns="0" rIns="0">
              <a:spAutoFit/>
            </a:bodyPr>
            <a:lstStyle/>
            <a:p>
              <a:pPr algn="ctr">
                <a:lnSpc>
                  <a:spcPts val="3299"/>
                </a:lnSpc>
              </a:pPr>
              <a:r>
                <a:rPr lang="en-US" sz="2199" spc="65">
                  <a:solidFill>
                    <a:srgbClr val="FFFFFF"/>
                  </a:solidFill>
                  <a:latin typeface="Aileron"/>
                </a:rPr>
                <a:t>Isle Of Wight Festival</a:t>
              </a:r>
            </a:p>
          </p:txBody>
        </p:sp>
      </p:grpSp>
      <p:grpSp>
        <p:nvGrpSpPr>
          <p:cNvPr name="Group 32" id="32"/>
          <p:cNvGrpSpPr/>
          <p:nvPr/>
        </p:nvGrpSpPr>
        <p:grpSpPr>
          <a:xfrm rot="0">
            <a:off x="4806672" y="3922184"/>
            <a:ext cx="3146962" cy="969010"/>
            <a:chOff x="0" y="0"/>
            <a:chExt cx="4195949" cy="1292013"/>
          </a:xfrm>
        </p:grpSpPr>
        <p:sp>
          <p:nvSpPr>
            <p:cNvPr name="TextBox 33" id="33"/>
            <p:cNvSpPr txBox="true"/>
            <p:nvPr/>
          </p:nvSpPr>
          <p:spPr>
            <a:xfrm rot="0">
              <a:off x="0" y="-28575"/>
              <a:ext cx="4195949" cy="672888"/>
            </a:xfrm>
            <a:prstGeom prst="rect">
              <a:avLst/>
            </a:prstGeom>
          </p:spPr>
          <p:txBody>
            <a:bodyPr anchor="t" rtlCol="false" tIns="0" lIns="0" bIns="0" rIns="0">
              <a:spAutoFit/>
            </a:bodyPr>
            <a:lstStyle/>
            <a:p>
              <a:pPr algn="ctr">
                <a:lnSpc>
                  <a:spcPts val="4160"/>
                </a:lnSpc>
              </a:pPr>
              <a:r>
                <a:rPr lang="en-US" sz="3200" spc="160">
                  <a:solidFill>
                    <a:srgbClr val="A481E5"/>
                  </a:solidFill>
                  <a:latin typeface="Aileron"/>
                </a:rPr>
                <a:t>1970</a:t>
              </a:r>
            </a:p>
          </p:txBody>
        </p:sp>
        <p:sp>
          <p:nvSpPr>
            <p:cNvPr name="TextBox 34" id="34"/>
            <p:cNvSpPr txBox="true"/>
            <p:nvPr/>
          </p:nvSpPr>
          <p:spPr>
            <a:xfrm rot="0">
              <a:off x="0" y="800523"/>
              <a:ext cx="4195949" cy="491490"/>
            </a:xfrm>
            <a:prstGeom prst="rect">
              <a:avLst/>
            </a:prstGeom>
          </p:spPr>
          <p:txBody>
            <a:bodyPr anchor="t" rtlCol="false" tIns="0" lIns="0" bIns="0" rIns="0">
              <a:spAutoFit/>
            </a:bodyPr>
            <a:lstStyle/>
            <a:p>
              <a:pPr algn="ctr">
                <a:lnSpc>
                  <a:spcPts val="3299"/>
                </a:lnSpc>
              </a:pPr>
              <a:r>
                <a:rPr lang="en-US" sz="2199" spc="65">
                  <a:solidFill>
                    <a:srgbClr val="FFFFFF"/>
                  </a:solidFill>
                  <a:latin typeface="Aileron"/>
                </a:rPr>
                <a:t>Glastonbury</a:t>
              </a:r>
            </a:p>
          </p:txBody>
        </p:sp>
      </p:grpSp>
      <p:grpSp>
        <p:nvGrpSpPr>
          <p:cNvPr name="Group 35" id="35"/>
          <p:cNvGrpSpPr/>
          <p:nvPr/>
        </p:nvGrpSpPr>
        <p:grpSpPr>
          <a:xfrm rot="0">
            <a:off x="8584644" y="3922184"/>
            <a:ext cx="3280312" cy="969010"/>
            <a:chOff x="0" y="0"/>
            <a:chExt cx="4373749" cy="1292013"/>
          </a:xfrm>
        </p:grpSpPr>
        <p:sp>
          <p:nvSpPr>
            <p:cNvPr name="TextBox 36" id="36"/>
            <p:cNvSpPr txBox="true"/>
            <p:nvPr/>
          </p:nvSpPr>
          <p:spPr>
            <a:xfrm rot="0">
              <a:off x="0" y="-28575"/>
              <a:ext cx="4373749" cy="672888"/>
            </a:xfrm>
            <a:prstGeom prst="rect">
              <a:avLst/>
            </a:prstGeom>
          </p:spPr>
          <p:txBody>
            <a:bodyPr anchor="t" rtlCol="false" tIns="0" lIns="0" bIns="0" rIns="0">
              <a:spAutoFit/>
            </a:bodyPr>
            <a:lstStyle/>
            <a:p>
              <a:pPr algn="ctr">
                <a:lnSpc>
                  <a:spcPts val="4160"/>
                </a:lnSpc>
              </a:pPr>
              <a:r>
                <a:rPr lang="en-US" sz="3200" spc="160">
                  <a:solidFill>
                    <a:srgbClr val="A481E5"/>
                  </a:solidFill>
                  <a:latin typeface="Aileron"/>
                </a:rPr>
                <a:t>80'S-90'S</a:t>
              </a:r>
            </a:p>
          </p:txBody>
        </p:sp>
        <p:sp>
          <p:nvSpPr>
            <p:cNvPr name="TextBox 37" id="37"/>
            <p:cNvSpPr txBox="true"/>
            <p:nvPr/>
          </p:nvSpPr>
          <p:spPr>
            <a:xfrm rot="0">
              <a:off x="0" y="800523"/>
              <a:ext cx="4373749" cy="491490"/>
            </a:xfrm>
            <a:prstGeom prst="rect">
              <a:avLst/>
            </a:prstGeom>
          </p:spPr>
          <p:txBody>
            <a:bodyPr anchor="t" rtlCol="false" tIns="0" lIns="0" bIns="0" rIns="0">
              <a:spAutoFit/>
            </a:bodyPr>
            <a:lstStyle/>
            <a:p>
              <a:pPr algn="ctr">
                <a:lnSpc>
                  <a:spcPts val="3299"/>
                </a:lnSpc>
              </a:pPr>
              <a:r>
                <a:rPr lang="en-US" sz="2199" spc="65">
                  <a:solidFill>
                    <a:srgbClr val="FFFFFF"/>
                  </a:solidFill>
                  <a:latin typeface="Aileron"/>
                </a:rPr>
                <a:t>Reading Festival</a:t>
              </a:r>
            </a:p>
          </p:txBody>
        </p:sp>
      </p:grpSp>
      <p:grpSp>
        <p:nvGrpSpPr>
          <p:cNvPr name="Group 38" id="38"/>
          <p:cNvGrpSpPr/>
          <p:nvPr/>
        </p:nvGrpSpPr>
        <p:grpSpPr>
          <a:xfrm rot="0">
            <a:off x="12495966" y="3922184"/>
            <a:ext cx="3146962" cy="969010"/>
            <a:chOff x="0" y="0"/>
            <a:chExt cx="4195949" cy="1292013"/>
          </a:xfrm>
        </p:grpSpPr>
        <p:sp>
          <p:nvSpPr>
            <p:cNvPr name="TextBox 39" id="39"/>
            <p:cNvSpPr txBox="true"/>
            <p:nvPr/>
          </p:nvSpPr>
          <p:spPr>
            <a:xfrm rot="0">
              <a:off x="0" y="-28575"/>
              <a:ext cx="4195949" cy="672888"/>
            </a:xfrm>
            <a:prstGeom prst="rect">
              <a:avLst/>
            </a:prstGeom>
          </p:spPr>
          <p:txBody>
            <a:bodyPr anchor="t" rtlCol="false" tIns="0" lIns="0" bIns="0" rIns="0">
              <a:spAutoFit/>
            </a:bodyPr>
            <a:lstStyle/>
            <a:p>
              <a:pPr algn="ctr">
                <a:lnSpc>
                  <a:spcPts val="4160"/>
                </a:lnSpc>
              </a:pPr>
              <a:r>
                <a:rPr lang="en-US" sz="3200" spc="160">
                  <a:solidFill>
                    <a:srgbClr val="A481E5"/>
                  </a:solidFill>
                  <a:latin typeface="Aileron"/>
                </a:rPr>
                <a:t>1998</a:t>
              </a:r>
            </a:p>
          </p:txBody>
        </p:sp>
        <p:sp>
          <p:nvSpPr>
            <p:cNvPr name="TextBox 40" id="40"/>
            <p:cNvSpPr txBox="true"/>
            <p:nvPr/>
          </p:nvSpPr>
          <p:spPr>
            <a:xfrm rot="0">
              <a:off x="0" y="800523"/>
              <a:ext cx="4195949" cy="491490"/>
            </a:xfrm>
            <a:prstGeom prst="rect">
              <a:avLst/>
            </a:prstGeom>
          </p:spPr>
          <p:txBody>
            <a:bodyPr anchor="t" rtlCol="false" tIns="0" lIns="0" bIns="0" rIns="0">
              <a:spAutoFit/>
            </a:bodyPr>
            <a:lstStyle/>
            <a:p>
              <a:pPr algn="ctr">
                <a:lnSpc>
                  <a:spcPts val="3299"/>
                </a:lnSpc>
              </a:pPr>
              <a:r>
                <a:rPr lang="en-US" sz="2199" spc="65">
                  <a:solidFill>
                    <a:srgbClr val="FFFFFF"/>
                  </a:solidFill>
                  <a:latin typeface="Aileron"/>
                </a:rPr>
                <a:t>Creamfields</a:t>
              </a:r>
            </a:p>
          </p:txBody>
        </p:sp>
      </p:grpSp>
      <p:grpSp>
        <p:nvGrpSpPr>
          <p:cNvPr name="Group 41" id="41"/>
          <p:cNvGrpSpPr/>
          <p:nvPr/>
        </p:nvGrpSpPr>
        <p:grpSpPr>
          <a:xfrm rot="0">
            <a:off x="7570519" y="7332948"/>
            <a:ext cx="3146962" cy="969010"/>
            <a:chOff x="0" y="0"/>
            <a:chExt cx="4195949" cy="1292013"/>
          </a:xfrm>
        </p:grpSpPr>
        <p:sp>
          <p:nvSpPr>
            <p:cNvPr name="TextBox 42" id="42"/>
            <p:cNvSpPr txBox="true"/>
            <p:nvPr/>
          </p:nvSpPr>
          <p:spPr>
            <a:xfrm rot="0">
              <a:off x="0" y="-28575"/>
              <a:ext cx="4195949" cy="672888"/>
            </a:xfrm>
            <a:prstGeom prst="rect">
              <a:avLst/>
            </a:prstGeom>
          </p:spPr>
          <p:txBody>
            <a:bodyPr anchor="t" rtlCol="false" tIns="0" lIns="0" bIns="0" rIns="0">
              <a:spAutoFit/>
            </a:bodyPr>
            <a:lstStyle/>
            <a:p>
              <a:pPr algn="ctr">
                <a:lnSpc>
                  <a:spcPts val="4160"/>
                </a:lnSpc>
              </a:pPr>
              <a:r>
                <a:rPr lang="en-US" sz="3200" spc="160">
                  <a:solidFill>
                    <a:srgbClr val="A481E5"/>
                  </a:solidFill>
                  <a:latin typeface="Aileron"/>
                </a:rPr>
                <a:t>2003</a:t>
              </a:r>
            </a:p>
          </p:txBody>
        </p:sp>
        <p:sp>
          <p:nvSpPr>
            <p:cNvPr name="TextBox 43" id="43"/>
            <p:cNvSpPr txBox="true"/>
            <p:nvPr/>
          </p:nvSpPr>
          <p:spPr>
            <a:xfrm rot="0">
              <a:off x="0" y="800523"/>
              <a:ext cx="4195949" cy="491490"/>
            </a:xfrm>
            <a:prstGeom prst="rect">
              <a:avLst/>
            </a:prstGeom>
          </p:spPr>
          <p:txBody>
            <a:bodyPr anchor="t" rtlCol="false" tIns="0" lIns="0" bIns="0" rIns="0">
              <a:spAutoFit/>
            </a:bodyPr>
            <a:lstStyle/>
            <a:p>
              <a:pPr algn="ctr">
                <a:lnSpc>
                  <a:spcPts val="3299"/>
                </a:lnSpc>
              </a:pPr>
              <a:r>
                <a:rPr lang="en-US" sz="2199" spc="65">
                  <a:solidFill>
                    <a:srgbClr val="FFFFFF"/>
                  </a:solidFill>
                  <a:latin typeface="Aileron"/>
                </a:rPr>
                <a:t>Download</a:t>
              </a:r>
            </a:p>
          </p:txBody>
        </p:sp>
      </p:grpSp>
      <p:grpSp>
        <p:nvGrpSpPr>
          <p:cNvPr name="Group 44" id="44"/>
          <p:cNvGrpSpPr/>
          <p:nvPr/>
        </p:nvGrpSpPr>
        <p:grpSpPr>
          <a:xfrm rot="0">
            <a:off x="11910216" y="7398994"/>
            <a:ext cx="3146962" cy="969010"/>
            <a:chOff x="0" y="0"/>
            <a:chExt cx="4195949" cy="1292013"/>
          </a:xfrm>
        </p:grpSpPr>
        <p:sp>
          <p:nvSpPr>
            <p:cNvPr name="TextBox 45" id="45"/>
            <p:cNvSpPr txBox="true"/>
            <p:nvPr/>
          </p:nvSpPr>
          <p:spPr>
            <a:xfrm rot="0">
              <a:off x="0" y="-28575"/>
              <a:ext cx="4195949" cy="672888"/>
            </a:xfrm>
            <a:prstGeom prst="rect">
              <a:avLst/>
            </a:prstGeom>
          </p:spPr>
          <p:txBody>
            <a:bodyPr anchor="t" rtlCol="false" tIns="0" lIns="0" bIns="0" rIns="0">
              <a:spAutoFit/>
            </a:bodyPr>
            <a:lstStyle/>
            <a:p>
              <a:pPr algn="ctr">
                <a:lnSpc>
                  <a:spcPts val="4160"/>
                </a:lnSpc>
              </a:pPr>
              <a:r>
                <a:rPr lang="en-US" sz="3200" spc="160">
                  <a:solidFill>
                    <a:srgbClr val="A481E5"/>
                  </a:solidFill>
                  <a:latin typeface="Aileron"/>
                </a:rPr>
                <a:t>2019</a:t>
              </a:r>
            </a:p>
          </p:txBody>
        </p:sp>
        <p:sp>
          <p:nvSpPr>
            <p:cNvPr name="TextBox 46" id="46"/>
            <p:cNvSpPr txBox="true"/>
            <p:nvPr/>
          </p:nvSpPr>
          <p:spPr>
            <a:xfrm rot="0">
              <a:off x="0" y="800523"/>
              <a:ext cx="4195949" cy="491490"/>
            </a:xfrm>
            <a:prstGeom prst="rect">
              <a:avLst/>
            </a:prstGeom>
          </p:spPr>
          <p:txBody>
            <a:bodyPr anchor="t" rtlCol="false" tIns="0" lIns="0" bIns="0" rIns="0">
              <a:spAutoFit/>
            </a:bodyPr>
            <a:lstStyle/>
            <a:p>
              <a:pPr algn="ctr">
                <a:lnSpc>
                  <a:spcPts val="3299"/>
                </a:lnSpc>
              </a:pPr>
              <a:r>
                <a:rPr lang="en-US" sz="2199" spc="65">
                  <a:solidFill>
                    <a:srgbClr val="FFFFFF"/>
                  </a:solidFill>
                  <a:latin typeface="Aileron"/>
                </a:rPr>
                <a:t>Shambala</a:t>
              </a:r>
            </a:p>
          </p:txBody>
        </p:sp>
      </p:grpSp>
      <p:grpSp>
        <p:nvGrpSpPr>
          <p:cNvPr name="Group 47" id="47"/>
          <p:cNvGrpSpPr/>
          <p:nvPr/>
        </p:nvGrpSpPr>
        <p:grpSpPr>
          <a:xfrm rot="0">
            <a:off x="-414018" y="0"/>
            <a:ext cx="18702018" cy="867399"/>
            <a:chOff x="0" y="0"/>
            <a:chExt cx="4925634" cy="228451"/>
          </a:xfrm>
        </p:grpSpPr>
        <p:sp>
          <p:nvSpPr>
            <p:cNvPr name="Freeform 48" id="48"/>
            <p:cNvSpPr/>
            <p:nvPr/>
          </p:nvSpPr>
          <p:spPr>
            <a:xfrm flipH="false" flipV="false" rot="0">
              <a:off x="0" y="0"/>
              <a:ext cx="4925635" cy="228451"/>
            </a:xfrm>
            <a:custGeom>
              <a:avLst/>
              <a:gdLst/>
              <a:ahLst/>
              <a:cxnLst/>
              <a:rect r="r" b="b" t="t" l="l"/>
              <a:pathLst>
                <a:path h="228451" w="4925635">
                  <a:moveTo>
                    <a:pt x="0" y="0"/>
                  </a:moveTo>
                  <a:lnTo>
                    <a:pt x="4925635" y="0"/>
                  </a:lnTo>
                  <a:lnTo>
                    <a:pt x="4925635" y="228451"/>
                  </a:lnTo>
                  <a:lnTo>
                    <a:pt x="0" y="228451"/>
                  </a:lnTo>
                  <a:close/>
                </a:path>
              </a:pathLst>
            </a:custGeom>
            <a:solidFill>
              <a:srgbClr val="917FB2"/>
            </a:solidFill>
          </p:spPr>
        </p:sp>
        <p:sp>
          <p:nvSpPr>
            <p:cNvPr name="TextBox 49" id="49"/>
            <p:cNvSpPr txBox="true"/>
            <p:nvPr/>
          </p:nvSpPr>
          <p:spPr>
            <a:xfrm>
              <a:off x="0" y="-28575"/>
              <a:ext cx="4925634" cy="257026"/>
            </a:xfrm>
            <a:prstGeom prst="rect">
              <a:avLst/>
            </a:prstGeom>
          </p:spPr>
          <p:txBody>
            <a:bodyPr anchor="ctr" rtlCol="false" tIns="50800" lIns="50800" bIns="50800" rIns="50800"/>
            <a:lstStyle/>
            <a:p>
              <a:pPr algn="ctr">
                <a:lnSpc>
                  <a:spcPts val="2659"/>
                </a:lnSpc>
              </a:pPr>
            </a:p>
          </p:txBody>
        </p:sp>
      </p:grpSp>
      <p:sp>
        <p:nvSpPr>
          <p:cNvPr name="TextBox 50" id="50"/>
          <p:cNvSpPr txBox="true"/>
          <p:nvPr/>
        </p:nvSpPr>
        <p:spPr>
          <a:xfrm rot="0">
            <a:off x="1028700" y="866775"/>
            <a:ext cx="16230600" cy="1450976"/>
          </a:xfrm>
          <a:prstGeom prst="rect">
            <a:avLst/>
          </a:prstGeom>
        </p:spPr>
        <p:txBody>
          <a:bodyPr anchor="t" rtlCol="false" tIns="0" lIns="0" bIns="0" rIns="0">
            <a:spAutoFit/>
          </a:bodyPr>
          <a:lstStyle/>
          <a:p>
            <a:pPr algn="ctr">
              <a:lnSpc>
                <a:spcPts val="11899"/>
              </a:lnSpc>
            </a:pPr>
            <a:r>
              <a:rPr lang="en-US" sz="8499">
                <a:solidFill>
                  <a:srgbClr val="2A2F4F"/>
                </a:solidFill>
                <a:latin typeface="Peace Sans Bold"/>
              </a:rPr>
              <a:t>TIMELINE OF FESTIVALS</a:t>
            </a:r>
          </a:p>
        </p:txBody>
      </p:sp>
      <p:sp>
        <p:nvSpPr>
          <p:cNvPr name="Freeform 51" id="51"/>
          <p:cNvSpPr/>
          <p:nvPr/>
        </p:nvSpPr>
        <p:spPr>
          <a:xfrm flipH="false" flipV="false" rot="-8993713">
            <a:off x="-6038742" y="2671289"/>
            <a:ext cx="6879742" cy="5271602"/>
          </a:xfrm>
          <a:custGeom>
            <a:avLst/>
            <a:gdLst/>
            <a:ahLst/>
            <a:cxnLst/>
            <a:rect r="r" b="b" t="t" l="l"/>
            <a:pathLst>
              <a:path h="5271602" w="6879742">
                <a:moveTo>
                  <a:pt x="0" y="0"/>
                </a:moveTo>
                <a:lnTo>
                  <a:pt x="6879742" y="0"/>
                </a:lnTo>
                <a:lnTo>
                  <a:pt x="6879742" y="5271603"/>
                </a:lnTo>
                <a:lnTo>
                  <a:pt x="0" y="52716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2" id="52"/>
          <p:cNvSpPr/>
          <p:nvPr/>
        </p:nvSpPr>
        <p:spPr>
          <a:xfrm flipH="false" flipV="false" rot="9397213">
            <a:off x="15775939" y="3866788"/>
            <a:ext cx="6879742" cy="5271602"/>
          </a:xfrm>
          <a:custGeom>
            <a:avLst/>
            <a:gdLst/>
            <a:ahLst/>
            <a:cxnLst/>
            <a:rect r="r" b="b" t="t" l="l"/>
            <a:pathLst>
              <a:path h="5271602" w="6879742">
                <a:moveTo>
                  <a:pt x="0" y="0"/>
                </a:moveTo>
                <a:lnTo>
                  <a:pt x="6879742" y="0"/>
                </a:lnTo>
                <a:lnTo>
                  <a:pt x="6879742" y="5271602"/>
                </a:lnTo>
                <a:lnTo>
                  <a:pt x="0" y="52716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3" id="53"/>
          <p:cNvGrpSpPr/>
          <p:nvPr/>
        </p:nvGrpSpPr>
        <p:grpSpPr>
          <a:xfrm rot="0">
            <a:off x="3621904" y="6233137"/>
            <a:ext cx="2653673" cy="3280781"/>
            <a:chOff x="0" y="0"/>
            <a:chExt cx="698910" cy="864074"/>
          </a:xfrm>
        </p:grpSpPr>
        <p:sp>
          <p:nvSpPr>
            <p:cNvPr name="Freeform 54" id="54"/>
            <p:cNvSpPr/>
            <p:nvPr/>
          </p:nvSpPr>
          <p:spPr>
            <a:xfrm flipH="false" flipV="false" rot="0">
              <a:off x="0" y="0"/>
              <a:ext cx="698910" cy="864074"/>
            </a:xfrm>
            <a:custGeom>
              <a:avLst/>
              <a:gdLst/>
              <a:ahLst/>
              <a:cxnLst/>
              <a:rect r="r" b="b" t="t" l="l"/>
              <a:pathLst>
                <a:path h="864074" w="698910">
                  <a:moveTo>
                    <a:pt x="0" y="0"/>
                  </a:moveTo>
                  <a:lnTo>
                    <a:pt x="698910" y="0"/>
                  </a:lnTo>
                  <a:lnTo>
                    <a:pt x="698910" y="864074"/>
                  </a:lnTo>
                  <a:lnTo>
                    <a:pt x="0" y="864074"/>
                  </a:lnTo>
                  <a:close/>
                </a:path>
              </a:pathLst>
            </a:custGeom>
            <a:solidFill>
              <a:srgbClr val="E5D0EB"/>
            </a:solidFill>
          </p:spPr>
        </p:sp>
        <p:sp>
          <p:nvSpPr>
            <p:cNvPr name="TextBox 55" id="55"/>
            <p:cNvSpPr txBox="true"/>
            <p:nvPr/>
          </p:nvSpPr>
          <p:spPr>
            <a:xfrm>
              <a:off x="0" y="-57150"/>
              <a:ext cx="698910" cy="921224"/>
            </a:xfrm>
            <a:prstGeom prst="rect">
              <a:avLst/>
            </a:prstGeom>
          </p:spPr>
          <p:txBody>
            <a:bodyPr anchor="ctr" rtlCol="false" tIns="50800" lIns="50800" bIns="50800" rIns="50800"/>
            <a:lstStyle/>
            <a:p>
              <a:pPr algn="ctr">
                <a:lnSpc>
                  <a:spcPts val="3299"/>
                </a:lnSpc>
              </a:pPr>
            </a:p>
          </p:txBody>
        </p:sp>
      </p:grpSp>
      <p:grpSp>
        <p:nvGrpSpPr>
          <p:cNvPr name="Group 56" id="56"/>
          <p:cNvGrpSpPr/>
          <p:nvPr/>
        </p:nvGrpSpPr>
        <p:grpSpPr>
          <a:xfrm rot="0">
            <a:off x="3233191" y="7303709"/>
            <a:ext cx="3146962" cy="969010"/>
            <a:chOff x="0" y="0"/>
            <a:chExt cx="4195949" cy="1292013"/>
          </a:xfrm>
        </p:grpSpPr>
        <p:sp>
          <p:nvSpPr>
            <p:cNvPr name="TextBox 57" id="57"/>
            <p:cNvSpPr txBox="true"/>
            <p:nvPr/>
          </p:nvSpPr>
          <p:spPr>
            <a:xfrm rot="0">
              <a:off x="0" y="-28575"/>
              <a:ext cx="4195949" cy="672888"/>
            </a:xfrm>
            <a:prstGeom prst="rect">
              <a:avLst/>
            </a:prstGeom>
          </p:spPr>
          <p:txBody>
            <a:bodyPr anchor="t" rtlCol="false" tIns="0" lIns="0" bIns="0" rIns="0">
              <a:spAutoFit/>
            </a:bodyPr>
            <a:lstStyle/>
            <a:p>
              <a:pPr algn="ctr">
                <a:lnSpc>
                  <a:spcPts val="4160"/>
                </a:lnSpc>
              </a:pPr>
              <a:r>
                <a:rPr lang="en-US" sz="3200" spc="160">
                  <a:solidFill>
                    <a:srgbClr val="A481E5"/>
                  </a:solidFill>
                  <a:latin typeface="Aileron"/>
                </a:rPr>
                <a:t>2002</a:t>
              </a:r>
            </a:p>
          </p:txBody>
        </p:sp>
        <p:sp>
          <p:nvSpPr>
            <p:cNvPr name="TextBox 58" id="58"/>
            <p:cNvSpPr txBox="true"/>
            <p:nvPr/>
          </p:nvSpPr>
          <p:spPr>
            <a:xfrm rot="0">
              <a:off x="0" y="800523"/>
              <a:ext cx="4195949" cy="491490"/>
            </a:xfrm>
            <a:prstGeom prst="rect">
              <a:avLst/>
            </a:prstGeom>
          </p:spPr>
          <p:txBody>
            <a:bodyPr anchor="t" rtlCol="false" tIns="0" lIns="0" bIns="0" rIns="0">
              <a:spAutoFit/>
            </a:bodyPr>
            <a:lstStyle/>
            <a:p>
              <a:pPr algn="ctr">
                <a:lnSpc>
                  <a:spcPts val="3299"/>
                </a:lnSpc>
              </a:pPr>
              <a:r>
                <a:rPr lang="en-US" sz="2199" spc="65">
                  <a:solidFill>
                    <a:srgbClr val="FFFFFF"/>
                  </a:solidFill>
                  <a:latin typeface="Aileron"/>
                </a:rPr>
                <a:t>LoveBox Fest</a:t>
              </a:r>
            </a:p>
          </p:txBody>
        </p:sp>
      </p:grpSp>
      <p:sp>
        <p:nvSpPr>
          <p:cNvPr name="AutoShape 59" id="59"/>
          <p:cNvSpPr/>
          <p:nvPr/>
        </p:nvSpPr>
        <p:spPr>
          <a:xfrm>
            <a:off x="4806672" y="6168146"/>
            <a:ext cx="0" cy="830763"/>
          </a:xfrm>
          <a:prstGeom prst="line">
            <a:avLst/>
          </a:prstGeom>
          <a:ln cap="flat" w="76200">
            <a:solidFill>
              <a:srgbClr val="2A2F4F"/>
            </a:solidFill>
            <a:prstDash val="solid"/>
            <a:headEnd type="none" len="sm" w="sm"/>
            <a:tailEnd type="oval" len="lg" w="lg"/>
          </a:ln>
        </p:spPr>
      </p:sp>
      <p:sp>
        <p:nvSpPr>
          <p:cNvPr name="AutoShape 60" id="60"/>
          <p:cNvSpPr/>
          <p:nvPr/>
        </p:nvSpPr>
        <p:spPr>
          <a:xfrm flipV="true">
            <a:off x="3233320" y="9426527"/>
            <a:ext cx="14495772" cy="49292"/>
          </a:xfrm>
          <a:prstGeom prst="line">
            <a:avLst/>
          </a:prstGeom>
          <a:ln cap="flat" w="76200">
            <a:solidFill>
              <a:srgbClr val="2A2F4F"/>
            </a:solidFill>
            <a:prstDash val="solid"/>
            <a:headEnd type="none" len="sm" w="sm"/>
            <a:tailEnd type="none" len="sm" w="sm"/>
          </a:ln>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5D0EB"/>
        </a:solidFill>
      </p:bgPr>
    </p:bg>
    <p:spTree>
      <p:nvGrpSpPr>
        <p:cNvPr id="1" name=""/>
        <p:cNvGrpSpPr/>
        <p:nvPr/>
      </p:nvGrpSpPr>
      <p:grpSpPr>
        <a:xfrm>
          <a:off x="0" y="0"/>
          <a:ext cx="0" cy="0"/>
          <a:chOff x="0" y="0"/>
          <a:chExt cx="0" cy="0"/>
        </a:xfrm>
      </p:grpSpPr>
      <p:sp>
        <p:nvSpPr>
          <p:cNvPr name="TextBox 2" id="2"/>
          <p:cNvSpPr txBox="true"/>
          <p:nvPr/>
        </p:nvSpPr>
        <p:spPr>
          <a:xfrm rot="0">
            <a:off x="1028700" y="866775"/>
            <a:ext cx="16230600" cy="1450976"/>
          </a:xfrm>
          <a:prstGeom prst="rect">
            <a:avLst/>
          </a:prstGeom>
        </p:spPr>
        <p:txBody>
          <a:bodyPr anchor="t" rtlCol="false" tIns="0" lIns="0" bIns="0" rIns="0">
            <a:spAutoFit/>
          </a:bodyPr>
          <a:lstStyle/>
          <a:p>
            <a:pPr algn="ctr">
              <a:lnSpc>
                <a:spcPts val="11899"/>
              </a:lnSpc>
            </a:pPr>
            <a:r>
              <a:rPr lang="en-US" sz="8499">
                <a:solidFill>
                  <a:srgbClr val="2A2F4F"/>
                </a:solidFill>
                <a:latin typeface="Peace Sans Bold"/>
              </a:rPr>
              <a:t>PROBLEM SOLVING</a:t>
            </a:r>
          </a:p>
        </p:txBody>
      </p:sp>
      <p:grpSp>
        <p:nvGrpSpPr>
          <p:cNvPr name="Group 3" id="3"/>
          <p:cNvGrpSpPr/>
          <p:nvPr/>
        </p:nvGrpSpPr>
        <p:grpSpPr>
          <a:xfrm rot="0">
            <a:off x="-414018" y="8661807"/>
            <a:ext cx="18702018" cy="867399"/>
            <a:chOff x="0" y="0"/>
            <a:chExt cx="4925634" cy="228451"/>
          </a:xfrm>
        </p:grpSpPr>
        <p:sp>
          <p:nvSpPr>
            <p:cNvPr name="Freeform 4" id="4"/>
            <p:cNvSpPr/>
            <p:nvPr/>
          </p:nvSpPr>
          <p:spPr>
            <a:xfrm flipH="false" flipV="false" rot="0">
              <a:off x="0" y="0"/>
              <a:ext cx="4925635" cy="228451"/>
            </a:xfrm>
            <a:custGeom>
              <a:avLst/>
              <a:gdLst/>
              <a:ahLst/>
              <a:cxnLst/>
              <a:rect r="r" b="b" t="t" l="l"/>
              <a:pathLst>
                <a:path h="228451" w="4925635">
                  <a:moveTo>
                    <a:pt x="0" y="0"/>
                  </a:moveTo>
                  <a:lnTo>
                    <a:pt x="4925635" y="0"/>
                  </a:lnTo>
                  <a:lnTo>
                    <a:pt x="4925635" y="228451"/>
                  </a:lnTo>
                  <a:lnTo>
                    <a:pt x="0" y="228451"/>
                  </a:lnTo>
                  <a:close/>
                </a:path>
              </a:pathLst>
            </a:custGeom>
            <a:solidFill>
              <a:srgbClr val="917FB2"/>
            </a:solidFill>
          </p:spPr>
        </p:sp>
        <p:sp>
          <p:nvSpPr>
            <p:cNvPr name="TextBox 5" id="5"/>
            <p:cNvSpPr txBox="true"/>
            <p:nvPr/>
          </p:nvSpPr>
          <p:spPr>
            <a:xfrm>
              <a:off x="0" y="-28575"/>
              <a:ext cx="4925634" cy="257026"/>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5060096">
            <a:off x="12242990" y="-5290359"/>
            <a:ext cx="6879742" cy="5271602"/>
          </a:xfrm>
          <a:custGeom>
            <a:avLst/>
            <a:gdLst/>
            <a:ahLst/>
            <a:cxnLst/>
            <a:rect r="r" b="b" t="t" l="l"/>
            <a:pathLst>
              <a:path h="5271602" w="6879742">
                <a:moveTo>
                  <a:pt x="0" y="0"/>
                </a:moveTo>
                <a:lnTo>
                  <a:pt x="6879741" y="0"/>
                </a:lnTo>
                <a:lnTo>
                  <a:pt x="6879741" y="5271602"/>
                </a:lnTo>
                <a:lnTo>
                  <a:pt x="0" y="52716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8993713">
            <a:off x="-5953017" y="953043"/>
            <a:ext cx="6879742" cy="5271602"/>
          </a:xfrm>
          <a:custGeom>
            <a:avLst/>
            <a:gdLst/>
            <a:ahLst/>
            <a:cxnLst/>
            <a:rect r="r" b="b" t="t" l="l"/>
            <a:pathLst>
              <a:path h="5271602" w="6879742">
                <a:moveTo>
                  <a:pt x="0" y="0"/>
                </a:moveTo>
                <a:lnTo>
                  <a:pt x="6879742" y="0"/>
                </a:lnTo>
                <a:lnTo>
                  <a:pt x="6879742" y="5271602"/>
                </a:lnTo>
                <a:lnTo>
                  <a:pt x="0" y="52716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791340" y="3263016"/>
            <a:ext cx="14705320" cy="4427718"/>
          </a:xfrm>
          <a:prstGeom prst="rect">
            <a:avLst/>
          </a:prstGeom>
        </p:spPr>
        <p:txBody>
          <a:bodyPr anchor="t" rtlCol="false" tIns="0" lIns="0" bIns="0" rIns="0">
            <a:spAutoFit/>
          </a:bodyPr>
          <a:lstStyle/>
          <a:p>
            <a:pPr marL="902546" indent="-451273" lvl="1">
              <a:lnSpc>
                <a:spcPts val="5852"/>
              </a:lnSpc>
              <a:buFont typeface="Arial"/>
              <a:buChar char="•"/>
            </a:pPr>
            <a:r>
              <a:rPr lang="en-US" sz="4180">
                <a:solidFill>
                  <a:srgbClr val="2A2F4F"/>
                </a:solidFill>
                <a:latin typeface="Clear Sans Bold"/>
              </a:rPr>
              <a:t>Funding</a:t>
            </a:r>
          </a:p>
          <a:p>
            <a:pPr marL="902546" indent="-451273" lvl="1">
              <a:lnSpc>
                <a:spcPts val="5852"/>
              </a:lnSpc>
              <a:buFont typeface="Arial"/>
              <a:buChar char="•"/>
            </a:pPr>
            <a:r>
              <a:rPr lang="en-US" sz="4180">
                <a:solidFill>
                  <a:srgbClr val="2A2F4F"/>
                </a:solidFill>
                <a:latin typeface="Clear Sans Bold"/>
              </a:rPr>
              <a:t>Musicians</a:t>
            </a:r>
          </a:p>
          <a:p>
            <a:pPr marL="902546" indent="-451273" lvl="1">
              <a:lnSpc>
                <a:spcPts val="5852"/>
              </a:lnSpc>
              <a:buFont typeface="Arial"/>
              <a:buChar char="•"/>
            </a:pPr>
            <a:r>
              <a:rPr lang="en-US" sz="4180">
                <a:solidFill>
                  <a:srgbClr val="2A2F4F"/>
                </a:solidFill>
                <a:latin typeface="Clear Sans Bold"/>
              </a:rPr>
              <a:t>Permission</a:t>
            </a:r>
          </a:p>
          <a:p>
            <a:pPr marL="902546" indent="-451273" lvl="1">
              <a:lnSpc>
                <a:spcPts val="5852"/>
              </a:lnSpc>
              <a:buFont typeface="Arial"/>
              <a:buChar char="•"/>
            </a:pPr>
            <a:r>
              <a:rPr lang="en-US" sz="4180">
                <a:solidFill>
                  <a:srgbClr val="2A2F4F"/>
                </a:solidFill>
                <a:latin typeface="Clear Sans Bold"/>
              </a:rPr>
              <a:t>Venues</a:t>
            </a:r>
          </a:p>
          <a:p>
            <a:pPr marL="902546" indent="-451273" lvl="1">
              <a:lnSpc>
                <a:spcPts val="5852"/>
              </a:lnSpc>
              <a:buFont typeface="Arial"/>
              <a:buChar char="•"/>
            </a:pPr>
            <a:r>
              <a:rPr lang="en-US" sz="4180">
                <a:solidFill>
                  <a:srgbClr val="2A2F4F"/>
                </a:solidFill>
                <a:latin typeface="Clear Sans Bold"/>
              </a:rPr>
              <a:t>PLI </a:t>
            </a:r>
          </a:p>
          <a:p>
            <a:pPr marL="902546" indent="-451273" lvl="1">
              <a:lnSpc>
                <a:spcPts val="5852"/>
              </a:lnSpc>
              <a:buFont typeface="Arial"/>
              <a:buChar char="•"/>
            </a:pPr>
            <a:r>
              <a:rPr lang="en-US" sz="4180">
                <a:solidFill>
                  <a:srgbClr val="2A2F4F"/>
                </a:solidFill>
                <a:latin typeface="Clear Sans Bold"/>
              </a:rPr>
              <a:t>Ticket Sales and Profit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5D0EB"/>
        </a:solidFill>
      </p:bgPr>
    </p:bg>
    <p:spTree>
      <p:nvGrpSpPr>
        <p:cNvPr id="1" name=""/>
        <p:cNvGrpSpPr/>
        <p:nvPr/>
      </p:nvGrpSpPr>
      <p:grpSpPr>
        <a:xfrm>
          <a:off x="0" y="0"/>
          <a:ext cx="0" cy="0"/>
          <a:chOff x="0" y="0"/>
          <a:chExt cx="0" cy="0"/>
        </a:xfrm>
      </p:grpSpPr>
      <p:sp>
        <p:nvSpPr>
          <p:cNvPr name="TextBox 2" id="2"/>
          <p:cNvSpPr txBox="true"/>
          <p:nvPr/>
        </p:nvSpPr>
        <p:spPr>
          <a:xfrm rot="0">
            <a:off x="3539034" y="1815122"/>
            <a:ext cx="10874982" cy="6139372"/>
          </a:xfrm>
          <a:prstGeom prst="rect">
            <a:avLst/>
          </a:prstGeom>
        </p:spPr>
        <p:txBody>
          <a:bodyPr anchor="t" rtlCol="false" tIns="0" lIns="0" bIns="0" rIns="0">
            <a:spAutoFit/>
          </a:bodyPr>
          <a:lstStyle/>
          <a:p>
            <a:pPr algn="ctr">
              <a:lnSpc>
                <a:spcPts val="16018"/>
              </a:lnSpc>
            </a:pPr>
            <a:r>
              <a:rPr lang="en-US" sz="14695">
                <a:solidFill>
                  <a:srgbClr val="2A2F4F"/>
                </a:solidFill>
                <a:latin typeface="Peace Sans Bold"/>
              </a:rPr>
              <a:t>THANK YOU FOR LISTENING</a:t>
            </a:r>
          </a:p>
        </p:txBody>
      </p:sp>
      <p:sp>
        <p:nvSpPr>
          <p:cNvPr name="Freeform 3" id="3"/>
          <p:cNvSpPr/>
          <p:nvPr/>
        </p:nvSpPr>
        <p:spPr>
          <a:xfrm flipH="false" flipV="false" rot="9397213">
            <a:off x="12038125" y="-5460526"/>
            <a:ext cx="10442350" cy="8001450"/>
          </a:xfrm>
          <a:custGeom>
            <a:avLst/>
            <a:gdLst/>
            <a:ahLst/>
            <a:cxnLst/>
            <a:rect r="r" b="b" t="t" l="l"/>
            <a:pathLst>
              <a:path h="8001450" w="10442350">
                <a:moveTo>
                  <a:pt x="0" y="0"/>
                </a:moveTo>
                <a:lnTo>
                  <a:pt x="10442350" y="0"/>
                </a:lnTo>
                <a:lnTo>
                  <a:pt x="10442350" y="8001451"/>
                </a:lnTo>
                <a:lnTo>
                  <a:pt x="0" y="80014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9397213">
            <a:off x="11731944" y="6286275"/>
            <a:ext cx="10442350" cy="8001450"/>
          </a:xfrm>
          <a:custGeom>
            <a:avLst/>
            <a:gdLst/>
            <a:ahLst/>
            <a:cxnLst/>
            <a:rect r="r" b="b" t="t" l="l"/>
            <a:pathLst>
              <a:path h="8001450" w="10442350">
                <a:moveTo>
                  <a:pt x="0" y="0"/>
                </a:moveTo>
                <a:lnTo>
                  <a:pt x="10442350" y="0"/>
                </a:lnTo>
                <a:lnTo>
                  <a:pt x="10442350" y="8001450"/>
                </a:lnTo>
                <a:lnTo>
                  <a:pt x="0" y="80014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9397213">
            <a:off x="-5221175" y="-4601357"/>
            <a:ext cx="10442350" cy="8001450"/>
          </a:xfrm>
          <a:custGeom>
            <a:avLst/>
            <a:gdLst/>
            <a:ahLst/>
            <a:cxnLst/>
            <a:rect r="r" b="b" t="t" l="l"/>
            <a:pathLst>
              <a:path h="8001450" w="10442350">
                <a:moveTo>
                  <a:pt x="0" y="0"/>
                </a:moveTo>
                <a:lnTo>
                  <a:pt x="10442350" y="0"/>
                </a:lnTo>
                <a:lnTo>
                  <a:pt x="10442350" y="8001451"/>
                </a:lnTo>
                <a:lnTo>
                  <a:pt x="0" y="80014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7719722">
            <a:off x="-3114378" y="7118424"/>
            <a:ext cx="10442350" cy="8001450"/>
          </a:xfrm>
          <a:custGeom>
            <a:avLst/>
            <a:gdLst/>
            <a:ahLst/>
            <a:cxnLst/>
            <a:rect r="r" b="b" t="t" l="l"/>
            <a:pathLst>
              <a:path h="8001450" w="10442350">
                <a:moveTo>
                  <a:pt x="0" y="0"/>
                </a:moveTo>
                <a:lnTo>
                  <a:pt x="10442350" y="0"/>
                </a:lnTo>
                <a:lnTo>
                  <a:pt x="10442350" y="8001450"/>
                </a:lnTo>
                <a:lnTo>
                  <a:pt x="0" y="80014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4519884" y="8542247"/>
            <a:ext cx="9248232" cy="716053"/>
          </a:xfrm>
          <a:prstGeom prst="rect">
            <a:avLst/>
          </a:prstGeom>
        </p:spPr>
        <p:txBody>
          <a:bodyPr anchor="t" rtlCol="false" tIns="0" lIns="0" bIns="0" rIns="0">
            <a:spAutoFit/>
          </a:bodyPr>
          <a:lstStyle/>
          <a:p>
            <a:pPr algn="ctr">
              <a:lnSpc>
                <a:spcPts val="5881"/>
              </a:lnSpc>
            </a:pPr>
            <a:r>
              <a:rPr lang="en-US" sz="4201">
                <a:solidFill>
                  <a:srgbClr val="2A2F4F"/>
                </a:solidFill>
                <a:latin typeface="Clear Sans Bold"/>
              </a:rPr>
              <a:t>Any Questions?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5D0EB"/>
        </a:solidFill>
      </p:bgPr>
    </p:bg>
    <p:spTree>
      <p:nvGrpSpPr>
        <p:cNvPr id="1" name=""/>
        <p:cNvGrpSpPr/>
        <p:nvPr/>
      </p:nvGrpSpPr>
      <p:grpSpPr>
        <a:xfrm>
          <a:off x="0" y="0"/>
          <a:ext cx="0" cy="0"/>
          <a:chOff x="0" y="0"/>
          <a:chExt cx="0" cy="0"/>
        </a:xfrm>
      </p:grpSpPr>
      <p:sp>
        <p:nvSpPr>
          <p:cNvPr name="TextBox 2" id="2"/>
          <p:cNvSpPr txBox="true"/>
          <p:nvPr/>
        </p:nvSpPr>
        <p:spPr>
          <a:xfrm rot="0">
            <a:off x="2553980" y="866775"/>
            <a:ext cx="13180039" cy="1450976"/>
          </a:xfrm>
          <a:prstGeom prst="rect">
            <a:avLst/>
          </a:prstGeom>
        </p:spPr>
        <p:txBody>
          <a:bodyPr anchor="t" rtlCol="false" tIns="0" lIns="0" bIns="0" rIns="0">
            <a:spAutoFit/>
          </a:bodyPr>
          <a:lstStyle/>
          <a:p>
            <a:pPr algn="ctr">
              <a:lnSpc>
                <a:spcPts val="11899"/>
              </a:lnSpc>
            </a:pPr>
            <a:r>
              <a:rPr lang="en-US" sz="8499">
                <a:solidFill>
                  <a:srgbClr val="2A2F4F"/>
                </a:solidFill>
                <a:latin typeface="Peace Sans Bold"/>
              </a:rPr>
              <a:t>BIBLIOGRAPHY</a:t>
            </a:r>
          </a:p>
        </p:txBody>
      </p:sp>
      <p:sp>
        <p:nvSpPr>
          <p:cNvPr name="TextBox 3" id="3"/>
          <p:cNvSpPr txBox="true"/>
          <p:nvPr/>
        </p:nvSpPr>
        <p:spPr>
          <a:xfrm rot="0">
            <a:off x="928987" y="2796505"/>
            <a:ext cx="16230600" cy="6692900"/>
          </a:xfrm>
          <a:prstGeom prst="rect">
            <a:avLst/>
          </a:prstGeom>
        </p:spPr>
        <p:txBody>
          <a:bodyPr anchor="t" rtlCol="false" tIns="0" lIns="0" bIns="0" rIns="0">
            <a:spAutoFit/>
          </a:bodyPr>
          <a:lstStyle/>
          <a:p>
            <a:pPr>
              <a:lnSpc>
                <a:spcPts val="2800"/>
              </a:lnSpc>
            </a:pPr>
            <a:r>
              <a:rPr lang="en-US" sz="2000">
                <a:solidFill>
                  <a:srgbClr val="2A2F4F"/>
                </a:solidFill>
                <a:latin typeface="Clear Sans Bold"/>
              </a:rPr>
              <a:t>Aubrey, E. (2021) ‘“Not a single security guard helped me”: The urgent need to make gigs and festivals safer for women’, Independent, 28 November. Available at: https://www.independent.co.uk/arts-entertainment/music/features/live-music-gig-safety-women-b1964415.html (Accessed: 02 October 2023).</a:t>
            </a:r>
          </a:p>
          <a:p>
            <a:pPr>
              <a:lnSpc>
                <a:spcPts val="2800"/>
              </a:lnSpc>
            </a:pPr>
          </a:p>
          <a:p>
            <a:pPr>
              <a:lnSpc>
                <a:spcPts val="2800"/>
              </a:lnSpc>
            </a:pPr>
            <a:r>
              <a:rPr lang="en-US" sz="2000">
                <a:solidFill>
                  <a:srgbClr val="2A2F4F"/>
                </a:solidFill>
                <a:latin typeface="Clear Sans Bold"/>
              </a:rPr>
              <a:t>Baxter, A. (2023) Exploring the rich history of British music festivals, The Festivals. Available at: https://thefestivals.uk/music-festival-history/ (Accessed: 02 October 2023).</a:t>
            </a:r>
          </a:p>
          <a:p>
            <a:pPr>
              <a:lnSpc>
                <a:spcPts val="2800"/>
              </a:lnSpc>
            </a:pPr>
          </a:p>
          <a:p>
            <a:pPr>
              <a:lnSpc>
                <a:spcPts val="2800"/>
              </a:lnSpc>
            </a:pPr>
            <a:r>
              <a:rPr lang="en-US" sz="2000">
                <a:solidFill>
                  <a:srgbClr val="2A2F4F"/>
                </a:solidFill>
                <a:latin typeface="Clear Sans Bold"/>
              </a:rPr>
              <a:t>Girls I Rate (2021) Girls I Rate. Available at: https://www.girlsirate.com/ (Accessed: 02 October 2023).</a:t>
            </a:r>
          </a:p>
          <a:p>
            <a:pPr>
              <a:lnSpc>
                <a:spcPts val="2800"/>
              </a:lnSpc>
            </a:pPr>
          </a:p>
          <a:p>
            <a:pPr>
              <a:lnSpc>
                <a:spcPts val="2800"/>
              </a:lnSpc>
            </a:pPr>
            <a:r>
              <a:rPr lang="en-US" sz="2000">
                <a:solidFill>
                  <a:srgbClr val="2A2F4F"/>
                </a:solidFill>
                <a:latin typeface="Clear Sans Bold"/>
              </a:rPr>
              <a:t>Music Festivals: A timeline through the years (2019) Skiddle.com. Available at: https://www.skiddle.com/news/all/Music-Festivals-a-timeline-through-the-years/54074/ (Accessed: 02 October 2023).</a:t>
            </a:r>
          </a:p>
          <a:p>
            <a:pPr>
              <a:lnSpc>
                <a:spcPts val="2800"/>
              </a:lnSpc>
            </a:pPr>
          </a:p>
          <a:p>
            <a:pPr>
              <a:lnSpc>
                <a:spcPts val="2800"/>
              </a:lnSpc>
            </a:pPr>
            <a:r>
              <a:rPr lang="en-US" sz="2000">
                <a:solidFill>
                  <a:srgbClr val="2A2F4F"/>
                </a:solidFill>
                <a:latin typeface="Clear Sans Bold"/>
              </a:rPr>
              <a:t>O’Connor, R. (2021) ‘International Women’s Day: Women in the live music industry on what they love about their careers, and what needs to improve’, Independent, 8 March. Available at: https://www.independent.co.uk/arts-entertainment/music/features/international-womens-day-live-music-industry-b1814010.html (Accessed: 02 October 2023).</a:t>
            </a:r>
          </a:p>
          <a:p>
            <a:pPr>
              <a:lnSpc>
                <a:spcPts val="2800"/>
              </a:lnSpc>
            </a:pPr>
          </a:p>
          <a:p>
            <a:pPr>
              <a:lnSpc>
                <a:spcPts val="2800"/>
              </a:lnSpc>
            </a:pPr>
            <a:r>
              <a:rPr lang="en-US" sz="2000">
                <a:solidFill>
                  <a:srgbClr val="2A2F4F"/>
                </a:solidFill>
                <a:latin typeface="Clear Sans Bold"/>
              </a:rPr>
              <a:t>Women musicians: Advice &amp; resources: Musicians’ union (no date) The Musicians’ Union. Available at: https://musiciansunion.org.uk/women-in-music (Accessed: 02 October 2023).</a:t>
            </a:r>
          </a:p>
          <a:p>
            <a:pPr>
              <a:lnSpc>
                <a:spcPts val="2800"/>
              </a:lnSpc>
            </a:pPr>
          </a:p>
        </p:txBody>
      </p:sp>
      <p:sp>
        <p:nvSpPr>
          <p:cNvPr name="Freeform 4" id="4"/>
          <p:cNvSpPr/>
          <p:nvPr/>
        </p:nvSpPr>
        <p:spPr>
          <a:xfrm flipH="false" flipV="false" rot="9397213">
            <a:off x="12512016" y="6032571"/>
            <a:ext cx="10442350" cy="8001450"/>
          </a:xfrm>
          <a:custGeom>
            <a:avLst/>
            <a:gdLst/>
            <a:ahLst/>
            <a:cxnLst/>
            <a:rect r="r" b="b" t="t" l="l"/>
            <a:pathLst>
              <a:path h="8001450" w="10442350">
                <a:moveTo>
                  <a:pt x="0" y="0"/>
                </a:moveTo>
                <a:lnTo>
                  <a:pt x="10442350" y="0"/>
                </a:lnTo>
                <a:lnTo>
                  <a:pt x="10442350" y="8001450"/>
                </a:lnTo>
                <a:lnTo>
                  <a:pt x="0" y="80014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9397213">
            <a:off x="-2411171" y="-3438507"/>
            <a:ext cx="6879742" cy="5271602"/>
          </a:xfrm>
          <a:custGeom>
            <a:avLst/>
            <a:gdLst/>
            <a:ahLst/>
            <a:cxnLst/>
            <a:rect r="r" b="b" t="t" l="l"/>
            <a:pathLst>
              <a:path h="5271602" w="6879742">
                <a:moveTo>
                  <a:pt x="0" y="0"/>
                </a:moveTo>
                <a:lnTo>
                  <a:pt x="6879742" y="0"/>
                </a:lnTo>
                <a:lnTo>
                  <a:pt x="6879742" y="5271602"/>
                </a:lnTo>
                <a:lnTo>
                  <a:pt x="0" y="52716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DAFwHOQqNq4</dc:identifier>
  <dcterms:modified xsi:type="dcterms:W3CDTF">2011-08-01T06:04:30Z</dcterms:modified>
  <cp:revision>1</cp:revision>
  <dc:title>5 min Presentation</dc:title>
</cp:coreProperties>
</file>